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6" r:id="rId2"/>
    <p:sldId id="257" r:id="rId3"/>
    <p:sldId id="258" r:id="rId4"/>
    <p:sldId id="264" r:id="rId5"/>
    <p:sldId id="269" r:id="rId6"/>
    <p:sldId id="259" r:id="rId7"/>
    <p:sldId id="261" r:id="rId8"/>
    <p:sldId id="262" r:id="rId9"/>
    <p:sldId id="265" r:id="rId10"/>
    <p:sldId id="266" r:id="rId11"/>
    <p:sldId id="271" r:id="rId12"/>
    <p:sldId id="272" r:id="rId13"/>
    <p:sldId id="277" r:id="rId14"/>
    <p:sldId id="267" r:id="rId15"/>
    <p:sldId id="270" r:id="rId16"/>
    <p:sldId id="2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ois Cazenave" initials="FC" lastIdx="2" clrIdx="0">
    <p:extLst>
      <p:ext uri="{19B8F6BF-5375-455C-9EA6-DF929625EA0E}">
        <p15:presenceInfo xmlns:p15="http://schemas.microsoft.com/office/powerpoint/2012/main" userId="S-1-5-21-2020293289-1447888985-561332275-119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71887" autoAdjust="0"/>
  </p:normalViewPr>
  <p:slideViewPr>
    <p:cSldViewPr snapToGrid="0">
      <p:cViewPr varScale="1">
        <p:scale>
          <a:sx n="99" d="100"/>
          <a:sy n="99" d="100"/>
        </p:scale>
        <p:origin x="13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3-22T15:15:29.812"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FBE579-E62F-4ECA-84EF-54B4BEFD5D5B}" type="datetimeFigureOut">
              <a:rPr lang="en-US" smtClean="0"/>
              <a:t>3/25/2017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7F480A-F4C0-4BB5-AD74-05B9B58A691D}" type="slidenum">
              <a:rPr lang="en-US" smtClean="0"/>
              <a:t>‹#›</a:t>
            </a:fld>
            <a:endParaRPr lang="en-US"/>
          </a:p>
        </p:txBody>
      </p:sp>
    </p:spTree>
    <p:extLst>
      <p:ext uri="{BB962C8B-B14F-4D97-AF65-F5344CB8AC3E}">
        <p14:creationId xmlns:p14="http://schemas.microsoft.com/office/powerpoint/2010/main" val="811415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factors</a:t>
            </a:r>
            <a:r>
              <a:rPr lang="en-US" baseline="0" dirty="0" smtClean="0"/>
              <a:t> to consider when positioning the camera:</a:t>
            </a:r>
          </a:p>
          <a:p>
            <a:endParaRPr lang="en-US" baseline="0" dirty="0" smtClean="0"/>
          </a:p>
          <a:p>
            <a:r>
              <a:rPr lang="en-US" baseline="0" dirty="0" smtClean="0"/>
              <a:t>First, we need 360 degrees coverage. In reality we can’t get 360. It would required 6 camera pairs because each pair covers about 60degree. So there will be some gaps between the FOV of each camera pair. This is ok for science.</a:t>
            </a:r>
          </a:p>
          <a:p>
            <a:endParaRPr lang="en-US" baseline="0" dirty="0" smtClean="0"/>
          </a:p>
          <a:p>
            <a:r>
              <a:rPr lang="en-US" baseline="0" dirty="0" smtClean="0"/>
              <a:t>We considered using dome ports which help get a wider FOV. But dome port are very expensive, they required corrective optics are very careful alignment of the lens and the dome. Too </a:t>
            </a:r>
            <a:r>
              <a:rPr lang="en-US" baseline="0" dirty="0" err="1" smtClean="0"/>
              <a:t>expesnive</a:t>
            </a:r>
            <a:r>
              <a:rPr lang="en-US" baseline="0" dirty="0" smtClean="0"/>
              <a:t> and complicated. So we decide to use flat ports.</a:t>
            </a:r>
          </a:p>
          <a:p>
            <a:endParaRPr lang="en-US" baseline="0" dirty="0" smtClean="0"/>
          </a:p>
          <a:p>
            <a:r>
              <a:rPr lang="en-US" baseline="0" dirty="0" smtClean="0"/>
              <a:t>Distance between the cameras is an important factor. Rick S did some testing and determined </a:t>
            </a:r>
            <a:r>
              <a:rPr lang="en-US" baseline="0" dirty="0" err="1" smtClean="0"/>
              <a:t>tnat</a:t>
            </a:r>
            <a:r>
              <a:rPr lang="en-US" baseline="0" dirty="0" smtClean="0"/>
              <a:t> 40cm is the minimum required distance for accurate fish sizing.</a:t>
            </a:r>
          </a:p>
          <a:p>
            <a:endParaRPr lang="en-US" baseline="0" dirty="0" smtClean="0"/>
          </a:p>
          <a:p>
            <a:endParaRPr lang="en-US" baseline="0" dirty="0" smtClean="0"/>
          </a:p>
          <a:p>
            <a:r>
              <a:rPr lang="en-US" baseline="0" dirty="0" smtClean="0"/>
              <a:t>Camera must be toed in a few degree to have proper overlap between the FOVs. I did some modeling and some testing to determine this angle.</a:t>
            </a:r>
          </a:p>
          <a:p>
            <a:endParaRPr lang="en-US" baseline="0" dirty="0" smtClean="0"/>
          </a:p>
          <a:p>
            <a:r>
              <a:rPr lang="en-US" baseline="0" dirty="0" smtClean="0"/>
              <a:t>In addition to the 4 stereo cam pairs, we need on camera that faced down to help with lander placement. Light.</a:t>
            </a:r>
          </a:p>
          <a:p>
            <a:endParaRPr lang="en-US" baseline="0" dirty="0" smtClean="0"/>
          </a:p>
          <a:p>
            <a:r>
              <a:rPr lang="en-US" baseline="0" dirty="0" smtClean="0"/>
              <a:t>For lighting we have selected so LED light made by DSPL. There will be one light per camera pair. Because we’ll be operating on the bottom, there will be sediment in the water so backscatter in a concern and need good separation between the lights and cameras.</a:t>
            </a:r>
          </a:p>
          <a:p>
            <a:endParaRPr lang="en-US" baseline="0" dirty="0" smtClean="0"/>
          </a:p>
          <a:p>
            <a:r>
              <a:rPr lang="en-US" baseline="0" dirty="0" smtClean="0"/>
              <a:t>Early on, we decided to put all the camera in a single housing. </a:t>
            </a:r>
          </a:p>
          <a:p>
            <a:r>
              <a:rPr lang="en-US" baseline="0" dirty="0" smtClean="0"/>
              <a:t>Having a single housing helps reduce the cost, the drag, the size and the cost.</a:t>
            </a:r>
          </a:p>
          <a:p>
            <a:endParaRPr lang="en-US" baseline="0" dirty="0" smtClean="0"/>
          </a:p>
        </p:txBody>
      </p:sp>
      <p:sp>
        <p:nvSpPr>
          <p:cNvPr id="4" name="Slide Number Placeholder 3"/>
          <p:cNvSpPr>
            <a:spLocks noGrp="1"/>
          </p:cNvSpPr>
          <p:nvPr>
            <p:ph type="sldNum" sz="quarter" idx="10"/>
          </p:nvPr>
        </p:nvSpPr>
        <p:spPr/>
        <p:txBody>
          <a:bodyPr/>
          <a:lstStyle/>
          <a:p>
            <a:fld id="{987F480A-F4C0-4BB5-AD74-05B9B58A691D}" type="slidenum">
              <a:rPr lang="en-US" smtClean="0"/>
              <a:t>6</a:t>
            </a:fld>
            <a:endParaRPr lang="en-US"/>
          </a:p>
        </p:txBody>
      </p:sp>
    </p:spTree>
    <p:extLst>
      <p:ext uri="{BB962C8B-B14F-4D97-AF65-F5344CB8AC3E}">
        <p14:creationId xmlns:p14="http://schemas.microsoft.com/office/powerpoint/2010/main" val="13971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Typically</a:t>
            </a:r>
            <a:r>
              <a:rPr lang="en-US" baseline="0" dirty="0" smtClean="0"/>
              <a:t> in stereo camera system, cameras are paired horizontally (one on each side).</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t>7</a:t>
            </a:fld>
            <a:endParaRPr lang="en-US"/>
          </a:p>
        </p:txBody>
      </p:sp>
    </p:spTree>
    <p:extLst>
      <p:ext uri="{BB962C8B-B14F-4D97-AF65-F5344CB8AC3E}">
        <p14:creationId xmlns:p14="http://schemas.microsoft.com/office/powerpoint/2010/main" val="2889024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determined that the cameras should be between 40cm and 80cm above the seafloor. Any lower and a boulder might block the view. Any higher would above </a:t>
            </a:r>
            <a:r>
              <a:rPr lang="en-US" baseline="0" dirty="0" err="1" smtClean="0"/>
              <a:t>whenre</a:t>
            </a:r>
            <a:r>
              <a:rPr lang="en-US" baseline="0" dirty="0" smtClean="0"/>
              <a:t> most of the fish hang out.</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t>10</a:t>
            </a:fld>
            <a:endParaRPr lang="en-US"/>
          </a:p>
        </p:txBody>
      </p:sp>
    </p:spTree>
    <p:extLst>
      <p:ext uri="{BB962C8B-B14F-4D97-AF65-F5344CB8AC3E}">
        <p14:creationId xmlns:p14="http://schemas.microsoft.com/office/powerpoint/2010/main" val="453319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11776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820580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204371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2880804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5B87D5-0031-42A8-B0A0-8C854CC778F2}"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59899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5B87D5-0031-42A8-B0A0-8C854CC778F2}" type="datetimeFigureOut">
              <a:rPr lang="en-US" smtClean="0"/>
              <a:t>3/22/2017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3445340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5B87D5-0031-42A8-B0A0-8C854CC778F2}" type="datetimeFigureOut">
              <a:rPr lang="en-US" smtClean="0"/>
              <a:t>3/22/2017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2362525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5B87D5-0031-42A8-B0A0-8C854CC778F2}" type="datetimeFigureOut">
              <a:rPr lang="en-US" smtClean="0"/>
              <a:t>3/22/2017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60257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B87D5-0031-42A8-B0A0-8C854CC778F2}" type="datetimeFigureOut">
              <a:rPr lang="en-US" smtClean="0"/>
              <a:t>3/22/2017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151532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t>3/22/2017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4081520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t>3/22/2017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1127195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5B87D5-0031-42A8-B0A0-8C854CC778F2}" type="datetimeFigureOut">
              <a:rPr lang="en-US" smtClean="0"/>
              <a:t>3/22/2017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A454A-22FF-4874-B7F5-F7A07A7708E3}" type="slidenum">
              <a:rPr lang="en-US" smtClean="0"/>
              <a:t>‹#›</a:t>
            </a:fld>
            <a:endParaRPr lang="en-US"/>
          </a:p>
        </p:txBody>
      </p:sp>
    </p:spTree>
    <p:extLst>
      <p:ext uri="{BB962C8B-B14F-4D97-AF65-F5344CB8AC3E}">
        <p14:creationId xmlns:p14="http://schemas.microsoft.com/office/powerpoint/2010/main" val="678515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4193" y="348796"/>
            <a:ext cx="10515600" cy="1325563"/>
          </a:xfrm>
        </p:spPr>
        <p:txBody>
          <a:bodyPr>
            <a:normAutofit/>
          </a:bodyPr>
          <a:lstStyle/>
          <a:p>
            <a:r>
              <a:rPr lang="en-US" sz="5400" dirty="0" smtClean="0"/>
              <a:t>Outline</a:t>
            </a:r>
            <a:endParaRPr lang="en-US" sz="5400" dirty="0"/>
          </a:p>
        </p:txBody>
      </p:sp>
      <p:sp>
        <p:nvSpPr>
          <p:cNvPr id="3" name="Content Placeholder 2"/>
          <p:cNvSpPr>
            <a:spLocks noGrp="1"/>
          </p:cNvSpPr>
          <p:nvPr>
            <p:ph idx="1"/>
          </p:nvPr>
        </p:nvSpPr>
        <p:spPr>
          <a:xfrm>
            <a:off x="1434193" y="2184854"/>
            <a:ext cx="8673193" cy="3432175"/>
          </a:xfrm>
        </p:spPr>
        <p:txBody>
          <a:bodyPr>
            <a:normAutofit/>
          </a:bodyPr>
          <a:lstStyle/>
          <a:p>
            <a:r>
              <a:rPr lang="en-US" sz="3600" dirty="0" smtClean="0"/>
              <a:t>Camera and lens selection</a:t>
            </a:r>
          </a:p>
          <a:p>
            <a:r>
              <a:rPr lang="en-US" sz="3600" dirty="0" smtClean="0"/>
              <a:t>Camera placement for 360</a:t>
            </a:r>
            <a:r>
              <a:rPr lang="en-US" sz="3600" baseline="30000" dirty="0" smtClean="0"/>
              <a:t>o</a:t>
            </a:r>
            <a:r>
              <a:rPr lang="en-US" sz="3600" dirty="0" smtClean="0"/>
              <a:t> stereo imaging</a:t>
            </a:r>
          </a:p>
          <a:p>
            <a:r>
              <a:rPr lang="en-US" sz="3600" dirty="0" smtClean="0"/>
              <a:t>Main housing concept</a:t>
            </a:r>
          </a:p>
          <a:p>
            <a:r>
              <a:rPr lang="en-US" sz="3600" dirty="0" smtClean="0"/>
              <a:t>Lander concept</a:t>
            </a:r>
          </a:p>
          <a:p>
            <a:r>
              <a:rPr lang="en-US" sz="3600" dirty="0" smtClean="0"/>
              <a:t>Experiments to verify design concepts</a:t>
            </a:r>
            <a:endParaRPr lang="en-US" sz="3600" dirty="0"/>
          </a:p>
        </p:txBody>
      </p:sp>
    </p:spTree>
    <p:extLst>
      <p:ext uri="{BB962C8B-B14F-4D97-AF65-F5344CB8AC3E}">
        <p14:creationId xmlns:p14="http://schemas.microsoft.com/office/powerpoint/2010/main" val="8604092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Camera angle and position relative to seafloor</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309" t="14524" r="14185" b="20595"/>
          <a:stretch/>
        </p:blipFill>
        <p:spPr>
          <a:xfrm>
            <a:off x="1624692" y="1602670"/>
            <a:ext cx="7756072" cy="5149878"/>
          </a:xfrm>
          <a:prstGeom prst="rect">
            <a:avLst/>
          </a:prstGeom>
        </p:spPr>
      </p:pic>
    </p:spTree>
    <p:extLst>
      <p:ext uri="{BB962C8B-B14F-4D97-AF65-F5344CB8AC3E}">
        <p14:creationId xmlns:p14="http://schemas.microsoft.com/office/powerpoint/2010/main" val="34368118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4991100" cy="4351338"/>
          </a:xfrm>
        </p:spPr>
        <p:txBody>
          <a:bodyPr/>
          <a:lstStyle/>
          <a:p>
            <a:r>
              <a:rPr lang="en-US" dirty="0" smtClean="0"/>
              <a:t>Anodized 6061 Aluminum</a:t>
            </a:r>
          </a:p>
          <a:p>
            <a:r>
              <a:rPr lang="en-US" dirty="0" smtClean="0"/>
              <a:t>Weight in air: 50kg</a:t>
            </a:r>
          </a:p>
          <a:p>
            <a:r>
              <a:rPr lang="en-US" dirty="0" smtClean="0"/>
              <a:t>10kg buoyant</a:t>
            </a:r>
          </a:p>
          <a:p>
            <a:r>
              <a:rPr lang="en-US" dirty="0" smtClean="0"/>
              <a:t>30cm diameter x 80cm tall</a:t>
            </a:r>
          </a:p>
          <a:p>
            <a:r>
              <a:rPr lang="en-US" dirty="0" smtClean="0"/>
              <a:t>Rack for electronics and cameras</a:t>
            </a:r>
          </a:p>
          <a:p>
            <a:endParaRPr lang="en-US" dirty="0" smtClean="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7520" t="6667" b="10238"/>
          <a:stretch/>
        </p:blipFill>
        <p:spPr>
          <a:xfrm>
            <a:off x="6343651" y="1027906"/>
            <a:ext cx="5545150" cy="5698671"/>
          </a:xfrm>
          <a:prstGeom prst="rect">
            <a:avLst/>
          </a:prstGeom>
        </p:spPr>
      </p:pic>
      <p:sp>
        <p:nvSpPr>
          <p:cNvPr id="2" name="Title 1"/>
          <p:cNvSpPr>
            <a:spLocks noGrp="1"/>
          </p:cNvSpPr>
          <p:nvPr>
            <p:ph type="title"/>
          </p:nvPr>
        </p:nvSpPr>
        <p:spPr>
          <a:xfrm>
            <a:off x="838200" y="365125"/>
            <a:ext cx="10515600" cy="957489"/>
          </a:xfrm>
        </p:spPr>
        <p:txBody>
          <a:bodyPr/>
          <a:lstStyle/>
          <a:p>
            <a:r>
              <a:rPr lang="en-US" dirty="0" smtClean="0"/>
              <a:t>Main housing concept</a:t>
            </a:r>
            <a:endParaRPr lang="en-US" dirty="0"/>
          </a:p>
        </p:txBody>
      </p:sp>
    </p:spTree>
    <p:extLst>
      <p:ext uri="{BB962C8B-B14F-4D97-AF65-F5344CB8AC3E}">
        <p14:creationId xmlns:p14="http://schemas.microsoft.com/office/powerpoint/2010/main" val="42430869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94" y="307975"/>
            <a:ext cx="4773386" cy="949325"/>
          </a:xfrm>
        </p:spPr>
        <p:txBody>
          <a:bodyPr/>
          <a:lstStyle/>
          <a:p>
            <a:r>
              <a:rPr lang="en-US" dirty="0" smtClean="0"/>
              <a:t>Lander concept</a:t>
            </a:r>
            <a:endParaRPr lang="en-US" dirty="0"/>
          </a:p>
        </p:txBody>
      </p:sp>
      <p:sp>
        <p:nvSpPr>
          <p:cNvPr id="3" name="Content Placeholder 2"/>
          <p:cNvSpPr>
            <a:spLocks noGrp="1"/>
          </p:cNvSpPr>
          <p:nvPr>
            <p:ph idx="1"/>
          </p:nvPr>
        </p:nvSpPr>
        <p:spPr>
          <a:xfrm>
            <a:off x="595993" y="1719489"/>
            <a:ext cx="4514850" cy="4351338"/>
          </a:xfrm>
        </p:spPr>
        <p:txBody>
          <a:bodyPr>
            <a:normAutofit/>
          </a:bodyPr>
          <a:lstStyle/>
          <a:p>
            <a:r>
              <a:rPr lang="en-US" dirty="0" smtClean="0"/>
              <a:t>Height: 160cm</a:t>
            </a:r>
          </a:p>
          <a:p>
            <a:r>
              <a:rPr lang="en-US" dirty="0" smtClean="0"/>
              <a:t>Weight: 75kg-200kg</a:t>
            </a:r>
          </a:p>
          <a:p>
            <a:r>
              <a:rPr lang="en-US" dirty="0" smtClean="0"/>
              <a:t>Base has weak link</a:t>
            </a:r>
          </a:p>
          <a:p>
            <a:r>
              <a:rPr lang="en-US" dirty="0" smtClean="0"/>
              <a:t>Heavy at the bottom, light at the top</a:t>
            </a:r>
          </a:p>
          <a:p>
            <a:r>
              <a:rPr lang="en-US" dirty="0" smtClean="0"/>
              <a:t>Low drag</a:t>
            </a:r>
          </a:p>
          <a:p>
            <a:r>
              <a:rPr lang="en-US" dirty="0" smtClean="0"/>
              <a:t>Different bases and float. </a:t>
            </a:r>
          </a:p>
          <a:p>
            <a:r>
              <a:rPr lang="en-US" dirty="0" smtClean="0"/>
              <a:t>Configuration can evolve after testing</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75" t="2415" r="26971" b="10800"/>
          <a:stretch/>
        </p:blipFill>
        <p:spPr>
          <a:xfrm>
            <a:off x="5780316" y="465366"/>
            <a:ext cx="6164035" cy="5951764"/>
          </a:xfrm>
          <a:prstGeom prst="rect">
            <a:avLst/>
          </a:prstGeom>
        </p:spPr>
      </p:pic>
    </p:spTree>
    <p:extLst>
      <p:ext uri="{BB962C8B-B14F-4D97-AF65-F5344CB8AC3E}">
        <p14:creationId xmlns:p14="http://schemas.microsoft.com/office/powerpoint/2010/main" val="10649781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9882" y="144689"/>
            <a:ext cx="6286500" cy="1202418"/>
          </a:xfrm>
        </p:spPr>
        <p:txBody>
          <a:bodyPr/>
          <a:lstStyle/>
          <a:p>
            <a:r>
              <a:rPr lang="en-US" dirty="0" smtClean="0"/>
              <a:t>Concepts for lander base</a:t>
            </a:r>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0620" r="30559"/>
          <a:stretch/>
        </p:blipFill>
        <p:spPr>
          <a:xfrm>
            <a:off x="1257300" y="1347107"/>
            <a:ext cx="1985165" cy="3951513"/>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0620" r="31111"/>
          <a:stretch/>
        </p:blipFill>
        <p:spPr>
          <a:xfrm>
            <a:off x="4882244" y="1347107"/>
            <a:ext cx="1956940" cy="3951514"/>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0713" r="36814"/>
          <a:stretch/>
        </p:blipFill>
        <p:spPr>
          <a:xfrm>
            <a:off x="9029701" y="1428750"/>
            <a:ext cx="1660576" cy="3951514"/>
          </a:xfrm>
          <a:prstGeom prst="rect">
            <a:avLst/>
          </a:prstGeom>
        </p:spPr>
      </p:pic>
      <p:sp>
        <p:nvSpPr>
          <p:cNvPr id="9" name="TextBox 8"/>
          <p:cNvSpPr txBox="1"/>
          <p:nvPr/>
        </p:nvSpPr>
        <p:spPr>
          <a:xfrm>
            <a:off x="963386" y="5755822"/>
            <a:ext cx="2962158" cy="369332"/>
          </a:xfrm>
          <a:prstGeom prst="rect">
            <a:avLst/>
          </a:prstGeom>
          <a:noFill/>
        </p:spPr>
        <p:txBody>
          <a:bodyPr wrap="none" rtlCol="0">
            <a:spAutoFit/>
          </a:bodyPr>
          <a:lstStyle/>
          <a:p>
            <a:r>
              <a:rPr lang="en-US" dirty="0" smtClean="0"/>
              <a:t>Large feet for soft flat bottom</a:t>
            </a:r>
            <a:endParaRPr lang="en-US" dirty="0"/>
          </a:p>
        </p:txBody>
      </p:sp>
      <p:sp>
        <p:nvSpPr>
          <p:cNvPr id="10" name="TextBox 9"/>
          <p:cNvSpPr txBox="1"/>
          <p:nvPr/>
        </p:nvSpPr>
        <p:spPr>
          <a:xfrm>
            <a:off x="5306042" y="5747658"/>
            <a:ext cx="1109343" cy="369332"/>
          </a:xfrm>
          <a:prstGeom prst="rect">
            <a:avLst/>
          </a:prstGeom>
          <a:noFill/>
        </p:spPr>
        <p:txBody>
          <a:bodyPr wrap="none" rtlCol="0">
            <a:spAutoFit/>
          </a:bodyPr>
          <a:lstStyle/>
          <a:p>
            <a:r>
              <a:rPr lang="en-US" dirty="0" smtClean="0"/>
              <a:t>Large ring</a:t>
            </a:r>
            <a:endParaRPr lang="en-US" dirty="0"/>
          </a:p>
        </p:txBody>
      </p:sp>
      <p:sp>
        <p:nvSpPr>
          <p:cNvPr id="11" name="TextBox 10"/>
          <p:cNvSpPr txBox="1"/>
          <p:nvPr/>
        </p:nvSpPr>
        <p:spPr>
          <a:xfrm>
            <a:off x="9568623" y="5669128"/>
            <a:ext cx="1121654" cy="369332"/>
          </a:xfrm>
          <a:prstGeom prst="rect">
            <a:avLst/>
          </a:prstGeom>
          <a:noFill/>
        </p:spPr>
        <p:txBody>
          <a:bodyPr wrap="none" rtlCol="0">
            <a:spAutoFit/>
          </a:bodyPr>
          <a:lstStyle/>
          <a:p>
            <a:r>
              <a:rPr lang="en-US" dirty="0" smtClean="0"/>
              <a:t>Pogo stick</a:t>
            </a:r>
            <a:endParaRPr lang="en-US" dirty="0"/>
          </a:p>
        </p:txBody>
      </p:sp>
    </p:spTree>
    <p:extLst>
      <p:ext uri="{BB962C8B-B14F-4D97-AF65-F5344CB8AC3E}">
        <p14:creationId xmlns:p14="http://schemas.microsoft.com/office/powerpoint/2010/main" val="4246663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7156" y="103187"/>
            <a:ext cx="9843407" cy="1325563"/>
          </a:xfrm>
        </p:spPr>
        <p:txBody>
          <a:bodyPr/>
          <a:lstStyle/>
          <a:p>
            <a:r>
              <a:rPr lang="en-US" dirty="0" smtClean="0"/>
              <a:t>Stereo imaging performance test</a:t>
            </a:r>
            <a:endParaRPr lang="en-US" dirty="0"/>
          </a:p>
        </p:txBody>
      </p:sp>
      <p:sp>
        <p:nvSpPr>
          <p:cNvPr id="3" name="Content Placeholder 2"/>
          <p:cNvSpPr>
            <a:spLocks noGrp="1"/>
          </p:cNvSpPr>
          <p:nvPr>
            <p:ph idx="1"/>
          </p:nvPr>
        </p:nvSpPr>
        <p:spPr>
          <a:xfrm>
            <a:off x="209549" y="1617890"/>
            <a:ext cx="5464629" cy="2619375"/>
          </a:xfrm>
        </p:spPr>
        <p:txBody>
          <a:bodyPr/>
          <a:lstStyle/>
          <a:p>
            <a:pPr lvl="1"/>
            <a:r>
              <a:rPr lang="en-US" dirty="0" smtClean="0"/>
              <a:t>Is vertical pairing of camera suitable for stereo imaging?</a:t>
            </a:r>
          </a:p>
          <a:p>
            <a:pPr lvl="1"/>
            <a:r>
              <a:rPr lang="en-US" dirty="0" smtClean="0"/>
              <a:t>Does camera angle relative to viewing port affect performance?</a:t>
            </a:r>
          </a:p>
          <a:p>
            <a:pPr lvl="1"/>
            <a:r>
              <a:rPr lang="en-US" dirty="0" smtClean="0"/>
              <a:t>Does movement of camera relative to view port affect performance?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0980" y="1428750"/>
            <a:ext cx="5675720" cy="5429250"/>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01" t="5723" r="5623" b="5723"/>
          <a:stretch/>
        </p:blipFill>
        <p:spPr>
          <a:xfrm>
            <a:off x="695644" y="4237265"/>
            <a:ext cx="4198525" cy="2620735"/>
          </a:xfrm>
          <a:prstGeom prst="rect">
            <a:avLst/>
          </a:prstGeom>
        </p:spPr>
      </p:pic>
      <p:sp>
        <p:nvSpPr>
          <p:cNvPr id="6" name="TextBox 5"/>
          <p:cNvSpPr txBox="1"/>
          <p:nvPr/>
        </p:nvSpPr>
        <p:spPr>
          <a:xfrm>
            <a:off x="122463" y="6579641"/>
            <a:ext cx="1861458" cy="276999"/>
          </a:xfrm>
          <a:prstGeom prst="rect">
            <a:avLst/>
          </a:prstGeom>
          <a:noFill/>
        </p:spPr>
        <p:txBody>
          <a:bodyPr wrap="square" rtlCol="0">
            <a:spAutoFit/>
          </a:bodyPr>
          <a:lstStyle/>
          <a:p>
            <a:r>
              <a:rPr lang="en-US" sz="1200" dirty="0" smtClean="0"/>
              <a:t>Plot: Ryan Fields, MLML</a:t>
            </a:r>
            <a:endParaRPr lang="en-US" sz="1200" dirty="0"/>
          </a:p>
        </p:txBody>
      </p:sp>
    </p:spTree>
    <p:extLst>
      <p:ext uri="{BB962C8B-B14F-4D97-AF65-F5344CB8AC3E}">
        <p14:creationId xmlns:p14="http://schemas.microsoft.com/office/powerpoint/2010/main" val="26821166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Stereo imaging performance test result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4801" y="1577638"/>
            <a:ext cx="7477800" cy="4985200"/>
          </a:xfrm>
          <a:prstGeom prst="rect">
            <a:avLst/>
          </a:prstGeom>
        </p:spPr>
      </p:pic>
      <p:sp>
        <p:nvSpPr>
          <p:cNvPr id="6" name="TextBox 5"/>
          <p:cNvSpPr txBox="1"/>
          <p:nvPr/>
        </p:nvSpPr>
        <p:spPr>
          <a:xfrm>
            <a:off x="677635" y="3053443"/>
            <a:ext cx="2939143" cy="1477328"/>
          </a:xfrm>
          <a:prstGeom prst="rect">
            <a:avLst/>
          </a:prstGeom>
          <a:noFill/>
        </p:spPr>
        <p:txBody>
          <a:bodyPr wrap="square" rtlCol="0">
            <a:spAutoFit/>
          </a:bodyPr>
          <a:lstStyle/>
          <a:p>
            <a:r>
              <a:rPr lang="en-US" dirty="0" smtClean="0"/>
              <a:t>Requirement:</a:t>
            </a:r>
          </a:p>
          <a:p>
            <a:r>
              <a:rPr lang="en-US" dirty="0" smtClean="0"/>
              <a:t>Less than 2% measurement at error at 1.5m.</a:t>
            </a:r>
          </a:p>
          <a:p>
            <a:endParaRPr lang="en-US" dirty="0"/>
          </a:p>
          <a:p>
            <a:r>
              <a:rPr lang="en-US" dirty="0" smtClean="0"/>
              <a:t>Requirement is easily met.</a:t>
            </a:r>
          </a:p>
        </p:txBody>
      </p:sp>
      <p:sp>
        <p:nvSpPr>
          <p:cNvPr id="8" name="TextBox 7"/>
          <p:cNvSpPr txBox="1"/>
          <p:nvPr/>
        </p:nvSpPr>
        <p:spPr>
          <a:xfrm>
            <a:off x="4612820" y="6481670"/>
            <a:ext cx="1861458" cy="276999"/>
          </a:xfrm>
          <a:prstGeom prst="rect">
            <a:avLst/>
          </a:prstGeom>
          <a:noFill/>
        </p:spPr>
        <p:txBody>
          <a:bodyPr wrap="square" rtlCol="0">
            <a:spAutoFit/>
          </a:bodyPr>
          <a:lstStyle/>
          <a:p>
            <a:r>
              <a:rPr lang="en-US" sz="1200" dirty="0" smtClean="0"/>
              <a:t>Plot: Ryan Fields, MLML</a:t>
            </a:r>
            <a:endParaRPr lang="en-US" sz="1200" dirty="0"/>
          </a:p>
        </p:txBody>
      </p:sp>
    </p:spTree>
    <p:extLst>
      <p:ext uri="{BB962C8B-B14F-4D97-AF65-F5344CB8AC3E}">
        <p14:creationId xmlns:p14="http://schemas.microsoft.com/office/powerpoint/2010/main" val="10373768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Mockup lander test in MBARI tank and Monterey Bay</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05130" y="1690688"/>
            <a:ext cx="2861584" cy="4791024"/>
          </a:xfrm>
        </p:spPr>
      </p:pic>
      <p:sp>
        <p:nvSpPr>
          <p:cNvPr id="5" name="TextBox 4"/>
          <p:cNvSpPr txBox="1"/>
          <p:nvPr/>
        </p:nvSpPr>
        <p:spPr>
          <a:xfrm>
            <a:off x="960665" y="1777876"/>
            <a:ext cx="5978979" cy="2308324"/>
          </a:xfrm>
          <a:prstGeom prst="rect">
            <a:avLst/>
          </a:prstGeom>
          <a:noFill/>
        </p:spPr>
        <p:txBody>
          <a:bodyPr wrap="square" rtlCol="0">
            <a:spAutoFit/>
          </a:bodyPr>
          <a:lstStyle/>
          <a:p>
            <a:pPr lvl="0"/>
            <a:r>
              <a:rPr lang="en-US" dirty="0" smtClean="0"/>
              <a:t>Results:</a:t>
            </a:r>
          </a:p>
          <a:p>
            <a:pPr marL="285750" lvl="0" indent="-285750">
              <a:buFont typeface="Arial" panose="020B0604020202020204" pitchFamily="34" charset="0"/>
              <a:buChar char="•"/>
            </a:pPr>
            <a:r>
              <a:rPr lang="en-US" dirty="0" smtClean="0"/>
              <a:t>Upper </a:t>
            </a:r>
            <a:r>
              <a:rPr lang="en-US" dirty="0"/>
              <a:t>camera suffered from backscatter.</a:t>
            </a:r>
          </a:p>
          <a:p>
            <a:pPr marL="285750" lvl="0" indent="-285750">
              <a:buFont typeface="Arial" panose="020B0604020202020204" pitchFamily="34" charset="0"/>
              <a:buChar char="•"/>
            </a:pPr>
            <a:r>
              <a:rPr lang="en-US" dirty="0" smtClean="0"/>
              <a:t>Sediment </a:t>
            </a:r>
            <a:r>
              <a:rPr lang="en-US" dirty="0"/>
              <a:t>cleared in </a:t>
            </a:r>
            <a:r>
              <a:rPr lang="en-US" dirty="0" smtClean="0"/>
              <a:t>about 30s</a:t>
            </a:r>
            <a:endParaRPr lang="en-US" dirty="0"/>
          </a:p>
          <a:p>
            <a:pPr marL="285750" lvl="0" indent="-285750">
              <a:buFont typeface="Arial" panose="020B0604020202020204" pitchFamily="34" charset="0"/>
              <a:buChar char="•"/>
            </a:pPr>
            <a:r>
              <a:rPr lang="en-US" dirty="0" smtClean="0"/>
              <a:t>Fin </a:t>
            </a:r>
            <a:r>
              <a:rPr lang="en-US" dirty="0"/>
              <a:t>helped stabilize lander</a:t>
            </a:r>
          </a:p>
          <a:p>
            <a:pPr marL="285750" lvl="0" indent="-285750">
              <a:buFont typeface="Arial" panose="020B0604020202020204" pitchFamily="34" charset="0"/>
              <a:buChar char="•"/>
            </a:pPr>
            <a:r>
              <a:rPr lang="en-US" dirty="0" smtClean="0"/>
              <a:t>Fish </a:t>
            </a:r>
            <a:r>
              <a:rPr lang="en-US" dirty="0"/>
              <a:t>are scared by movement and return within 30s</a:t>
            </a:r>
          </a:p>
          <a:p>
            <a:pPr marL="285750" lvl="0" indent="-285750">
              <a:buFont typeface="Arial" panose="020B0604020202020204" pitchFamily="34" charset="0"/>
              <a:buChar char="•"/>
            </a:pPr>
            <a:r>
              <a:rPr lang="en-US" dirty="0" smtClean="0"/>
              <a:t>Narrow </a:t>
            </a:r>
            <a:r>
              <a:rPr lang="en-US" dirty="0"/>
              <a:t>base fairly </a:t>
            </a:r>
            <a:r>
              <a:rPr lang="en-US" dirty="0" smtClean="0"/>
              <a:t>stable</a:t>
            </a:r>
            <a:endParaRPr lang="en-US" dirty="0"/>
          </a:p>
          <a:p>
            <a:pPr marL="285750" lvl="0" indent="-285750">
              <a:buFont typeface="Arial" panose="020B0604020202020204" pitchFamily="34" charset="0"/>
              <a:buChar char="•"/>
            </a:pPr>
            <a:r>
              <a:rPr lang="en-US" dirty="0" smtClean="0"/>
              <a:t>Compass </a:t>
            </a:r>
            <a:r>
              <a:rPr lang="en-US" dirty="0"/>
              <a:t>very useful</a:t>
            </a:r>
          </a:p>
          <a:p>
            <a:endParaRPr lang="en-US" dirty="0"/>
          </a:p>
        </p:txBody>
      </p:sp>
      <p:sp>
        <p:nvSpPr>
          <p:cNvPr id="6" name="TextBox 5"/>
          <p:cNvSpPr txBox="1"/>
          <p:nvPr/>
        </p:nvSpPr>
        <p:spPr>
          <a:xfrm>
            <a:off x="960665" y="4269921"/>
            <a:ext cx="3362202" cy="923330"/>
          </a:xfrm>
          <a:prstGeom prst="rect">
            <a:avLst/>
          </a:prstGeom>
          <a:noFill/>
        </p:spPr>
        <p:txBody>
          <a:bodyPr wrap="none" rtlCol="0">
            <a:spAutoFit/>
          </a:bodyPr>
          <a:lstStyle/>
          <a:p>
            <a:r>
              <a:rPr lang="en-US" dirty="0" smtClean="0"/>
              <a:t>Second mockup test</a:t>
            </a:r>
          </a:p>
          <a:p>
            <a:pPr marL="285750" indent="-285750">
              <a:buFont typeface="Arial" panose="020B0604020202020204" pitchFamily="34" charset="0"/>
              <a:buChar char="•"/>
            </a:pPr>
            <a:r>
              <a:rPr lang="en-US" dirty="0" smtClean="0"/>
              <a:t>Realistic size and weight</a:t>
            </a:r>
          </a:p>
          <a:p>
            <a:pPr marL="285750" indent="-285750">
              <a:buFont typeface="Arial" panose="020B0604020202020204" pitchFamily="34" charset="0"/>
              <a:buChar char="•"/>
            </a:pPr>
            <a:r>
              <a:rPr lang="en-US" dirty="0" smtClean="0"/>
              <a:t>Deeper test with clump weight</a:t>
            </a:r>
          </a:p>
        </p:txBody>
      </p:sp>
    </p:spTree>
    <p:extLst>
      <p:ext uri="{BB962C8B-B14F-4D97-AF65-F5344CB8AC3E}">
        <p14:creationId xmlns:p14="http://schemas.microsoft.com/office/powerpoint/2010/main" val="790925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Camera requirements</a:t>
            </a:r>
            <a:endParaRPr lang="en-US" sz="5400" dirty="0"/>
          </a:p>
        </p:txBody>
      </p:sp>
      <p:sp>
        <p:nvSpPr>
          <p:cNvPr id="3" name="Content Placeholder 2"/>
          <p:cNvSpPr>
            <a:spLocks noGrp="1"/>
          </p:cNvSpPr>
          <p:nvPr>
            <p:ph idx="1"/>
          </p:nvPr>
        </p:nvSpPr>
        <p:spPr>
          <a:xfrm>
            <a:off x="838200" y="1825625"/>
            <a:ext cx="4729843" cy="4351338"/>
          </a:xfrm>
        </p:spPr>
        <p:txBody>
          <a:bodyPr>
            <a:normAutofit fontScale="92500" lnSpcReduction="10000"/>
          </a:bodyPr>
          <a:lstStyle/>
          <a:p>
            <a:r>
              <a:rPr lang="en-US" sz="3200" dirty="0" smtClean="0"/>
              <a:t>Small size</a:t>
            </a:r>
          </a:p>
          <a:p>
            <a:r>
              <a:rPr lang="en-US" sz="3200" dirty="0" smtClean="0"/>
              <a:t>Relatively low cost (8x)</a:t>
            </a:r>
          </a:p>
          <a:p>
            <a:r>
              <a:rPr lang="en-US" sz="3200" dirty="0" smtClean="0"/>
              <a:t>Stills and HD video</a:t>
            </a:r>
          </a:p>
          <a:p>
            <a:r>
              <a:rPr lang="en-US" sz="3200" dirty="0" smtClean="0"/>
              <a:t>Good low light performance</a:t>
            </a:r>
          </a:p>
          <a:p>
            <a:r>
              <a:rPr lang="en-US" sz="3200" dirty="0" smtClean="0"/>
              <a:t>Reliable brand (long life cycle)</a:t>
            </a:r>
          </a:p>
          <a:p>
            <a:r>
              <a:rPr lang="en-US" sz="3200" dirty="0" smtClean="0"/>
              <a:t>Easy to interface for control</a:t>
            </a:r>
          </a:p>
          <a:p>
            <a:r>
              <a:rPr lang="en-US" sz="3200" dirty="0" smtClean="0"/>
              <a:t>Onboard storage</a:t>
            </a:r>
          </a:p>
        </p:txBody>
      </p:sp>
      <p:sp>
        <p:nvSpPr>
          <p:cNvPr id="4" name="Content Placeholder 2"/>
          <p:cNvSpPr txBox="1">
            <a:spLocks/>
          </p:cNvSpPr>
          <p:nvPr/>
        </p:nvSpPr>
        <p:spPr>
          <a:xfrm>
            <a:off x="6814457" y="1825625"/>
            <a:ext cx="5105400" cy="41848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t>Candidate cameras</a:t>
            </a:r>
          </a:p>
          <a:p>
            <a:r>
              <a:rPr lang="en-US" sz="3200" dirty="0" smtClean="0"/>
              <a:t>Sony UMC-S3C</a:t>
            </a:r>
          </a:p>
          <a:p>
            <a:r>
              <a:rPr lang="en-US" sz="3200" dirty="0" smtClean="0"/>
              <a:t>E1 Z Camera</a:t>
            </a:r>
          </a:p>
          <a:p>
            <a:r>
              <a:rPr lang="en-US" sz="3200" dirty="0" smtClean="0"/>
              <a:t>Sony A6000 series</a:t>
            </a:r>
          </a:p>
          <a:p>
            <a:endParaRPr lang="en-US" sz="3200" dirty="0"/>
          </a:p>
        </p:txBody>
      </p:sp>
    </p:spTree>
    <p:extLst>
      <p:ext uri="{BB962C8B-B14F-4D97-AF65-F5344CB8AC3E}">
        <p14:creationId xmlns:p14="http://schemas.microsoft.com/office/powerpoint/2010/main" val="19102105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678" y="373289"/>
            <a:ext cx="6240236" cy="1325563"/>
          </a:xfrm>
        </p:spPr>
        <p:txBody>
          <a:bodyPr>
            <a:normAutofit/>
          </a:bodyPr>
          <a:lstStyle/>
          <a:p>
            <a:r>
              <a:rPr lang="en-US" sz="5400" dirty="0" smtClean="0"/>
              <a:t>Sony Alpha 6300</a:t>
            </a:r>
            <a:endParaRPr lang="en-US" sz="5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0417" y="1809296"/>
            <a:ext cx="4351338" cy="4351338"/>
          </a:xfrm>
        </p:spPr>
      </p:pic>
      <p:sp>
        <p:nvSpPr>
          <p:cNvPr id="6" name="TextBox 5"/>
          <p:cNvSpPr txBox="1"/>
          <p:nvPr/>
        </p:nvSpPr>
        <p:spPr>
          <a:xfrm>
            <a:off x="6384471" y="2756353"/>
            <a:ext cx="5216979" cy="2308324"/>
          </a:xfrm>
          <a:prstGeom prst="rect">
            <a:avLst/>
          </a:prstGeom>
          <a:noFill/>
        </p:spPr>
        <p:txBody>
          <a:bodyPr wrap="square" rtlCol="0">
            <a:spAutoFit/>
          </a:bodyPr>
          <a:lstStyle/>
          <a:p>
            <a:pPr marL="285750" indent="-285750">
              <a:buFont typeface="Arial" panose="020B0604020202020204" pitchFamily="34" charset="0"/>
              <a:buChar char="•"/>
            </a:pPr>
            <a:r>
              <a:rPr lang="en-US" dirty="0" smtClean="0"/>
              <a:t>$1000</a:t>
            </a:r>
          </a:p>
          <a:p>
            <a:pPr marL="285750" indent="-285750">
              <a:buFont typeface="Arial" panose="020B0604020202020204" pitchFamily="34" charset="0"/>
              <a:buChar char="•"/>
            </a:pPr>
            <a:r>
              <a:rPr lang="en-US" dirty="0" smtClean="0"/>
              <a:t>Images are recorded on SD card: up to 9 hours of HD video. Download via USB</a:t>
            </a:r>
          </a:p>
          <a:p>
            <a:pPr marL="285750" indent="-285750">
              <a:buFont typeface="Arial" panose="020B0604020202020204" pitchFamily="34" charset="0"/>
              <a:buChar char="•"/>
            </a:pPr>
            <a:r>
              <a:rPr lang="en-US" dirty="0" smtClean="0"/>
              <a:t>24.2MP APS-C </a:t>
            </a:r>
            <a:r>
              <a:rPr lang="en-US" dirty="0" err="1" smtClean="0"/>
              <a:t>Exmor</a:t>
            </a:r>
            <a:r>
              <a:rPr lang="en-US" dirty="0" smtClean="0"/>
              <a:t> CMOS Sensor</a:t>
            </a:r>
          </a:p>
          <a:p>
            <a:pPr marL="285750" indent="-285750">
              <a:buFont typeface="Arial" panose="020B0604020202020204" pitchFamily="34" charset="0"/>
              <a:buChar char="•"/>
            </a:pPr>
            <a:r>
              <a:rPr lang="en-US" dirty="0" smtClean="0"/>
              <a:t>Can be controlled using proprietary SONY connector</a:t>
            </a:r>
          </a:p>
          <a:p>
            <a:pPr marL="285750" indent="-285750">
              <a:buFont typeface="Arial" panose="020B0604020202020204" pitchFamily="34" charset="0"/>
              <a:buChar char="•"/>
            </a:pPr>
            <a:r>
              <a:rPr lang="en-US" dirty="0" smtClean="0"/>
              <a:t>Excellent image quality</a:t>
            </a:r>
          </a:p>
          <a:p>
            <a:pPr marL="285750" indent="-285750">
              <a:buFont typeface="Arial" panose="020B0604020202020204" pitchFamily="34" charset="0"/>
              <a:buChar char="•"/>
            </a:pPr>
            <a:r>
              <a:rPr lang="en-US" dirty="0" smtClean="0"/>
              <a:t>Sony E-mount: many lens options</a:t>
            </a:r>
          </a:p>
        </p:txBody>
      </p:sp>
    </p:spTree>
    <p:extLst>
      <p:ext uri="{BB962C8B-B14F-4D97-AF65-F5344CB8AC3E}">
        <p14:creationId xmlns:p14="http://schemas.microsoft.com/office/powerpoint/2010/main" val="1224921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Lens selection</a:t>
            </a:r>
            <a:endParaRPr lang="en-US" dirty="0"/>
          </a:p>
        </p:txBody>
      </p:sp>
      <p:sp>
        <p:nvSpPr>
          <p:cNvPr id="3" name="Content Placeholder 2"/>
          <p:cNvSpPr>
            <a:spLocks noGrp="1"/>
          </p:cNvSpPr>
          <p:nvPr>
            <p:ph idx="1"/>
          </p:nvPr>
        </p:nvSpPr>
        <p:spPr/>
        <p:txBody>
          <a:bodyPr/>
          <a:lstStyle/>
          <a:p>
            <a:pPr marL="0" indent="0">
              <a:buNone/>
            </a:pPr>
            <a:r>
              <a:rPr lang="en-US" dirty="0" smtClean="0"/>
              <a:t>Requirements:</a:t>
            </a:r>
          </a:p>
          <a:p>
            <a:r>
              <a:rPr lang="en-US" dirty="0" smtClean="0"/>
              <a:t>Wide angle</a:t>
            </a:r>
          </a:p>
          <a:p>
            <a:r>
              <a:rPr lang="en-US" dirty="0" smtClean="0"/>
              <a:t>Low cost</a:t>
            </a:r>
          </a:p>
          <a:p>
            <a:r>
              <a:rPr lang="en-US" dirty="0" smtClean="0"/>
              <a:t>Small, light</a:t>
            </a:r>
          </a:p>
          <a:p>
            <a:r>
              <a:rPr lang="en-US" dirty="0" smtClean="0"/>
              <a:t>Autofocus not required</a:t>
            </a:r>
          </a:p>
          <a:p>
            <a:pPr>
              <a:buFontTx/>
              <a:buChar char="-"/>
            </a:pPr>
            <a:endParaRPr lang="en-US" dirty="0"/>
          </a:p>
          <a:p>
            <a:pPr marL="0" indent="0">
              <a:buNone/>
            </a:pPr>
            <a:r>
              <a:rPr lang="en-US" dirty="0" err="1" smtClean="0"/>
              <a:t>Rokinon</a:t>
            </a:r>
            <a:r>
              <a:rPr lang="en-US" dirty="0" smtClean="0"/>
              <a:t> 12mm is excellent solution.</a:t>
            </a:r>
          </a:p>
          <a:p>
            <a:pPr marL="0" indent="0">
              <a:buNone/>
            </a:pPr>
            <a:r>
              <a:rPr lang="en-US" dirty="0" smtClean="0"/>
              <a:t>$400, manual focus, F 2.0, 85 degree FOV.</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0200" y="1752600"/>
            <a:ext cx="3512457" cy="3512457"/>
          </a:xfrm>
          <a:prstGeom prst="rect">
            <a:avLst/>
          </a:prstGeom>
        </p:spPr>
      </p:pic>
    </p:spTree>
    <p:extLst>
      <p:ext uri="{BB962C8B-B14F-4D97-AF65-F5344CB8AC3E}">
        <p14:creationId xmlns:p14="http://schemas.microsoft.com/office/powerpoint/2010/main" val="2483477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257" y="141833"/>
            <a:ext cx="5546271" cy="1058318"/>
          </a:xfrm>
        </p:spPr>
        <p:txBody>
          <a:bodyPr>
            <a:normAutofit/>
          </a:bodyPr>
          <a:lstStyle/>
          <a:p>
            <a:r>
              <a:rPr lang="en-US" dirty="0" smtClean="0"/>
              <a:t>Camera test in the lab</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194" y="1619218"/>
            <a:ext cx="6794145" cy="452943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0175" y="637219"/>
            <a:ext cx="2210760" cy="2229901"/>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0175" y="3735667"/>
            <a:ext cx="2228315" cy="2228315"/>
          </a:xfrm>
          <a:prstGeom prst="rect">
            <a:avLst/>
          </a:prstGeom>
        </p:spPr>
      </p:pic>
      <p:sp>
        <p:nvSpPr>
          <p:cNvPr id="11" name="TextBox 10"/>
          <p:cNvSpPr txBox="1"/>
          <p:nvPr/>
        </p:nvSpPr>
        <p:spPr>
          <a:xfrm>
            <a:off x="7548305" y="2919617"/>
            <a:ext cx="1714500" cy="369332"/>
          </a:xfrm>
          <a:prstGeom prst="rect">
            <a:avLst/>
          </a:prstGeom>
          <a:noFill/>
        </p:spPr>
        <p:txBody>
          <a:bodyPr wrap="square" rtlCol="0">
            <a:spAutoFit/>
          </a:bodyPr>
          <a:lstStyle/>
          <a:p>
            <a:r>
              <a:rPr lang="en-US" dirty="0" smtClean="0"/>
              <a:t>Center of image</a:t>
            </a:r>
            <a:endParaRPr lang="en-US" dirty="0"/>
          </a:p>
        </p:txBody>
      </p:sp>
      <p:sp>
        <p:nvSpPr>
          <p:cNvPr id="13" name="TextBox 12"/>
          <p:cNvSpPr txBox="1"/>
          <p:nvPr/>
        </p:nvSpPr>
        <p:spPr>
          <a:xfrm>
            <a:off x="7755379" y="5963982"/>
            <a:ext cx="1714500" cy="369332"/>
          </a:xfrm>
          <a:prstGeom prst="rect">
            <a:avLst/>
          </a:prstGeom>
          <a:noFill/>
        </p:spPr>
        <p:txBody>
          <a:bodyPr wrap="square" rtlCol="0">
            <a:spAutoFit/>
          </a:bodyPr>
          <a:lstStyle/>
          <a:p>
            <a:r>
              <a:rPr lang="en-US" dirty="0" smtClean="0"/>
              <a:t>Side of image</a:t>
            </a:r>
            <a:endParaRPr lang="en-US" dirty="0"/>
          </a:p>
        </p:txBody>
      </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16595" t="13411" r="16818" b="33874"/>
          <a:stretch/>
        </p:blipFill>
        <p:spPr>
          <a:xfrm>
            <a:off x="9730600" y="1082017"/>
            <a:ext cx="2200050" cy="1741707"/>
          </a:xfrm>
          <a:prstGeom prst="rect">
            <a:avLst/>
          </a:prstGeom>
        </p:spPr>
      </p:pic>
      <p:sp>
        <p:nvSpPr>
          <p:cNvPr id="17" name="TextBox 16"/>
          <p:cNvSpPr txBox="1"/>
          <p:nvPr/>
        </p:nvSpPr>
        <p:spPr>
          <a:xfrm>
            <a:off x="1159329" y="4738765"/>
            <a:ext cx="1628010" cy="1200329"/>
          </a:xfrm>
          <a:prstGeom prst="rect">
            <a:avLst/>
          </a:prstGeom>
          <a:noFill/>
        </p:spPr>
        <p:txBody>
          <a:bodyPr wrap="none" rtlCol="0">
            <a:spAutoFit/>
          </a:bodyPr>
          <a:lstStyle/>
          <a:p>
            <a:r>
              <a:rPr lang="en-US" dirty="0" smtClean="0"/>
              <a:t>ISO 500</a:t>
            </a:r>
          </a:p>
          <a:p>
            <a:r>
              <a:rPr lang="en-US" dirty="0" smtClean="0"/>
              <a:t>F8 </a:t>
            </a:r>
          </a:p>
          <a:p>
            <a:r>
              <a:rPr lang="en-US" dirty="0" smtClean="0"/>
              <a:t>1/125s</a:t>
            </a:r>
          </a:p>
          <a:p>
            <a:r>
              <a:rPr lang="en-US" dirty="0" smtClean="0"/>
              <a:t>Natural lighting</a:t>
            </a:r>
            <a:endParaRPr lang="en-US" dirty="0"/>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74772" y="3710779"/>
            <a:ext cx="2232641" cy="2228210"/>
          </a:xfrm>
          <a:prstGeom prst="rect">
            <a:avLst/>
          </a:prstGeom>
        </p:spPr>
      </p:pic>
      <p:sp>
        <p:nvSpPr>
          <p:cNvPr id="19" name="TextBox 18"/>
          <p:cNvSpPr txBox="1"/>
          <p:nvPr/>
        </p:nvSpPr>
        <p:spPr>
          <a:xfrm>
            <a:off x="9730600" y="5971393"/>
            <a:ext cx="2562625" cy="646331"/>
          </a:xfrm>
          <a:prstGeom prst="rect">
            <a:avLst/>
          </a:prstGeom>
          <a:noFill/>
        </p:spPr>
        <p:txBody>
          <a:bodyPr wrap="none" rtlCol="0">
            <a:spAutoFit/>
          </a:bodyPr>
          <a:lstStyle/>
          <a:p>
            <a:r>
              <a:rPr lang="en-US" dirty="0" smtClean="0"/>
              <a:t>Depth of field </a:t>
            </a:r>
          </a:p>
          <a:p>
            <a:r>
              <a:rPr lang="en-US" dirty="0" smtClean="0"/>
              <a:t>(red object at ½ distance)</a:t>
            </a:r>
          </a:p>
        </p:txBody>
      </p:sp>
    </p:spTree>
    <p:extLst>
      <p:ext uri="{BB962C8B-B14F-4D97-AF65-F5344CB8AC3E}">
        <p14:creationId xmlns:p14="http://schemas.microsoft.com/office/powerpoint/2010/main" val="3892929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Considerations for cameras and lights positioning</a:t>
            </a:r>
            <a:endParaRPr lang="en-US" sz="4000" dirty="0"/>
          </a:p>
        </p:txBody>
      </p:sp>
      <p:sp>
        <p:nvSpPr>
          <p:cNvPr id="3" name="Content Placeholder 2"/>
          <p:cNvSpPr>
            <a:spLocks noGrp="1"/>
          </p:cNvSpPr>
          <p:nvPr>
            <p:ph idx="1"/>
          </p:nvPr>
        </p:nvSpPr>
        <p:spPr/>
        <p:txBody>
          <a:bodyPr>
            <a:normAutofit lnSpcReduction="10000"/>
          </a:bodyPr>
          <a:lstStyle/>
          <a:p>
            <a:r>
              <a:rPr lang="en-US" dirty="0" smtClean="0"/>
              <a:t>360</a:t>
            </a:r>
            <a:r>
              <a:rPr lang="en-US" baseline="30000" dirty="0" smtClean="0"/>
              <a:t>o</a:t>
            </a:r>
            <a:r>
              <a:rPr lang="en-US" dirty="0" smtClean="0"/>
              <a:t> coverage in stereo (gaps acceptable): 4 cameras pairs are needed</a:t>
            </a:r>
          </a:p>
          <a:p>
            <a:r>
              <a:rPr lang="en-US" dirty="0" smtClean="0"/>
              <a:t>Flat ports (domes are too expensive)</a:t>
            </a:r>
          </a:p>
          <a:p>
            <a:r>
              <a:rPr lang="en-US" dirty="0" smtClean="0"/>
              <a:t>Distance between cameras is 40 cm (tested by R. Starr)</a:t>
            </a:r>
          </a:p>
          <a:p>
            <a:r>
              <a:rPr lang="en-US" dirty="0" smtClean="0"/>
              <a:t>Camera pairs must be toed in a few degrees</a:t>
            </a:r>
          </a:p>
          <a:p>
            <a:r>
              <a:rPr lang="en-US" dirty="0" smtClean="0"/>
              <a:t>One camera will face down to help with lander placement</a:t>
            </a:r>
          </a:p>
          <a:p>
            <a:r>
              <a:rPr lang="en-US" dirty="0" smtClean="0"/>
              <a:t>Lighting will be provided by 5 DSPL lights</a:t>
            </a:r>
          </a:p>
          <a:p>
            <a:r>
              <a:rPr lang="en-US" dirty="0" smtClean="0"/>
              <a:t>Camera must all be in one housing:</a:t>
            </a:r>
          </a:p>
          <a:p>
            <a:pPr lvl="1"/>
            <a:r>
              <a:rPr lang="en-US" dirty="0" smtClean="0"/>
              <a:t> reduced drag, size, weight, cost</a:t>
            </a:r>
          </a:p>
          <a:p>
            <a:pPr lvl="1"/>
            <a:r>
              <a:rPr lang="en-US" dirty="0" smtClean="0"/>
              <a:t>much fewer connectors, higher reliability</a:t>
            </a:r>
          </a:p>
          <a:p>
            <a:pPr>
              <a:buFontTx/>
              <a:buChar char="-"/>
            </a:pPr>
            <a:endParaRPr lang="en-US" dirty="0" smtClean="0"/>
          </a:p>
          <a:p>
            <a:pPr>
              <a:buFontTx/>
              <a:buChar char="-"/>
            </a:pPr>
            <a:endParaRPr lang="en-US" dirty="0" smtClean="0"/>
          </a:p>
        </p:txBody>
      </p:sp>
    </p:spTree>
    <p:extLst>
      <p:ext uri="{BB962C8B-B14F-4D97-AF65-F5344CB8AC3E}">
        <p14:creationId xmlns:p14="http://schemas.microsoft.com/office/powerpoint/2010/main" val="26048114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6914" y="-134070"/>
            <a:ext cx="9976757" cy="1325563"/>
          </a:xfrm>
        </p:spPr>
        <p:txBody>
          <a:bodyPr>
            <a:normAutofit/>
          </a:bodyPr>
          <a:lstStyle/>
          <a:p>
            <a:r>
              <a:rPr lang="en-US" sz="3600" dirty="0"/>
              <a:t>Cameras paired horizontally take too much space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024" r="20624"/>
          <a:stretch/>
        </p:blipFill>
        <p:spPr>
          <a:xfrm>
            <a:off x="295970" y="742683"/>
            <a:ext cx="5803686" cy="5764253"/>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518" t="6666" r="14461" b="13333"/>
          <a:stretch/>
        </p:blipFill>
        <p:spPr>
          <a:xfrm>
            <a:off x="6145853" y="1273628"/>
            <a:ext cx="5729129" cy="4481926"/>
          </a:xfrm>
          <a:prstGeom prst="rect">
            <a:avLst/>
          </a:prstGeom>
        </p:spPr>
      </p:pic>
      <p:sp>
        <p:nvSpPr>
          <p:cNvPr id="6" name="TextBox 5"/>
          <p:cNvSpPr txBox="1"/>
          <p:nvPr/>
        </p:nvSpPr>
        <p:spPr>
          <a:xfrm>
            <a:off x="2571750" y="6302829"/>
            <a:ext cx="1249136" cy="369332"/>
          </a:xfrm>
          <a:prstGeom prst="rect">
            <a:avLst/>
          </a:prstGeom>
          <a:noFill/>
        </p:spPr>
        <p:txBody>
          <a:bodyPr wrap="square" rtlCol="0">
            <a:spAutoFit/>
          </a:bodyPr>
          <a:lstStyle/>
          <a:p>
            <a:r>
              <a:rPr lang="en-US" dirty="0" smtClean="0"/>
              <a:t>Top view</a:t>
            </a:r>
            <a:endParaRPr lang="en-US" dirty="0"/>
          </a:p>
        </p:txBody>
      </p:sp>
      <p:sp>
        <p:nvSpPr>
          <p:cNvPr id="9" name="TextBox 8"/>
          <p:cNvSpPr txBox="1"/>
          <p:nvPr/>
        </p:nvSpPr>
        <p:spPr>
          <a:xfrm>
            <a:off x="8181081" y="6266091"/>
            <a:ext cx="1869155" cy="369332"/>
          </a:xfrm>
          <a:prstGeom prst="rect">
            <a:avLst/>
          </a:prstGeom>
          <a:noFill/>
        </p:spPr>
        <p:txBody>
          <a:bodyPr wrap="square" rtlCol="0">
            <a:spAutoFit/>
          </a:bodyPr>
          <a:lstStyle/>
          <a:p>
            <a:r>
              <a:rPr lang="en-US" dirty="0" smtClean="0"/>
              <a:t>Isometric view</a:t>
            </a:r>
            <a:endParaRPr lang="en-US" dirty="0"/>
          </a:p>
        </p:txBody>
      </p:sp>
    </p:spTree>
    <p:extLst>
      <p:ext uri="{BB962C8B-B14F-4D97-AF65-F5344CB8AC3E}">
        <p14:creationId xmlns:p14="http://schemas.microsoft.com/office/powerpoint/2010/main" val="25679118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329" y="211681"/>
            <a:ext cx="11391900" cy="1037456"/>
          </a:xfrm>
        </p:spPr>
        <p:txBody>
          <a:bodyPr>
            <a:normAutofit/>
          </a:bodyPr>
          <a:lstStyle/>
          <a:p>
            <a:r>
              <a:rPr lang="en-US" sz="3200" dirty="0"/>
              <a:t>Cameras paired </a:t>
            </a:r>
            <a:r>
              <a:rPr lang="en-US" sz="3200" dirty="0" smtClean="0"/>
              <a:t>vertically have much smaller footprint</a:t>
            </a:r>
            <a:endParaRPr lang="en-US" sz="32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011" t="3333" r="29180" b="8095"/>
          <a:stretch/>
        </p:blipFill>
        <p:spPr>
          <a:xfrm>
            <a:off x="653142" y="1480093"/>
            <a:ext cx="5021036" cy="4994186"/>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195" t="11429" r="27983" b="17381"/>
          <a:stretch/>
        </p:blipFill>
        <p:spPr>
          <a:xfrm>
            <a:off x="5927271" y="1110342"/>
            <a:ext cx="6196693" cy="4882244"/>
          </a:xfrm>
          <a:prstGeom prst="rect">
            <a:avLst/>
          </a:prstGeom>
        </p:spPr>
      </p:pic>
      <p:sp>
        <p:nvSpPr>
          <p:cNvPr id="10" name="TextBox 9"/>
          <p:cNvSpPr txBox="1"/>
          <p:nvPr/>
        </p:nvSpPr>
        <p:spPr>
          <a:xfrm>
            <a:off x="2571750" y="6302829"/>
            <a:ext cx="1249136" cy="369332"/>
          </a:xfrm>
          <a:prstGeom prst="rect">
            <a:avLst/>
          </a:prstGeom>
          <a:noFill/>
        </p:spPr>
        <p:txBody>
          <a:bodyPr wrap="square" rtlCol="0">
            <a:spAutoFit/>
          </a:bodyPr>
          <a:lstStyle/>
          <a:p>
            <a:r>
              <a:rPr lang="en-US" dirty="0" smtClean="0"/>
              <a:t>Top view</a:t>
            </a:r>
            <a:endParaRPr lang="en-US" dirty="0"/>
          </a:p>
        </p:txBody>
      </p:sp>
      <p:sp>
        <p:nvSpPr>
          <p:cNvPr id="11" name="TextBox 10"/>
          <p:cNvSpPr txBox="1"/>
          <p:nvPr/>
        </p:nvSpPr>
        <p:spPr>
          <a:xfrm>
            <a:off x="8181081" y="6266091"/>
            <a:ext cx="1869155" cy="369332"/>
          </a:xfrm>
          <a:prstGeom prst="rect">
            <a:avLst/>
          </a:prstGeom>
          <a:noFill/>
        </p:spPr>
        <p:txBody>
          <a:bodyPr wrap="square" rtlCol="0">
            <a:spAutoFit/>
          </a:bodyPr>
          <a:lstStyle/>
          <a:p>
            <a:r>
              <a:rPr lang="en-US" dirty="0" smtClean="0"/>
              <a:t>Isometric view</a:t>
            </a:r>
            <a:endParaRPr lang="en-US" dirty="0"/>
          </a:p>
        </p:txBody>
      </p:sp>
    </p:spTree>
    <p:extLst>
      <p:ext uri="{BB962C8B-B14F-4D97-AF65-F5344CB8AC3E}">
        <p14:creationId xmlns:p14="http://schemas.microsoft.com/office/powerpoint/2010/main" val="1596107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329" y="211681"/>
            <a:ext cx="11391900" cy="1037456"/>
          </a:xfrm>
        </p:spPr>
        <p:txBody>
          <a:bodyPr>
            <a:normAutofit/>
          </a:bodyPr>
          <a:lstStyle/>
          <a:p>
            <a:r>
              <a:rPr lang="en-US" sz="3200" dirty="0"/>
              <a:t>Cameras paired </a:t>
            </a:r>
            <a:r>
              <a:rPr lang="en-US" sz="3200" dirty="0" smtClean="0"/>
              <a:t>vertically fit in a tall cylindrical housing.</a:t>
            </a:r>
            <a:endParaRPr lang="en-US" sz="32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098" t="27664" r="48130" b="33407"/>
          <a:stretch/>
        </p:blipFill>
        <p:spPr>
          <a:xfrm>
            <a:off x="996041" y="2326822"/>
            <a:ext cx="3371408" cy="2835048"/>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7271" y="1157287"/>
            <a:ext cx="6196693" cy="4788354"/>
          </a:xfrm>
          <a:prstGeom prst="rect">
            <a:avLst/>
          </a:prstGeom>
        </p:spPr>
      </p:pic>
      <p:sp>
        <p:nvSpPr>
          <p:cNvPr id="10" name="TextBox 9"/>
          <p:cNvSpPr txBox="1"/>
          <p:nvPr/>
        </p:nvSpPr>
        <p:spPr>
          <a:xfrm>
            <a:off x="2261507" y="5990443"/>
            <a:ext cx="1249136" cy="369332"/>
          </a:xfrm>
          <a:prstGeom prst="rect">
            <a:avLst/>
          </a:prstGeom>
          <a:noFill/>
        </p:spPr>
        <p:txBody>
          <a:bodyPr wrap="square" rtlCol="0">
            <a:spAutoFit/>
          </a:bodyPr>
          <a:lstStyle/>
          <a:p>
            <a:r>
              <a:rPr lang="en-US" dirty="0" smtClean="0"/>
              <a:t>Top view</a:t>
            </a:r>
            <a:endParaRPr lang="en-US" dirty="0"/>
          </a:p>
        </p:txBody>
      </p:sp>
      <p:sp>
        <p:nvSpPr>
          <p:cNvPr id="11" name="TextBox 10"/>
          <p:cNvSpPr txBox="1"/>
          <p:nvPr/>
        </p:nvSpPr>
        <p:spPr>
          <a:xfrm>
            <a:off x="7879002" y="5978299"/>
            <a:ext cx="1869155" cy="369332"/>
          </a:xfrm>
          <a:prstGeom prst="rect">
            <a:avLst/>
          </a:prstGeom>
          <a:noFill/>
        </p:spPr>
        <p:txBody>
          <a:bodyPr wrap="square" rtlCol="0">
            <a:spAutoFit/>
          </a:bodyPr>
          <a:lstStyle/>
          <a:p>
            <a:r>
              <a:rPr lang="en-US" dirty="0" smtClean="0"/>
              <a:t>Isometric view</a:t>
            </a:r>
            <a:endParaRPr lang="en-US" dirty="0"/>
          </a:p>
        </p:txBody>
      </p:sp>
    </p:spTree>
    <p:extLst>
      <p:ext uri="{BB962C8B-B14F-4D97-AF65-F5344CB8AC3E}">
        <p14:creationId xmlns:p14="http://schemas.microsoft.com/office/powerpoint/2010/main" val="16998289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4514</TotalTime>
  <Words>817</Words>
  <Application>Microsoft Office PowerPoint</Application>
  <PresentationFormat>Widescreen</PresentationFormat>
  <Paragraphs>125</Paragraphs>
  <Slides>16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Outline</vt:lpstr>
      <vt:lpstr>Camera requirements</vt:lpstr>
      <vt:lpstr>Sony Alpha 6300</vt:lpstr>
      <vt:lpstr>Lens selection</vt:lpstr>
      <vt:lpstr>Camera test in the lab</vt:lpstr>
      <vt:lpstr>Considerations for cameras and lights positioning</vt:lpstr>
      <vt:lpstr>Cameras paired horizontally take too much space</vt:lpstr>
      <vt:lpstr>Cameras paired vertically have much smaller footprint</vt:lpstr>
      <vt:lpstr>Cameras paired vertically fit in a tall cylindrical housing.</vt:lpstr>
      <vt:lpstr>Camera angle and position relative to seafloor</vt:lpstr>
      <vt:lpstr>Main housing concept</vt:lpstr>
      <vt:lpstr>Lander concept</vt:lpstr>
      <vt:lpstr>Concepts for lander base</vt:lpstr>
      <vt:lpstr>Stereo imaging performance test</vt:lpstr>
      <vt:lpstr>Stereo imaging performance test result</vt:lpstr>
      <vt:lpstr>Mockup lander test in MBARI tank and Monterey Bay</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Camera selection</dc:title>
  <dc:creator>Francois Cazenave</dc:creator>
  <cp:lastModifiedBy>Francois Cazenave</cp:lastModifiedBy>
  <cp:revision>50</cp:revision>
  <dcterms:created xsi:type="dcterms:W3CDTF">2017-03-22T20:37:33Z</dcterms:created>
  <dcterms:modified xsi:type="dcterms:W3CDTF">2017-03-25T23:51:41Z</dcterms:modified>
</cp:coreProperties>
</file>