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-102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Concept Design Review</a:t>
            </a:r>
            <a:br>
              <a:rPr lang="en-US" dirty="0" smtClean="0"/>
            </a:br>
            <a:r>
              <a:rPr lang="en-US" dirty="0" smtClean="0"/>
              <a:t>(draft)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The lander must provide the ability to identify, count, and size marine organisms by capturing video and/or still images.</a:t>
            </a:r>
          </a:p>
          <a:p>
            <a:r>
              <a:rPr lang="en-US" dirty="0" smtClean="0"/>
              <a:t>The lander must have the ability to interface and log various contextual sensors, such as O2, pH, ADCP, acoustic, and other novel sensors such as 3G-ESP.</a:t>
            </a:r>
          </a:p>
          <a:p>
            <a:r>
              <a:rPr lang="en-US" dirty="0" smtClean="0"/>
              <a:t>The lander must be a modular platform that can be reconfigured for various sensors and deployment scenarios.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Operational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Must operate tethered</a:t>
            </a:r>
          </a:p>
          <a:p>
            <a:r>
              <a:rPr lang="en-US" dirty="0" smtClean="0"/>
              <a:t>Must operate in a benthic environment</a:t>
            </a:r>
          </a:p>
          <a:p>
            <a:r>
              <a:rPr lang="en-US" dirty="0" smtClean="0"/>
              <a:t>Must capture stereo video</a:t>
            </a:r>
          </a:p>
          <a:p>
            <a:r>
              <a:rPr lang="en-US" dirty="0" smtClean="0"/>
              <a:t>Must have 360 degrees of stereo video coverage</a:t>
            </a:r>
          </a:p>
          <a:p>
            <a:r>
              <a:rPr lang="en-US" dirty="0" smtClean="0"/>
              <a:t>Must be rated to 300 meters</a:t>
            </a:r>
          </a:p>
          <a:p>
            <a:r>
              <a:rPr lang="en-US" dirty="0" smtClean="0"/>
              <a:t>Must be able to land on or hover above rocky outcroppings</a:t>
            </a:r>
          </a:p>
          <a:p>
            <a:r>
              <a:rPr lang="en-US" dirty="0" smtClean="0"/>
              <a:t>Must be able to collect data from up to 30 sites within a normal operational ship day</a:t>
            </a:r>
          </a:p>
          <a:p>
            <a:r>
              <a:rPr lang="en-US" dirty="0" smtClean="0"/>
              <a:t>Must be able to be deployed from various vessels of opportunity</a:t>
            </a:r>
          </a:p>
          <a:p>
            <a:r>
              <a:rPr lang="en-US" dirty="0" smtClean="0"/>
              <a:t>Must have real time video</a:t>
            </a:r>
          </a:p>
          <a:p>
            <a:r>
              <a:rPr lang="en-US" dirty="0" smtClean="0"/>
              <a:t>Must have real time telemetry data (heading &amp; depth)</a:t>
            </a:r>
          </a:p>
        </p:txBody>
      </p:sp>
    </p:spTree>
    <p:extLst>
      <p:ext uri="{BB962C8B-B14F-4D97-AF65-F5344CB8AC3E}">
        <p14:creationId xmlns:p14="http://schemas.microsoft.com/office/powerpoint/2010/main" val="2294225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Operational Requirements (Barry)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Must operate autonomously </a:t>
            </a:r>
          </a:p>
          <a:p>
            <a:r>
              <a:rPr lang="en-US" dirty="0" smtClean="0"/>
              <a:t>Must operate in a benthic environment</a:t>
            </a:r>
          </a:p>
          <a:p>
            <a:r>
              <a:rPr lang="en-US" dirty="0" smtClean="0"/>
              <a:t>Must capture stereo still images</a:t>
            </a:r>
          </a:p>
          <a:p>
            <a:r>
              <a:rPr lang="en-US" dirty="0" smtClean="0"/>
              <a:t>Must be rated to 1500 meters</a:t>
            </a:r>
          </a:p>
          <a:p>
            <a:r>
              <a:rPr lang="en-US" dirty="0" smtClean="0"/>
              <a:t>Must be able to land on or near coral ridges</a:t>
            </a:r>
          </a:p>
          <a:p>
            <a:r>
              <a:rPr lang="en-US" dirty="0" smtClean="0"/>
              <a:t>Must be able to operate from days to one year</a:t>
            </a:r>
          </a:p>
          <a:p>
            <a:r>
              <a:rPr lang="en-US" dirty="0" smtClean="0"/>
              <a:t>Must be able to be deployed from MBARI ships</a:t>
            </a:r>
          </a:p>
          <a:p>
            <a:r>
              <a:rPr lang="en-US" dirty="0" smtClean="0"/>
              <a:t>Must have O2, pH, ADCP, and CTD sensors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817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Operational Requirements (Chavez)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Must operate autonomously</a:t>
            </a:r>
          </a:p>
          <a:p>
            <a:r>
              <a:rPr lang="en-US" dirty="0" smtClean="0"/>
              <a:t>Must operate in a benthic environment</a:t>
            </a:r>
          </a:p>
          <a:p>
            <a:r>
              <a:rPr lang="en-US" dirty="0" smtClean="0"/>
              <a:t>Must capture stereo video</a:t>
            </a:r>
          </a:p>
          <a:p>
            <a:r>
              <a:rPr lang="en-US" dirty="0" smtClean="0"/>
              <a:t>Must be rated to 300 meters</a:t>
            </a:r>
          </a:p>
          <a:p>
            <a:r>
              <a:rPr lang="en-US" dirty="0" smtClean="0"/>
              <a:t>Must be able to land on seafloor</a:t>
            </a:r>
          </a:p>
          <a:p>
            <a:r>
              <a:rPr lang="en-US" dirty="0" smtClean="0"/>
              <a:t>Must be able to operate for 3-6 months</a:t>
            </a:r>
          </a:p>
          <a:p>
            <a:r>
              <a:rPr lang="en-US" dirty="0" smtClean="0"/>
              <a:t>Must be able to be deployed from MBARI ships</a:t>
            </a:r>
          </a:p>
          <a:p>
            <a:r>
              <a:rPr lang="en-US" dirty="0" smtClean="0"/>
              <a:t>Must have O2, and CTD sensors</a:t>
            </a:r>
          </a:p>
          <a:p>
            <a:r>
              <a:rPr lang="en-US" dirty="0" smtClean="0"/>
              <a:t>Must be able to interface the 3G-ESP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1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Operational Requirements (Benoit-Bird)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Must operate tethered </a:t>
            </a:r>
          </a:p>
          <a:p>
            <a:r>
              <a:rPr lang="en-US" dirty="0" smtClean="0"/>
              <a:t>Must operate in a mid-water environment</a:t>
            </a:r>
          </a:p>
          <a:p>
            <a:r>
              <a:rPr lang="en-US" dirty="0" smtClean="0"/>
              <a:t>Must capture stereo video</a:t>
            </a:r>
          </a:p>
          <a:p>
            <a:r>
              <a:rPr lang="en-US" dirty="0" smtClean="0"/>
              <a:t>Must be rated to 300 meters</a:t>
            </a:r>
          </a:p>
          <a:p>
            <a:r>
              <a:rPr lang="en-US" dirty="0" smtClean="0"/>
              <a:t>Must be able to be mounted to a mooring or be suspended from a ship</a:t>
            </a:r>
          </a:p>
          <a:p>
            <a:r>
              <a:rPr lang="en-US" dirty="0" smtClean="0"/>
              <a:t>Must be able to operate 1-2 hours each at up to 5 sites per day from ships</a:t>
            </a:r>
          </a:p>
          <a:p>
            <a:r>
              <a:rPr lang="en-US" dirty="0" smtClean="0"/>
              <a:t>Must be able to be deployed from MBARI ships or various smaller vessels</a:t>
            </a:r>
          </a:p>
          <a:p>
            <a:r>
              <a:rPr lang="en-US" dirty="0" smtClean="0"/>
              <a:t>Must be able to interface the EK80 echosounder or similar</a:t>
            </a:r>
          </a:p>
          <a:p>
            <a:r>
              <a:rPr lang="en-US" dirty="0" smtClean="0"/>
              <a:t>Must provide real time data when operating from a ship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86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82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Operational Requirements Matrix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7901830"/>
              </p:ext>
            </p:extLst>
          </p:nvPr>
        </p:nvGraphicFramePr>
        <p:xfrm>
          <a:off x="762000" y="1828800"/>
          <a:ext cx="7499350" cy="3576378"/>
        </p:xfrm>
        <a:graphic>
          <a:graphicData uri="http://schemas.openxmlformats.org/drawingml/2006/table">
            <a:tbl>
              <a:tblPr/>
              <a:tblGrid>
                <a:gridCol w="2394307"/>
                <a:gridCol w="154699"/>
                <a:gridCol w="1237586"/>
                <a:gridCol w="1237586"/>
                <a:gridCol w="1237586"/>
                <a:gridCol w="1237586"/>
              </a:tblGrid>
              <a:tr h="2331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Requirement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TNC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Barry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Chavez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Benoit-Bird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Tethered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Autonomous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300 Meters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Depth 1500 Meters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Benthic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Mid-water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video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Stereo imaging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360 degrees coverage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O2 sensor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pH probe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CTD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ADCP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 (Nice)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EK80 echosounder (or similar)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200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3G-ESP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27762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494</Words>
  <Application>Microsoft Office PowerPoint</Application>
  <PresentationFormat>On-screen Show (4:3)</PresentationFormat>
  <Paragraphs>143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Benthic Observation System Concept Design Review (draft)</vt:lpstr>
      <vt:lpstr>Functional Requirements</vt:lpstr>
      <vt:lpstr>Operational Requirements (TNC)</vt:lpstr>
      <vt:lpstr>Operational Requirements (Barry)</vt:lpstr>
      <vt:lpstr>Operational Requirements (Chavez)</vt:lpstr>
      <vt:lpstr>Operational Requirements (Benoit-Bird)</vt:lpstr>
      <vt:lpstr>Operational Requirements Matrix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7</cp:revision>
  <dcterms:created xsi:type="dcterms:W3CDTF">2017-03-02T16:44:49Z</dcterms:created>
  <dcterms:modified xsi:type="dcterms:W3CDTF">2017-03-02T17:50:38Z</dcterms:modified>
</cp:coreProperties>
</file>