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3" r:id="rId4"/>
    <p:sldId id="265" r:id="rId5"/>
    <p:sldId id="257" r:id="rId6"/>
    <p:sldId id="258" r:id="rId7"/>
    <p:sldId id="259" r:id="rId8"/>
    <p:sldId id="260" r:id="rId9"/>
    <p:sldId id="261" r:id="rId10"/>
    <p:sldId id="262" r:id="rId11"/>
    <p:sldId id="266" r:id="rId1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78" y="-61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348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221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669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880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989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133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414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503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163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166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323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9C70CA-86AC-4488-A20A-F68CFACFCDF3}" type="datetimeFigureOut">
              <a:rPr lang="en-US" smtClean="0"/>
              <a:t>3/7/2017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028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Benthic Observation System</a:t>
            </a:r>
            <a:br>
              <a:rPr lang="en-US" dirty="0" smtClean="0"/>
            </a:br>
            <a:r>
              <a:rPr lang="en-US" dirty="0" smtClean="0"/>
              <a:t>Concept Design Review</a:t>
            </a:r>
            <a:br>
              <a:rPr lang="en-US" dirty="0" smtClean="0"/>
            </a:br>
            <a:r>
              <a:rPr lang="en-US" dirty="0" smtClean="0"/>
              <a:t>(draft)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March 27,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755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05979"/>
            <a:ext cx="8382000" cy="857250"/>
          </a:xfrm>
        </p:spPr>
        <p:txBody>
          <a:bodyPr>
            <a:normAutofit/>
          </a:bodyPr>
          <a:lstStyle/>
          <a:p>
            <a:r>
              <a:rPr lang="en-US" dirty="0" smtClean="0"/>
              <a:t>Operational Requirements Matrix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7901830"/>
              </p:ext>
            </p:extLst>
          </p:nvPr>
        </p:nvGraphicFramePr>
        <p:xfrm>
          <a:off x="762000" y="1371600"/>
          <a:ext cx="7499350" cy="2796587"/>
        </p:xfrm>
        <a:graphic>
          <a:graphicData uri="http://schemas.openxmlformats.org/drawingml/2006/table">
            <a:tbl>
              <a:tblPr/>
              <a:tblGrid>
                <a:gridCol w="2394307"/>
                <a:gridCol w="154699"/>
                <a:gridCol w="1237586"/>
                <a:gridCol w="1237586"/>
                <a:gridCol w="1237586"/>
                <a:gridCol w="1237586"/>
              </a:tblGrid>
              <a:tr h="1748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Requirement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TNC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Barry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Chavez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Benoit-Bird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16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Tethered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6716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Autonomous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6716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Depth 300 Meters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6716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Depth 1500 Meters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6716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Benthic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6716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Mid-water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6716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Stereo video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6716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Stereo imaging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6716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360 degrees coverage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6716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O2 sensor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</a:tr>
              <a:tr h="16716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pH probe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6716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CTD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</a:tr>
              <a:tr h="16716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ADCP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6716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EK80 echosounder (or similar)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6716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3G-ESP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27762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882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Team &amp; PIs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663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we will cover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230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 the scientists need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641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Functional Requirements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The lander must provide the ability to identify, count, and size marine organisms by capturing video and/or still images.</a:t>
            </a:r>
          </a:p>
          <a:p>
            <a:r>
              <a:rPr lang="en-US" dirty="0" smtClean="0"/>
              <a:t>The lander must have the ability to interface and log various contextual sensors, such as O2, pH, ADCP, acoustic, and other novel sensors such as 3G-ESP.</a:t>
            </a:r>
          </a:p>
          <a:p>
            <a:r>
              <a:rPr lang="en-US" dirty="0" smtClean="0"/>
              <a:t>The lander must be a modular platform that can be reconfigured for various sensors and deployment scenarios.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327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Operational Requirements (TNC)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00150"/>
            <a:ext cx="5562600" cy="3505199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Must operate tethered</a:t>
            </a:r>
          </a:p>
          <a:p>
            <a:r>
              <a:rPr lang="en-US" dirty="0" smtClean="0"/>
              <a:t>Must operate in a benthic environment</a:t>
            </a:r>
          </a:p>
          <a:p>
            <a:r>
              <a:rPr lang="en-US" dirty="0" smtClean="0"/>
              <a:t>Must capture stereo video</a:t>
            </a:r>
          </a:p>
          <a:p>
            <a:r>
              <a:rPr lang="en-US" dirty="0" smtClean="0"/>
              <a:t>Must have 360 degrees of stereo video coverage</a:t>
            </a:r>
          </a:p>
          <a:p>
            <a:r>
              <a:rPr lang="en-US" dirty="0" smtClean="0"/>
              <a:t>Must be depth rated to 300 meters</a:t>
            </a:r>
          </a:p>
          <a:p>
            <a:r>
              <a:rPr lang="en-US" dirty="0" smtClean="0"/>
              <a:t>Must be able to land on or hover above rocky outcroppings</a:t>
            </a:r>
          </a:p>
          <a:p>
            <a:r>
              <a:rPr lang="en-US" dirty="0" smtClean="0"/>
              <a:t>Must be able to collect data from up to 30 sites within a normal operational ship day</a:t>
            </a:r>
          </a:p>
          <a:p>
            <a:r>
              <a:rPr lang="en-US" dirty="0" smtClean="0"/>
              <a:t>Must be able to be deployed from various vessels of opportunity</a:t>
            </a:r>
          </a:p>
          <a:p>
            <a:r>
              <a:rPr lang="en-US" dirty="0" smtClean="0"/>
              <a:t>Must provide real time telemetry data for positioning including video, depth, and heading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675" y="971550"/>
            <a:ext cx="1777674" cy="392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4225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Operational Requirements (Barry)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00151"/>
            <a:ext cx="5029200" cy="2895599"/>
          </a:xfrm>
        </p:spPr>
        <p:txBody>
          <a:bodyPr>
            <a:normAutofit/>
          </a:bodyPr>
          <a:lstStyle/>
          <a:p>
            <a:r>
              <a:rPr lang="en-US" sz="1800" dirty="0" smtClean="0"/>
              <a:t>Must operate autonomously </a:t>
            </a:r>
          </a:p>
          <a:p>
            <a:r>
              <a:rPr lang="en-US" sz="1800" dirty="0" smtClean="0"/>
              <a:t>Must operate in a benthic environment</a:t>
            </a:r>
          </a:p>
          <a:p>
            <a:r>
              <a:rPr lang="en-US" sz="1800" dirty="0" smtClean="0"/>
              <a:t>Must capture stereo still images</a:t>
            </a:r>
          </a:p>
          <a:p>
            <a:r>
              <a:rPr lang="en-US" sz="1800" dirty="0" smtClean="0"/>
              <a:t>Must be depth rated to 1500 meters</a:t>
            </a:r>
          </a:p>
          <a:p>
            <a:r>
              <a:rPr lang="en-US" sz="1800" dirty="0" smtClean="0"/>
              <a:t>Must be able to land on or near coral ridges</a:t>
            </a:r>
          </a:p>
          <a:p>
            <a:r>
              <a:rPr lang="en-US" sz="1800" dirty="0" smtClean="0"/>
              <a:t>Must be able to operate from days to one year</a:t>
            </a:r>
          </a:p>
          <a:p>
            <a:r>
              <a:rPr lang="en-US" sz="1800" dirty="0" smtClean="0"/>
              <a:t>Must be able to be deployed from MBARI ships</a:t>
            </a:r>
          </a:p>
          <a:p>
            <a:r>
              <a:rPr lang="en-US" sz="1800" dirty="0" smtClean="0"/>
              <a:t>Must have O2, pH, ADCP, and CTD sensors</a:t>
            </a:r>
            <a:endParaRPr lang="en-US" sz="18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952" y="930088"/>
            <a:ext cx="1921557" cy="4063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58173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Operational Requirements (Chavez)</a:t>
            </a:r>
            <a:endParaRPr lang="en-US" dirty="0"/>
          </a:p>
        </p:txBody>
      </p:sp>
      <p:sp>
        <p:nvSpPr>
          <p:cNvPr id="5" name="Content Placeholder 3"/>
          <p:cNvSpPr>
            <a:spLocks noGrp="1"/>
          </p:cNvSpPr>
          <p:nvPr>
            <p:ph idx="1"/>
          </p:nvPr>
        </p:nvSpPr>
        <p:spPr>
          <a:xfrm>
            <a:off x="457200" y="1200150"/>
            <a:ext cx="5105400" cy="3124200"/>
          </a:xfrm>
        </p:spPr>
        <p:txBody>
          <a:bodyPr>
            <a:normAutofit lnSpcReduction="10000"/>
          </a:bodyPr>
          <a:lstStyle/>
          <a:p>
            <a:r>
              <a:rPr lang="en-US" sz="1800" dirty="0" smtClean="0"/>
              <a:t>Must operate autonomously</a:t>
            </a:r>
          </a:p>
          <a:p>
            <a:r>
              <a:rPr lang="en-US" sz="1800" dirty="0" smtClean="0"/>
              <a:t>Must operate in a benthic environment</a:t>
            </a:r>
          </a:p>
          <a:p>
            <a:r>
              <a:rPr lang="en-US" sz="1800" dirty="0" smtClean="0"/>
              <a:t>Must capture stereo video</a:t>
            </a:r>
          </a:p>
          <a:p>
            <a:r>
              <a:rPr lang="en-US" sz="1800" dirty="0" smtClean="0"/>
              <a:t>Must be depth rated to 300 meters</a:t>
            </a:r>
          </a:p>
          <a:p>
            <a:r>
              <a:rPr lang="en-US" sz="1800" dirty="0" smtClean="0"/>
              <a:t>Must be able to land on seafloor</a:t>
            </a:r>
          </a:p>
          <a:p>
            <a:r>
              <a:rPr lang="en-US" sz="1800" dirty="0" smtClean="0"/>
              <a:t>Must be able to operate for 3-6 months</a:t>
            </a:r>
          </a:p>
          <a:p>
            <a:r>
              <a:rPr lang="en-US" sz="1800" dirty="0" smtClean="0"/>
              <a:t>Must be able to be deployed from MBARI ships</a:t>
            </a:r>
          </a:p>
          <a:p>
            <a:r>
              <a:rPr lang="en-US" sz="1800" dirty="0" smtClean="0"/>
              <a:t>Must have O2, and CTD sensors</a:t>
            </a:r>
          </a:p>
          <a:p>
            <a:r>
              <a:rPr lang="en-US" sz="1800" dirty="0" smtClean="0"/>
              <a:t>Must be able to interface the </a:t>
            </a:r>
            <a:r>
              <a:rPr lang="en-US" sz="1800" dirty="0" smtClean="0"/>
              <a:t>3G-ESP</a:t>
            </a:r>
          </a:p>
          <a:p>
            <a:r>
              <a:rPr lang="en-US" sz="1800" dirty="0" smtClean="0"/>
              <a:t>Must be able to interface the EK60 Echosounder</a:t>
            </a:r>
            <a:endParaRPr lang="en-US" sz="18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362" y="1047750"/>
            <a:ext cx="2070497" cy="4015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0611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05979"/>
            <a:ext cx="8382000" cy="85725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Operational Requirements (Benoit-Bird)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idx="1"/>
          </p:nvPr>
        </p:nvSpPr>
        <p:spPr>
          <a:xfrm>
            <a:off x="457200" y="1200151"/>
            <a:ext cx="5562600" cy="3657599"/>
          </a:xfrm>
        </p:spPr>
        <p:txBody>
          <a:bodyPr>
            <a:noAutofit/>
          </a:bodyPr>
          <a:lstStyle/>
          <a:p>
            <a:r>
              <a:rPr lang="en-US" sz="1600" dirty="0" smtClean="0"/>
              <a:t>Must operate tethered </a:t>
            </a:r>
          </a:p>
          <a:p>
            <a:r>
              <a:rPr lang="en-US" sz="1600" dirty="0" smtClean="0"/>
              <a:t>Must operate in a mid-water environment</a:t>
            </a:r>
          </a:p>
          <a:p>
            <a:r>
              <a:rPr lang="en-US" sz="1600" dirty="0" smtClean="0"/>
              <a:t>Must capture stereo video</a:t>
            </a:r>
          </a:p>
          <a:p>
            <a:r>
              <a:rPr lang="en-US" sz="1600" dirty="0" smtClean="0"/>
              <a:t>Must be depth rated to 300 meters</a:t>
            </a:r>
          </a:p>
          <a:p>
            <a:r>
              <a:rPr lang="en-US" sz="1600" dirty="0" smtClean="0"/>
              <a:t>Must be able </a:t>
            </a:r>
            <a:r>
              <a:rPr lang="en-US" sz="1600" dirty="0" smtClean="0"/>
              <a:t>to </a:t>
            </a:r>
            <a:r>
              <a:rPr lang="en-US" sz="1600" dirty="0" smtClean="0"/>
              <a:t>be suspended from a ship</a:t>
            </a:r>
          </a:p>
          <a:p>
            <a:r>
              <a:rPr lang="en-US" sz="1600" dirty="0" smtClean="0"/>
              <a:t>Must be able to operate 1-2 hours each at up to 5 sites per day from ships</a:t>
            </a:r>
          </a:p>
          <a:p>
            <a:r>
              <a:rPr lang="en-US" sz="1600" dirty="0" smtClean="0"/>
              <a:t>Must be able to be deployed from MBARI ships or various smaller vessels</a:t>
            </a:r>
          </a:p>
          <a:p>
            <a:r>
              <a:rPr lang="en-US" sz="1600" dirty="0" smtClean="0"/>
              <a:t>Must be able to interface the EK80 echosounder or similar</a:t>
            </a:r>
          </a:p>
          <a:p>
            <a:r>
              <a:rPr lang="en-US" sz="1600" dirty="0" smtClean="0"/>
              <a:t>Must provide real time data when operating from a ship</a:t>
            </a:r>
            <a:endParaRPr lang="en-US" sz="1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047750"/>
            <a:ext cx="2100263" cy="3962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6866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439</TotalTime>
  <Words>512</Words>
  <Application>Microsoft Office PowerPoint</Application>
  <PresentationFormat>On-screen Show (16:9)</PresentationFormat>
  <Paragraphs>147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Benthic Observation System Concept Design Review (draft) </vt:lpstr>
      <vt:lpstr>Team &amp; PIs</vt:lpstr>
      <vt:lpstr>What we will cover</vt:lpstr>
      <vt:lpstr>what do the scientists need</vt:lpstr>
      <vt:lpstr>Functional Requirements</vt:lpstr>
      <vt:lpstr>Operational Requirements (TNC)</vt:lpstr>
      <vt:lpstr>Operational Requirements (Barry)</vt:lpstr>
      <vt:lpstr>Operational Requirements (Chavez)</vt:lpstr>
      <vt:lpstr>Operational Requirements (Benoit-Bird)</vt:lpstr>
      <vt:lpstr>Operational Requirements Matrix</vt:lpstr>
      <vt:lpstr>Summary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Chad Kecy</dc:creator>
  <cp:lastModifiedBy>Chad Kecy</cp:lastModifiedBy>
  <cp:revision>23</cp:revision>
  <dcterms:created xsi:type="dcterms:W3CDTF">2017-03-02T16:44:49Z</dcterms:created>
  <dcterms:modified xsi:type="dcterms:W3CDTF">2017-03-07T19:48:01Z</dcterms:modified>
</cp:coreProperties>
</file>