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71" r:id="rId5"/>
    <p:sldId id="265" r:id="rId6"/>
    <p:sldId id="268" r:id="rId7"/>
    <p:sldId id="269" r:id="rId8"/>
    <p:sldId id="270" r:id="rId9"/>
    <p:sldId id="257" r:id="rId10"/>
    <p:sldId id="258" r:id="rId11"/>
    <p:sldId id="259" r:id="rId12"/>
    <p:sldId id="260" r:id="rId13"/>
    <p:sldId id="273" r:id="rId14"/>
    <p:sldId id="261" r:id="rId15"/>
    <p:sldId id="272" r:id="rId16"/>
    <p:sldId id="262" r:id="rId17"/>
    <p:sldId id="266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1" d="100"/>
          <a:sy n="191" d="100"/>
        </p:scale>
        <p:origin x="-168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(Barry)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029200" cy="28955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autonomously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still images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1500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or near coral ridges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from days to one year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pH, ADCP, and CTD sensors</a:t>
            </a:r>
            <a:endParaRPr lang="en-US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952" y="930088"/>
            <a:ext cx="1921557" cy="4063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105400" cy="31242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autonomously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land on seafloor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for 3-6 months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O2, and CTD sensors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EK60 Echosounder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71550"/>
            <a:ext cx="2070497" cy="4015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Derived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562600" cy="32766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600"/>
              </a:spcBef>
            </a:pPr>
            <a:r>
              <a:rPr lang="en-US" sz="1700" dirty="0" smtClean="0"/>
              <a:t>Must operate </a:t>
            </a:r>
            <a:r>
              <a:rPr lang="en-US" sz="1700" dirty="0" smtClean="0"/>
              <a:t>tethered (to a cabled observatory)</a:t>
            </a:r>
            <a:endParaRPr lang="en-US" sz="1700" dirty="0" smtClean="0"/>
          </a:p>
          <a:p>
            <a:pPr>
              <a:spcBef>
                <a:spcPts val="600"/>
              </a:spcBef>
            </a:pPr>
            <a:r>
              <a:rPr lang="en-US" sz="17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land on seafloor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operate for </a:t>
            </a:r>
            <a:r>
              <a:rPr lang="en-US" sz="1700" dirty="0" smtClean="0"/>
              <a:t>one year between maintenance</a:t>
            </a:r>
            <a:endParaRPr lang="en-US" sz="1700" dirty="0" smtClean="0"/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be deployed from MBARI ships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have O2, and CTD sensors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3G-ESP</a:t>
            </a:r>
          </a:p>
          <a:p>
            <a:pPr>
              <a:spcBef>
                <a:spcPts val="600"/>
              </a:spcBef>
            </a:pPr>
            <a:r>
              <a:rPr lang="en-US" sz="1700" dirty="0" smtClean="0"/>
              <a:t>Must be able to interface the EK60 </a:t>
            </a:r>
            <a:r>
              <a:rPr lang="en-US" sz="1700" dirty="0" smtClean="0"/>
              <a:t>Echosounder</a:t>
            </a:r>
          </a:p>
          <a:p>
            <a:pPr>
              <a:spcBef>
                <a:spcPts val="600"/>
              </a:spcBef>
            </a:pPr>
            <a:r>
              <a:rPr lang="en-US" sz="1700" dirty="0"/>
              <a:t>Must provide real time video/data</a:t>
            </a:r>
          </a:p>
          <a:p>
            <a:pPr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971550"/>
            <a:ext cx="2726051" cy="408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265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 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suspended from a ship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operate 1-2 hours each at up to 5 sites per day from ships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similar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</a:t>
            </a:r>
            <a:r>
              <a:rPr lang="en-US" sz="1600" dirty="0" smtClean="0"/>
              <a:t>video/data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047750"/>
            <a:ext cx="2100263" cy="3962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Derived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457200" y="1200151"/>
            <a:ext cx="5562600" cy="36575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</a:t>
            </a:r>
            <a:r>
              <a:rPr lang="en-US" sz="1600" dirty="0" smtClean="0"/>
              <a:t>autonomous</a:t>
            </a:r>
            <a:r>
              <a:rPr lang="en-US" sz="1600" dirty="0" smtClean="0"/>
              <a:t> </a:t>
            </a:r>
            <a:endParaRPr lang="en-US" sz="1600" dirty="0" smtClean="0"/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mid-water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suspended from a </a:t>
            </a:r>
            <a:r>
              <a:rPr lang="en-US" sz="1600" dirty="0" smtClean="0"/>
              <a:t>mooring</a:t>
            </a:r>
            <a:endParaRPr lang="en-US" sz="1600" dirty="0" smtClean="0"/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</a:t>
            </a:r>
            <a:r>
              <a:rPr lang="en-US" sz="1600" dirty="0" smtClean="0"/>
              <a:t>collect 5 minutes of video/data every 30 minutes for 3 months</a:t>
            </a:r>
            <a:endParaRPr lang="en-US" sz="1600" dirty="0" smtClean="0"/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MBARI ships or various smaller vessels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interface the EK80 echosounder or </a:t>
            </a:r>
            <a:r>
              <a:rPr lang="en-US" sz="1600" dirty="0" smtClean="0"/>
              <a:t>similar</a:t>
            </a:r>
            <a:endParaRPr lang="en-US" sz="1600" dirty="0" smtClean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973928"/>
            <a:ext cx="1845091" cy="4141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3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05979"/>
            <a:ext cx="83820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 Requirements Matrix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12971" y="1200153"/>
          <a:ext cx="6318057" cy="3394068"/>
        </p:xfrm>
        <a:graphic>
          <a:graphicData uri="http://schemas.openxmlformats.org/drawingml/2006/table">
            <a:tbl>
              <a:tblPr/>
              <a:tblGrid>
                <a:gridCol w="1907633"/>
                <a:gridCol w="1102606"/>
                <a:gridCol w="1102606"/>
                <a:gridCol w="1102606"/>
                <a:gridCol w="1102606"/>
              </a:tblGrid>
              <a:tr h="19743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Operate from non-MBARI ships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80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402" marR="9402" marT="940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TNC: Preliminary design options studied – will be presented next</a:t>
            </a:r>
          </a:p>
          <a:p>
            <a:r>
              <a:rPr lang="en-US" dirty="0" smtClean="0"/>
              <a:t>MBARI Use Cases</a:t>
            </a:r>
          </a:p>
          <a:p>
            <a:pPr lvl="1"/>
            <a:r>
              <a:rPr lang="en-US" dirty="0" smtClean="0"/>
              <a:t>Widely divergent sets of requirements</a:t>
            </a:r>
          </a:p>
          <a:p>
            <a:pPr lvl="1"/>
            <a:r>
              <a:rPr lang="en-US" dirty="0" smtClean="0"/>
              <a:t>Large design gap between autonomous &amp; tethered</a:t>
            </a:r>
          </a:p>
          <a:p>
            <a:pPr lvl="2"/>
            <a:r>
              <a:rPr lang="en-US" dirty="0" smtClean="0"/>
              <a:t>Electrical energy required &amp; software (data management)</a:t>
            </a:r>
          </a:p>
          <a:p>
            <a:pPr lvl="1"/>
            <a:r>
              <a:rPr lang="en-US" dirty="0" smtClean="0"/>
              <a:t>Can this task be performed with existing hardware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Can all requirements be met by one system?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Recommendations</a:t>
            </a:r>
          </a:p>
          <a:p>
            <a:pPr lvl="1"/>
            <a:r>
              <a:rPr lang="en-US" dirty="0" smtClean="0"/>
              <a:t>TNC: Proceed with PDR + build</a:t>
            </a:r>
          </a:p>
          <a:p>
            <a:pPr lvl="1"/>
            <a:r>
              <a:rPr lang="en-US" dirty="0" smtClean="0"/>
              <a:t>MBARI: Further study needed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Jim Barry</a:t>
            </a:r>
          </a:p>
          <a:p>
            <a:r>
              <a:rPr lang="en-US" dirty="0" smtClean="0"/>
              <a:t>Francisco Chavez</a:t>
            </a:r>
          </a:p>
          <a:p>
            <a:r>
              <a:rPr lang="en-US" dirty="0" smtClean="0"/>
              <a:t>Kelly Benoit-Bird</a:t>
            </a:r>
          </a:p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191000" cy="339447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Motivation behind the project</a:t>
            </a:r>
          </a:p>
          <a:p>
            <a:r>
              <a:rPr lang="en-US" dirty="0" smtClean="0"/>
              <a:t>Science use cases </a:t>
            </a:r>
          </a:p>
          <a:p>
            <a:r>
              <a:rPr lang="en-US" dirty="0" smtClean="0"/>
              <a:t>Functional requirements</a:t>
            </a:r>
          </a:p>
          <a:p>
            <a:r>
              <a:rPr lang="en-US" dirty="0" smtClean="0"/>
              <a:t>Derived requirements</a:t>
            </a:r>
          </a:p>
          <a:p>
            <a:r>
              <a:rPr lang="en-US" dirty="0" smtClean="0"/>
              <a:t>Summary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 for Benthic Observation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4949"/>
            <a:ext cx="8229600" cy="3089673"/>
          </a:xfrm>
        </p:spPr>
        <p:txBody>
          <a:bodyPr wrap="square" numCol="1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800" dirty="0" smtClean="0"/>
              <a:t>Expressed desire for a modular platform which combines stereo imagery with contextual sensors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Modifiable system can reduce the number expensive one-off specific systems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Driven by an immediate need by The Nature Conservancy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590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N</a:t>
            </a:r>
            <a:r>
              <a:rPr lang="en-US" dirty="0" smtClean="0"/>
              <a:t>eeds (TNC)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Visual component to the coast wide FRAM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err="1" smtClean="0"/>
              <a:t>yelloweye</a:t>
            </a:r>
            <a:r>
              <a:rPr lang="en-US" sz="2400" dirty="0" smtClean="0"/>
              <a:t>, </a:t>
            </a:r>
            <a:r>
              <a:rPr lang="en-US" sz="2400" dirty="0" err="1" smtClean="0"/>
              <a:t>cowcod</a:t>
            </a:r>
            <a:r>
              <a:rPr lang="en-US" sz="2400" dirty="0" smtClean="0"/>
              <a:t>, lingcod, canary, </a:t>
            </a:r>
            <a:r>
              <a:rPr lang="en-US" sz="2400" dirty="0" err="1" smtClean="0"/>
              <a:t>bocaccio</a:t>
            </a:r>
            <a:r>
              <a:rPr lang="en-US" sz="2400" dirty="0" smtClean="0"/>
              <a:t>, </a:t>
            </a:r>
            <a:r>
              <a:rPr lang="en-US" sz="2400" dirty="0" err="1" smtClean="0"/>
              <a:t>greenspot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N</a:t>
            </a:r>
            <a:r>
              <a:rPr lang="en-US" dirty="0" smtClean="0"/>
              <a:t>eeds (Barry)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Long term collaboration with The Monterey Bay National Marine Sanctuary (MBNMS) to study the benthic biological environment at Sur Ridge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Characterize environmental conditions to help understand various processes</a:t>
            </a:r>
          </a:p>
          <a:p>
            <a:pPr lvl="1"/>
            <a:r>
              <a:rPr lang="en-US" sz="2600" dirty="0" smtClean="0"/>
              <a:t>Feeding in relation to water flow</a:t>
            </a:r>
          </a:p>
          <a:p>
            <a:pPr lvl="1"/>
            <a:r>
              <a:rPr lang="en-US" sz="2600" dirty="0" smtClean="0"/>
              <a:t>Predator-prey interactions</a:t>
            </a:r>
          </a:p>
          <a:p>
            <a:pPr lvl="1"/>
            <a:r>
              <a:rPr lang="en-US" sz="2600" dirty="0" smtClean="0"/>
              <a:t>Temporal variation in benthic conditions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470639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</a:t>
            </a:r>
            <a:r>
              <a:rPr lang="en-US" dirty="0" smtClean="0"/>
              <a:t>N</a:t>
            </a:r>
            <a:r>
              <a:rPr lang="en-US" dirty="0" smtClean="0"/>
              <a:t>eeds (Chavez)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82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857250"/>
          </a:xfrm>
        </p:spPr>
        <p:txBody>
          <a:bodyPr/>
          <a:lstStyle/>
          <a:p>
            <a:r>
              <a:rPr lang="en-US" dirty="0" smtClean="0"/>
              <a:t>Science Needs (Benoit-Bird</a:t>
            </a:r>
            <a:r>
              <a:rPr lang="en-US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use of high resolution stereo video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assists in the interpretation of the data acquired via acoustic instruments </a:t>
            </a:r>
          </a:p>
          <a:p>
            <a:pPr lvl="1">
              <a:spcBef>
                <a:spcPts val="1200"/>
              </a:spcBef>
            </a:pPr>
            <a:r>
              <a:rPr lang="en-US" sz="2400" dirty="0" smtClean="0"/>
              <a:t>provides data on the behavior of the biota to the acoustic instruments themselves</a:t>
            </a:r>
          </a:p>
          <a:p>
            <a:pPr lvl="2"/>
            <a:r>
              <a:rPr lang="en-US" sz="2000" dirty="0" smtClean="0"/>
              <a:t>Biota sizes range from Humboldt squid to larger mammals</a:t>
            </a: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974</Words>
  <Application>Microsoft Office PowerPoint</Application>
  <PresentationFormat>On-screen Show (16:9)</PresentationFormat>
  <Paragraphs>211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Benthic Observation System Concept Design Review (draft) </vt:lpstr>
      <vt:lpstr>Team &amp; PIs</vt:lpstr>
      <vt:lpstr>CDR Agenda</vt:lpstr>
      <vt:lpstr>Motivation for Benthic Observation System</vt:lpstr>
      <vt:lpstr>Science Needs (TNC)</vt:lpstr>
      <vt:lpstr>Science Needs (Barry)</vt:lpstr>
      <vt:lpstr>Science Needs (Chavez)</vt:lpstr>
      <vt:lpstr>Science Needs (Benoit-Bird)</vt:lpstr>
      <vt:lpstr>Functional Requirements</vt:lpstr>
      <vt:lpstr>Derived Requirements (TNC)</vt:lpstr>
      <vt:lpstr>Derived Requirements (Barry)</vt:lpstr>
      <vt:lpstr>Derived Requirements (Chavez)</vt:lpstr>
      <vt:lpstr>Derived Requirements (Chavez)</vt:lpstr>
      <vt:lpstr>Derived Requirements (Benoit-Bird)</vt:lpstr>
      <vt:lpstr>Derived Requirements (Benoit-Bird)</vt:lpstr>
      <vt:lpstr>Operational Requirements Matrix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43</cp:revision>
  <dcterms:created xsi:type="dcterms:W3CDTF">2017-03-02T16:44:49Z</dcterms:created>
  <dcterms:modified xsi:type="dcterms:W3CDTF">2017-03-08T17:25:17Z</dcterms:modified>
</cp:coreProperties>
</file>