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65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73" r:id="rId14"/>
    <p:sldId id="261" r:id="rId15"/>
    <p:sldId id="272" r:id="rId16"/>
    <p:sldId id="262" r:id="rId17"/>
    <p:sldId id="266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3" d="100"/>
          <a:sy n="193" d="100"/>
        </p:scale>
        <p:origin x="-108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operate in a benthic </a:t>
            </a:r>
            <a:r>
              <a:rPr lang="en-US" sz="1600" dirty="0" smtClean="0"/>
              <a:t>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(Barry)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autonomously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operate in a benthic </a:t>
            </a:r>
            <a:r>
              <a:rPr lang="en-US" sz="1600" dirty="0" smtClean="0"/>
              <a:t>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</a:t>
            </a:r>
            <a:r>
              <a:rPr lang="en-US" sz="1600" dirty="0" smtClean="0"/>
              <a:t>sit </a:t>
            </a:r>
            <a:r>
              <a:rPr lang="en-US" sz="1600" dirty="0"/>
              <a:t>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pH, ADCP, and CTD sensors</a:t>
            </a:r>
            <a:endParaRPr lang="en-US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autonomously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operate in a benthic </a:t>
            </a:r>
            <a:r>
              <a:rPr lang="en-US" sz="1600" dirty="0" smtClean="0"/>
              <a:t>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</a:t>
            </a:r>
            <a:r>
              <a:rPr lang="en-US" sz="1600" dirty="0" smtClean="0"/>
              <a:t>sit </a:t>
            </a:r>
            <a:r>
              <a:rPr lang="en-US" sz="1600" dirty="0"/>
              <a:t>on seafloor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</a:t>
            </a:r>
            <a:r>
              <a:rPr lang="en-US" sz="1600" dirty="0" smtClean="0"/>
              <a:t>O2 </a:t>
            </a:r>
            <a:r>
              <a:rPr lang="en-US" sz="1600" dirty="0" smtClean="0"/>
              <a:t>and CTD sensors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EK60 Echosounder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 smtClean="0"/>
              <a:t>Must operate tethered (to a cabled observatory</a:t>
            </a:r>
            <a:r>
              <a:rPr lang="en-US" sz="1700" dirty="0" smtClean="0"/>
              <a:t>)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</a:t>
            </a:r>
            <a:r>
              <a:rPr lang="en-US" sz="17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</a:t>
            </a:r>
            <a:r>
              <a:rPr lang="en-US" sz="1700" dirty="0" smtClean="0"/>
              <a:t>operate in a benthic </a:t>
            </a:r>
            <a:r>
              <a:rPr lang="en-US" sz="1700" dirty="0" smtClean="0"/>
              <a:t>environment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</a:t>
            </a:r>
            <a:r>
              <a:rPr lang="en-US" sz="1700" dirty="0"/>
              <a:t>be able to </a:t>
            </a:r>
            <a:r>
              <a:rPr lang="en-US" sz="1700" dirty="0" smtClean="0"/>
              <a:t>sit </a:t>
            </a:r>
            <a:r>
              <a:rPr lang="en-US" sz="1700" dirty="0"/>
              <a:t>on seafloor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</a:t>
            </a:r>
            <a:r>
              <a:rPr lang="en-US" sz="1700" dirty="0" smtClean="0"/>
              <a:t>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</a:t>
            </a:r>
            <a:r>
              <a:rPr lang="en-US" sz="1700" dirty="0" smtClean="0"/>
              <a:t>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have </a:t>
            </a:r>
            <a:r>
              <a:rPr lang="en-US" sz="1700" dirty="0" smtClean="0"/>
              <a:t>O2 </a:t>
            </a:r>
            <a:r>
              <a:rPr lang="en-US" sz="1700" dirty="0" smtClean="0"/>
              <a:t>and CTD sensors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operate in a mid-water </a:t>
            </a:r>
            <a:r>
              <a:rPr lang="en-US" sz="1600" dirty="0" smtClean="0"/>
              <a:t>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video/data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autonomous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operate in a mid-water </a:t>
            </a:r>
            <a:r>
              <a:rPr lang="en-US" sz="1600" dirty="0" smtClean="0"/>
              <a:t>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 smtClean="0"/>
              <a:t>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 Requirements Matrix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/>
                <a:gridCol w="1102606"/>
                <a:gridCol w="1102606"/>
                <a:gridCol w="1102606"/>
                <a:gridCol w="1102606"/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</a:t>
            </a:r>
            <a:r>
              <a:rPr lang="en-US" dirty="0" smtClean="0"/>
              <a:t>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 Investigators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Jim Barry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Kelly Benoit-Bird</a:t>
            </a:r>
          </a:p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behind the project</a:t>
            </a:r>
          </a:p>
          <a:p>
            <a:r>
              <a:rPr lang="en-US" dirty="0" smtClean="0"/>
              <a:t>Science use cases </a:t>
            </a:r>
          </a:p>
          <a:p>
            <a:r>
              <a:rPr lang="en-US" dirty="0" smtClean="0"/>
              <a:t>Functional requirements</a:t>
            </a:r>
          </a:p>
          <a:p>
            <a:r>
              <a:rPr lang="en-US" dirty="0" smtClean="0"/>
              <a:t>Derived requirements</a:t>
            </a:r>
          </a:p>
          <a:p>
            <a:r>
              <a:rPr lang="en-US" dirty="0" smtClean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 for Benthic Observation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Driven by an immediate need by The Nature Conservancy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Use Case:</a:t>
            </a:r>
            <a:r>
              <a:rPr lang="en-US" dirty="0" smtClean="0"/>
              <a:t> TNC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Visual component to the coast wide </a:t>
            </a:r>
            <a:r>
              <a:rPr lang="en-US" dirty="0" smtClean="0"/>
              <a:t>Fishery Resource Analysis and Monitoring (FRAM) </a:t>
            </a:r>
            <a:r>
              <a:rPr lang="en-US" dirty="0" smtClean="0"/>
              <a:t>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err="1" smtClean="0"/>
              <a:t>yelloweye</a:t>
            </a:r>
            <a:r>
              <a:rPr lang="en-US" sz="2400" dirty="0" smtClean="0"/>
              <a:t>, </a:t>
            </a:r>
            <a:r>
              <a:rPr lang="en-US" sz="2400" dirty="0" err="1" smtClean="0"/>
              <a:t>cowcod</a:t>
            </a:r>
            <a:r>
              <a:rPr lang="en-US" sz="2400" dirty="0" smtClean="0"/>
              <a:t>, lingcod, canary, </a:t>
            </a:r>
            <a:r>
              <a:rPr lang="en-US" sz="2400" dirty="0" err="1" smtClean="0"/>
              <a:t>bocaccio</a:t>
            </a:r>
            <a:r>
              <a:rPr lang="en-US" sz="2400" dirty="0" smtClean="0"/>
              <a:t>, </a:t>
            </a:r>
            <a:r>
              <a:rPr lang="en-US" sz="2400" dirty="0" err="1" smtClean="0"/>
              <a:t>greenspot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Use Case:</a:t>
            </a:r>
            <a:r>
              <a:rPr lang="en-US" dirty="0" smtClean="0"/>
              <a:t> Barry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Characterize environmental conditions to help understand various processes</a:t>
            </a:r>
          </a:p>
          <a:p>
            <a:pPr lvl="1"/>
            <a:r>
              <a:rPr lang="en-US" sz="2600" dirty="0" smtClean="0"/>
              <a:t>Feeding in relation to water flow</a:t>
            </a:r>
          </a:p>
          <a:p>
            <a:pPr lvl="1"/>
            <a:r>
              <a:rPr lang="en-US" sz="2600" dirty="0" smtClean="0"/>
              <a:t>Predator-prey interactions</a:t>
            </a:r>
          </a:p>
          <a:p>
            <a:pPr lvl="1"/>
            <a:r>
              <a:rPr lang="en-US" sz="2600" dirty="0" smtClean="0"/>
              <a:t>Temporal variation in benthic conditions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Use Case:</a:t>
            </a:r>
            <a:r>
              <a:rPr lang="en-US" dirty="0" smtClean="0"/>
              <a:t> Chavez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Use Case:</a:t>
            </a:r>
            <a:r>
              <a:rPr lang="en-US" dirty="0" smtClean="0"/>
              <a:t> Benoit-Bird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provides data on the behavior of the biota to the acoustic instruments themselves</a:t>
            </a:r>
          </a:p>
          <a:p>
            <a:pPr lvl="2"/>
            <a:r>
              <a:rPr lang="en-US" sz="2000" dirty="0" smtClean="0"/>
              <a:t>Biota sizes range from Humboldt squid to larger mammals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Functional </a:t>
            </a:r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984</Words>
  <Application>Microsoft Office PowerPoint</Application>
  <PresentationFormat>On-screen Show (16:9)</PresentationFormat>
  <Paragraphs>213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52</cp:revision>
  <dcterms:created xsi:type="dcterms:W3CDTF">2017-03-02T16:44:49Z</dcterms:created>
  <dcterms:modified xsi:type="dcterms:W3CDTF">2017-03-13T16:01:13Z</dcterms:modified>
</cp:coreProperties>
</file>