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3" r:id="rId4"/>
    <p:sldId id="271" r:id="rId5"/>
    <p:sldId id="274" r:id="rId6"/>
    <p:sldId id="265" r:id="rId7"/>
    <p:sldId id="268" r:id="rId8"/>
    <p:sldId id="269" r:id="rId9"/>
    <p:sldId id="270" r:id="rId10"/>
    <p:sldId id="257" r:id="rId11"/>
    <p:sldId id="258" r:id="rId12"/>
    <p:sldId id="259" r:id="rId13"/>
    <p:sldId id="260" r:id="rId14"/>
    <p:sldId id="273" r:id="rId15"/>
    <p:sldId id="261" r:id="rId16"/>
    <p:sldId id="272" r:id="rId17"/>
    <p:sldId id="262" r:id="rId18"/>
    <p:sldId id="266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-492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6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Benthic Observation System</a:t>
            </a:r>
            <a:br>
              <a:rPr lang="en-US" dirty="0"/>
            </a:br>
            <a:r>
              <a:rPr lang="en-US" dirty="0"/>
              <a:t>Concept Design Review</a:t>
            </a:r>
            <a:br>
              <a:rPr lang="en-US" dirty="0"/>
            </a:br>
            <a:r>
              <a:rPr lang="en-US" dirty="0"/>
              <a:t>(draft)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March 27, 2017</a:t>
            </a:r>
          </a:p>
        </p:txBody>
      </p:sp>
    </p:spTree>
    <p:extLst>
      <p:ext uri="{BB962C8B-B14F-4D97-AF65-F5344CB8AC3E}">
        <p14:creationId xmlns:p14="http://schemas.microsoft.com/office/powerpoint/2010/main" val="740755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Functional Requirements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500" dirty="0"/>
              <a:t>The lander must provide the ability to identify, count, and size marine organisms by capturing video and/or still images.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have the ability to interface and log various contextual sensors, such as O2, pH, ADCP, acoustic, and other novel sensors such as 3G-ESP.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be a modular platform that can be reconfigured for various sensors and deployment scenarios.</a:t>
            </a:r>
          </a:p>
        </p:txBody>
      </p:sp>
    </p:spTree>
    <p:extLst>
      <p:ext uri="{BB962C8B-B14F-4D97-AF65-F5344CB8AC3E}">
        <p14:creationId xmlns:p14="http://schemas.microsoft.com/office/powerpoint/2010/main" val="988327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Requirements (TNC)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791200" cy="35051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land on or hover above rocky outcroppings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near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/>
              <a:t>360 degrees of stereo video coverage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collect data from up to 30 sites within a normal operational ship day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various vessels of opportunity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provide real time telemetry data for positioning including video, depth, and heading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971550"/>
            <a:ext cx="1777674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225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(Barry)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029200" cy="289559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1500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sit on or near coral ridges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still images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from days to one year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O2, pH, ADCP, and CTD sensors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952" y="930088"/>
            <a:ext cx="1921557" cy="4063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817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(Chavez)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105400" cy="3124200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sit on seafloor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for 3-6 months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O2 and CTD sensors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EK60 Echosounder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971550"/>
            <a:ext cx="2070497" cy="4015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61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(Chavez)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562600" cy="32766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en-US" sz="1700" dirty="0"/>
              <a:t>Must operate tethered (to a cabled observatory)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sit on seafloor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operate for one year between maintenance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have O2 and CTD sensors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interface the EK60 Echosounder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provide real time video/data</a:t>
            </a:r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971550"/>
            <a:ext cx="2726051" cy="408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265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Derived Requirements (Benoit-Bird)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suspended from a ship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1-2 hours each at up to 5 sites per day from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EK80 echosounder or similar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provide real time video/data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047750"/>
            <a:ext cx="2100263" cy="3962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86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Derived Requirements (Benoit-Bird)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suspended from a mooring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collect 5 minutes of video/data every 30 minutes for 3 months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EK80 echosounder or similar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973928"/>
            <a:ext cx="1845091" cy="4141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03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Operational Requirements Matrix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12971" y="1200153"/>
          <a:ext cx="6318057" cy="3394068"/>
        </p:xfrm>
        <a:graphic>
          <a:graphicData uri="http://schemas.openxmlformats.org/drawingml/2006/table">
            <a:tbl>
              <a:tblPr/>
              <a:tblGrid>
                <a:gridCol w="19076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026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0260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0260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0260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974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Requirement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Barry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Chavez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Benoit-Bird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Tethered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Autonomous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300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1500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Benthic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Mid-water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video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imaging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360 degrees coverage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non-MBARI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O2 sensor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 probe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CTD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ADCP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EK80 echosounder (or similar)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3G-ESP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776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TNC: Preliminary design options studied – will be presented next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MBARI Use Cases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Widely divergent sets of requirements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Large design gap between autonomous &amp; tethered</a:t>
            </a:r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Electrical energy required &amp; software (data management)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Can this task be performed with existing hardware?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Can all requirements be met by one system?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 Recommendations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TNC: Proceed with PDR + build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MBARI: Further study needed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882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&amp; PIs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Principal Investigators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Jim Barry</a:t>
            </a:r>
          </a:p>
          <a:p>
            <a:r>
              <a:rPr lang="en-US" dirty="0"/>
              <a:t>Francisco Chavez</a:t>
            </a:r>
          </a:p>
          <a:p>
            <a:r>
              <a:rPr lang="en-US" dirty="0"/>
              <a:t>Kelly Benoit-Bird</a:t>
            </a:r>
          </a:p>
          <a:p>
            <a:r>
              <a:rPr lang="en-US" dirty="0"/>
              <a:t>Mary Gleason (TNC)</a:t>
            </a:r>
          </a:p>
          <a:p>
            <a:r>
              <a:rPr lang="en-US" dirty="0"/>
              <a:t>Rick Starr (MLML)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Design Team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Chad Kecy (PM)</a:t>
            </a:r>
          </a:p>
          <a:p>
            <a:r>
              <a:rPr lang="en-US" dirty="0"/>
              <a:t>Francois Cazenave</a:t>
            </a:r>
          </a:p>
          <a:p>
            <a:r>
              <a:rPr lang="en-US" dirty="0"/>
              <a:t>Kent Headley</a:t>
            </a:r>
          </a:p>
          <a:p>
            <a:r>
              <a:rPr lang="en-US" dirty="0"/>
              <a:t>Craig Okuda</a:t>
            </a:r>
          </a:p>
          <a:p>
            <a:r>
              <a:rPr lang="en-US" dirty="0"/>
              <a:t>Eric Martin</a:t>
            </a:r>
          </a:p>
          <a:p>
            <a:r>
              <a:rPr lang="en-US" dirty="0"/>
              <a:t>Mike Parker</a:t>
            </a:r>
          </a:p>
          <a:p>
            <a:r>
              <a:rPr lang="en-US" dirty="0"/>
              <a:t>Jared </a:t>
            </a:r>
            <a:r>
              <a:rPr lang="en-US" dirty="0" err="1"/>
              <a:t>Figurski</a:t>
            </a:r>
            <a:endParaRPr lang="en-US" dirty="0"/>
          </a:p>
          <a:p>
            <a:r>
              <a:rPr lang="en-US" dirty="0"/>
              <a:t>Ryan Fields (MLML)</a:t>
            </a:r>
          </a:p>
          <a:p>
            <a:r>
              <a:rPr lang="en-US" dirty="0"/>
              <a:t>Tyler </a:t>
            </a:r>
            <a:r>
              <a:rPr lang="en-US" dirty="0" err="1"/>
              <a:t>Maricich</a:t>
            </a:r>
            <a:r>
              <a:rPr lang="en-US" dirty="0"/>
              <a:t> (Collaborator)</a:t>
            </a:r>
          </a:p>
        </p:txBody>
      </p:sp>
    </p:spTree>
    <p:extLst>
      <p:ext uri="{BB962C8B-B14F-4D97-AF65-F5344CB8AC3E}">
        <p14:creationId xmlns:p14="http://schemas.microsoft.com/office/powerpoint/2010/main" val="489663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CDR 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Motivation behind the </a:t>
            </a:r>
            <a:r>
              <a:rPr lang="en-US" dirty="0" smtClean="0"/>
              <a:t>project</a:t>
            </a:r>
          </a:p>
          <a:p>
            <a:r>
              <a:rPr lang="en-US" dirty="0" smtClean="0"/>
              <a:t>Schedule</a:t>
            </a:r>
            <a:endParaRPr lang="en-US" dirty="0"/>
          </a:p>
          <a:p>
            <a:r>
              <a:rPr lang="en-US" dirty="0"/>
              <a:t>Science use cases </a:t>
            </a:r>
          </a:p>
          <a:p>
            <a:r>
              <a:rPr lang="en-US" dirty="0"/>
              <a:t>Functional requirements</a:t>
            </a:r>
          </a:p>
          <a:p>
            <a:r>
              <a:rPr lang="en-US" dirty="0"/>
              <a:t>Derived requirements</a:t>
            </a:r>
          </a:p>
          <a:p>
            <a:r>
              <a:rPr lang="en-US" dirty="0"/>
              <a:t>Summary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230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/>
              <a:t>Motivation for Benthic Observation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4949"/>
            <a:ext cx="8229600" cy="3089673"/>
          </a:xfrm>
        </p:spPr>
        <p:txBody>
          <a:bodyPr wrap="square" numCol="1" anchor="ctr" anchorCtr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2800" dirty="0"/>
              <a:t>Expressed desire for a modular platform which combines stereo imagery with contextual sensors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Modifiable system can reduce the number expensive one-off specific systems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Driven by an immediate need by The Nature Conservancy</a:t>
            </a:r>
          </a:p>
        </p:txBody>
      </p:sp>
    </p:spTree>
    <p:extLst>
      <p:ext uri="{BB962C8B-B14F-4D97-AF65-F5344CB8AC3E}">
        <p14:creationId xmlns:p14="http://schemas.microsoft.com/office/powerpoint/2010/main" val="273590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6131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Schedule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843273"/>
            <a:ext cx="6372226" cy="4268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8564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Use Case: TNC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</a:pPr>
            <a:r>
              <a:rPr lang="en-US" dirty="0"/>
              <a:t>Collaboration with NOAA-Fisheries to add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v</a:t>
            </a:r>
            <a:r>
              <a:rPr lang="en-US" dirty="0" smtClean="0"/>
              <a:t>isual </a:t>
            </a:r>
            <a:r>
              <a:rPr lang="en-US" dirty="0"/>
              <a:t>component to the coast wide Fishery Resource Analysis and Monitoring (FRAM) trawl survey to assess “untrawlable” (rocky) habitats and inform fisheries stock assessments and management</a:t>
            </a:r>
          </a:p>
          <a:p>
            <a:pPr>
              <a:spcBef>
                <a:spcPts val="1200"/>
              </a:spcBef>
            </a:pPr>
            <a:r>
              <a:rPr lang="en-US" dirty="0"/>
              <a:t>Provide density estimates (#/m</a:t>
            </a:r>
            <a:r>
              <a:rPr lang="en-US" baseline="30000" dirty="0"/>
              <a:t>2</a:t>
            </a:r>
            <a:r>
              <a:rPr lang="en-US" dirty="0"/>
              <a:t>) and size structure of 6-8 demersal species</a:t>
            </a:r>
          </a:p>
          <a:p>
            <a:pPr lvl="1"/>
            <a:r>
              <a:rPr lang="en-US" sz="2400" dirty="0"/>
              <a:t>yelloweye, </a:t>
            </a:r>
            <a:r>
              <a:rPr lang="en-US" sz="2400" dirty="0" err="1"/>
              <a:t>cowcod</a:t>
            </a:r>
            <a:r>
              <a:rPr lang="en-US" sz="2400" dirty="0"/>
              <a:t>, lingcod, canary, bocaccio, </a:t>
            </a:r>
            <a:r>
              <a:rPr lang="en-US" sz="2400" dirty="0" err="1"/>
              <a:t>greenspot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41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Use Case: Barry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Long term collaboration with The Monterey Bay National Marine Sanctuary (MBNMS) to study the benthic biological environment at Sur Ridge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Characterize environmental conditions to help understand various processes</a:t>
            </a:r>
          </a:p>
          <a:p>
            <a:pPr lvl="1"/>
            <a:r>
              <a:rPr lang="en-US" sz="2600" dirty="0"/>
              <a:t>Feeding in relation to water flow</a:t>
            </a:r>
          </a:p>
          <a:p>
            <a:pPr lvl="1"/>
            <a:r>
              <a:rPr lang="en-US" sz="2600" dirty="0"/>
              <a:t>Predator-prey interactions</a:t>
            </a:r>
          </a:p>
          <a:p>
            <a:pPr lvl="1"/>
            <a:r>
              <a:rPr lang="en-US" sz="2600" dirty="0"/>
              <a:t>Temporal variation in benthic conditions</a:t>
            </a:r>
          </a:p>
        </p:txBody>
      </p:sp>
    </p:spTree>
    <p:extLst>
      <p:ext uri="{BB962C8B-B14F-4D97-AF65-F5344CB8AC3E}">
        <p14:creationId xmlns:p14="http://schemas.microsoft.com/office/powerpoint/2010/main" val="2470639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Use Case: Chavez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823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857250"/>
          </a:xfrm>
        </p:spPr>
        <p:txBody>
          <a:bodyPr/>
          <a:lstStyle/>
          <a:p>
            <a:r>
              <a:rPr lang="en-US" dirty="0"/>
              <a:t>Science Use Case: Benoit-Bird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use of high resolution stereo video</a:t>
            </a:r>
          </a:p>
          <a:p>
            <a:pPr lvl="1">
              <a:spcBef>
                <a:spcPts val="1200"/>
              </a:spcBef>
            </a:pPr>
            <a:r>
              <a:rPr lang="en-US" sz="2400" dirty="0"/>
              <a:t>assists in the interpretation of the data acquired via acoustic instruments </a:t>
            </a:r>
          </a:p>
          <a:p>
            <a:pPr lvl="1">
              <a:spcBef>
                <a:spcPts val="1200"/>
              </a:spcBef>
            </a:pPr>
            <a:r>
              <a:rPr lang="en-US" sz="2400" dirty="0"/>
              <a:t>provides data on the behavior of the biota to the acoustic instruments themselves</a:t>
            </a:r>
          </a:p>
          <a:p>
            <a:pPr lvl="2"/>
            <a:r>
              <a:rPr lang="en-US" sz="2000" dirty="0"/>
              <a:t>Biota sizes range from Humboldt squid to larger mammals</a:t>
            </a:r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04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1215</TotalTime>
  <Words>1002</Words>
  <Application>Microsoft Office PowerPoint</Application>
  <PresentationFormat>On-screen Show (16:9)</PresentationFormat>
  <Paragraphs>215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Benthic Observation System Concept Design Review (draft) </vt:lpstr>
      <vt:lpstr>Team &amp; PIs</vt:lpstr>
      <vt:lpstr>CDR Agenda</vt:lpstr>
      <vt:lpstr>Motivation for Benthic Observation System</vt:lpstr>
      <vt:lpstr>Schedule</vt:lpstr>
      <vt:lpstr>Science Use Case: TNC</vt:lpstr>
      <vt:lpstr>Science Use Case: Barry</vt:lpstr>
      <vt:lpstr>Science Use Case: Chavez</vt:lpstr>
      <vt:lpstr>Science Use Case: Benoit-Bird</vt:lpstr>
      <vt:lpstr>Common Functional Requirements</vt:lpstr>
      <vt:lpstr>Derived Requirements (TNC)</vt:lpstr>
      <vt:lpstr>Derived Requirements (Barry)</vt:lpstr>
      <vt:lpstr>Derived Requirements (Chavez)</vt:lpstr>
      <vt:lpstr>Derived Requirements (Chavez)</vt:lpstr>
      <vt:lpstr>Derived Requirements (Benoit-Bird)</vt:lpstr>
      <vt:lpstr>Derived Requirements (Benoit-Bird)</vt:lpstr>
      <vt:lpstr>Operational Requirements Matrix</vt:lpstr>
      <vt:lpstr>Summary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62</cp:revision>
  <dcterms:created xsi:type="dcterms:W3CDTF">2017-03-02T16:44:49Z</dcterms:created>
  <dcterms:modified xsi:type="dcterms:W3CDTF">2017-03-22T01:13:28Z</dcterms:modified>
</cp:coreProperties>
</file>