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3" r:id="rId4"/>
    <p:sldId id="271" r:id="rId5"/>
    <p:sldId id="265" r:id="rId6"/>
    <p:sldId id="268" r:id="rId7"/>
    <p:sldId id="269" r:id="rId8"/>
    <p:sldId id="270" r:id="rId9"/>
    <p:sldId id="257" r:id="rId10"/>
    <p:sldId id="258" r:id="rId11"/>
    <p:sldId id="259" r:id="rId12"/>
    <p:sldId id="260" r:id="rId13"/>
    <p:sldId id="273" r:id="rId14"/>
    <p:sldId id="261" r:id="rId15"/>
    <p:sldId id="272" r:id="rId16"/>
    <p:sldId id="262" r:id="rId17"/>
    <p:sldId id="274" r:id="rId18"/>
    <p:sldId id="266" r:id="rId1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200" d="100"/>
          <a:sy n="200" d="100"/>
        </p:scale>
        <p:origin x="-3624" y="-29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9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348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221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669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880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989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133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414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503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163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166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323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9C70CA-86AC-4488-A20A-F68CFACFCDF3}" type="datetimeFigureOut">
              <a:rPr lang="en-US" smtClean="0"/>
              <a:t>3/23/2017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028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Benthic Observation System</a:t>
            </a:r>
            <a:br>
              <a:rPr lang="en-US" dirty="0"/>
            </a:br>
            <a:r>
              <a:rPr lang="en-US" dirty="0"/>
              <a:t>Concept Design Review</a:t>
            </a:r>
            <a:br>
              <a:rPr lang="en-US" dirty="0"/>
            </a:br>
            <a:r>
              <a:rPr lang="en-US" dirty="0"/>
              <a:t>(draft)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March 27, 2017</a:t>
            </a:r>
          </a:p>
        </p:txBody>
      </p:sp>
    </p:spTree>
    <p:extLst>
      <p:ext uri="{BB962C8B-B14F-4D97-AF65-F5344CB8AC3E}">
        <p14:creationId xmlns:p14="http://schemas.microsoft.com/office/powerpoint/2010/main" val="740755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Derived Requirements (TNC)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200150"/>
            <a:ext cx="5791200" cy="350519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600" dirty="0"/>
              <a:t>Must operate tethered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depth rated to 300 meters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operate in a benthic environment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land on or hover above rocky outcroppings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have near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/>
              <a:t>360 degrees of stereo video coverage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collect data from up to 30 sites within a normal operational ship day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deployed from various vessels of opportunity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provide real time telemetry data for positioning including video, depth, and heading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7675" y="971550"/>
            <a:ext cx="1777674" cy="392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42254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Derived Requirements (Barry)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200151"/>
            <a:ext cx="5029200" cy="2895599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US" sz="1600" dirty="0"/>
              <a:t>Must operate autonomously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depth rated to 1500 meters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operate in a benthic environment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sit on or near coral ridges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capture stereo still images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operate from days to one year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deployed from MBARI ships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have O2, pH, ADCP, and CTD sensors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952" y="930088"/>
            <a:ext cx="1921557" cy="4063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58173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Derived Requirements (Chavez)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idx="1"/>
          </p:nvPr>
        </p:nvSpPr>
        <p:spPr>
          <a:xfrm>
            <a:off x="457200" y="1200150"/>
            <a:ext cx="5105400" cy="3124200"/>
          </a:xfrm>
        </p:spPr>
        <p:txBody>
          <a:bodyPr>
            <a:normAutofit lnSpcReduction="10000"/>
          </a:bodyPr>
          <a:lstStyle/>
          <a:p>
            <a:pPr>
              <a:spcBef>
                <a:spcPts val="600"/>
              </a:spcBef>
            </a:pPr>
            <a:r>
              <a:rPr lang="en-US" sz="1600" dirty="0"/>
              <a:t>Must operate autonomously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depth rated to 300 meters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operate in a benthic environment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sit on seafloor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operate for 3-6 months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deployed from MBARI ships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have O2 and CTD sensors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interface the 3G-ESP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interface the EK60 Echosounder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971550"/>
            <a:ext cx="2070497" cy="4015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0611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Derived Requirements (Chavez)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idx="1"/>
          </p:nvPr>
        </p:nvSpPr>
        <p:spPr>
          <a:xfrm>
            <a:off x="457200" y="1200150"/>
            <a:ext cx="5562600" cy="3276600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600"/>
              </a:spcBef>
            </a:pPr>
            <a:r>
              <a:rPr lang="en-US" sz="1700" dirty="0"/>
              <a:t>Must operate tethered (to a cabled observatory)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be depth rated to 300 meters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operate in a benthic environment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be able to sit on seafloor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be able to operate for one year between maintenance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be able to be deployed from MBARI ships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have O2 and CTD sensors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be able to interface the 3G-ESP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be able to interface the EK60 Echosounder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provide real time video/data</a:t>
            </a:r>
          </a:p>
          <a:p>
            <a:pPr>
              <a:spcBef>
                <a:spcPts val="600"/>
              </a:spcBef>
            </a:pPr>
            <a:endParaRPr lang="en-US" sz="1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971550"/>
            <a:ext cx="2726051" cy="4081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92651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205979"/>
            <a:ext cx="8382000" cy="857250"/>
          </a:xfrm>
        </p:spPr>
        <p:txBody>
          <a:bodyPr>
            <a:normAutofit/>
          </a:bodyPr>
          <a:lstStyle/>
          <a:p>
            <a:r>
              <a:rPr lang="en-US" dirty="0"/>
              <a:t>Derived Requirements (Benoit-Bird)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idx="1"/>
          </p:nvPr>
        </p:nvSpPr>
        <p:spPr>
          <a:xfrm>
            <a:off x="457200" y="1200151"/>
            <a:ext cx="5562600" cy="365759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600" dirty="0"/>
              <a:t>Must operate tethered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depth rated to 300 meters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operate in a mid-water environment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suspended from a ship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operate 1-2 hours each at up to 5 sites per day from ships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deployed from MBARI ships or various smaller vessels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interface the EK80 echosounder or similar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provide real time video/data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047750"/>
            <a:ext cx="2100263" cy="3962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6866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205979"/>
            <a:ext cx="8382000" cy="857250"/>
          </a:xfrm>
        </p:spPr>
        <p:txBody>
          <a:bodyPr>
            <a:normAutofit/>
          </a:bodyPr>
          <a:lstStyle/>
          <a:p>
            <a:r>
              <a:rPr lang="en-US" dirty="0"/>
              <a:t>Derived Requirements (Benoit-Bird)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idx="1"/>
          </p:nvPr>
        </p:nvSpPr>
        <p:spPr>
          <a:xfrm>
            <a:off x="457200" y="1200151"/>
            <a:ext cx="5562600" cy="365759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600" dirty="0"/>
              <a:t>Must operate autonomous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depth rated to 300 meters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operate in a mid-water environment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suspended from a mooring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collect 5 minutes of video/data every 30 minutes for 3 months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deployed from MBARI ships or various smaller vessels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interface the EK80 echosounder or similar</a:t>
            </a: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973928"/>
            <a:ext cx="1845091" cy="4141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3033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205979"/>
            <a:ext cx="8382000" cy="857250"/>
          </a:xfrm>
        </p:spPr>
        <p:txBody>
          <a:bodyPr>
            <a:normAutofit/>
          </a:bodyPr>
          <a:lstStyle/>
          <a:p>
            <a:r>
              <a:rPr lang="en-US" dirty="0"/>
              <a:t>Operational Requirements Matrix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412971" y="1200153"/>
          <a:ext cx="6318057" cy="3394068"/>
        </p:xfrm>
        <a:graphic>
          <a:graphicData uri="http://schemas.openxmlformats.org/drawingml/2006/table">
            <a:tbl>
              <a:tblPr/>
              <a:tblGrid>
                <a:gridCol w="190763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0260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0260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0260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10260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19743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Requirement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TNC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Barry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Chavez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Benoit-Bird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Tethered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Autonomous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Depth 300 Meters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Depth 1500 Meters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Benthic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Mid-water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Stereo video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Stereo imaging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360 degrees coverage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Operate from MBARI ships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Operate from non-MBARI ships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O2 sensor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(Nice)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pH probe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(Nice)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CTD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(Nice)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ADCP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(Nice)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EK80 echosounder (or similar)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3G-ESP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27762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186" y="0"/>
            <a:ext cx="8229600" cy="61317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Timeline for TNC Deadline</a:t>
            </a:r>
            <a:endParaRPr lang="en-US" dirty="0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" y="742950"/>
            <a:ext cx="8715969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85644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/>
              <a:t>TNC: Preliminary design options studied – will be presented next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/>
              <a:t>MBARI Use Cases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Widely divergent sets of requirements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Large design gap between autonomous &amp; tethered</a:t>
            </a:r>
          </a:p>
          <a:p>
            <a:pPr lvl="2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Electrical energy required &amp; software (data management)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Can this task be performed with existing hardware?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Can all requirements be met by one system?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/>
              <a:t> Recommendations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TNC: Proceed with PDR + build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MBARI: Further study needed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3882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Team &amp; PIs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Principal Investigators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159794"/>
          </a:xfrm>
        </p:spPr>
        <p:txBody>
          <a:bodyPr>
            <a:normAutofit/>
          </a:bodyPr>
          <a:lstStyle/>
          <a:p>
            <a:r>
              <a:rPr lang="en-US" sz="2000" dirty="0"/>
              <a:t>Jim Barry</a:t>
            </a:r>
          </a:p>
          <a:p>
            <a:r>
              <a:rPr lang="en-US" sz="2000" dirty="0"/>
              <a:t>Francisco Chavez</a:t>
            </a:r>
          </a:p>
          <a:p>
            <a:r>
              <a:rPr lang="en-US" sz="2000" dirty="0"/>
              <a:t>Kelly Benoit-Bird</a:t>
            </a:r>
          </a:p>
          <a:p>
            <a:r>
              <a:rPr lang="en-US" sz="2000" dirty="0"/>
              <a:t>Mary Gleason (TNC)</a:t>
            </a:r>
          </a:p>
          <a:p>
            <a:r>
              <a:rPr lang="en-US" sz="2000" dirty="0"/>
              <a:t>Rick Starr (MLML)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Design Team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Chad Kecy (PM)</a:t>
            </a:r>
          </a:p>
          <a:p>
            <a:r>
              <a:rPr lang="en-US" dirty="0"/>
              <a:t>Francois Cazenave</a:t>
            </a:r>
          </a:p>
          <a:p>
            <a:r>
              <a:rPr lang="en-US" dirty="0"/>
              <a:t>Kent Headley</a:t>
            </a:r>
          </a:p>
          <a:p>
            <a:r>
              <a:rPr lang="en-US" dirty="0"/>
              <a:t>Craig Okuda</a:t>
            </a:r>
          </a:p>
          <a:p>
            <a:r>
              <a:rPr lang="en-US" dirty="0"/>
              <a:t>Eric Martin</a:t>
            </a:r>
          </a:p>
          <a:p>
            <a:r>
              <a:rPr lang="en-US" dirty="0"/>
              <a:t>Mike Parker</a:t>
            </a:r>
          </a:p>
          <a:p>
            <a:r>
              <a:rPr lang="en-US" dirty="0"/>
              <a:t>Jared </a:t>
            </a:r>
            <a:r>
              <a:rPr lang="en-US" dirty="0" err="1"/>
              <a:t>Figurski</a:t>
            </a:r>
            <a:endParaRPr lang="en-US" dirty="0"/>
          </a:p>
          <a:p>
            <a:r>
              <a:rPr lang="en-US" dirty="0"/>
              <a:t>Ryan Fields (MLML)</a:t>
            </a:r>
          </a:p>
          <a:p>
            <a:r>
              <a:rPr lang="en-US" dirty="0"/>
              <a:t>Tyler </a:t>
            </a:r>
            <a:r>
              <a:rPr lang="en-US" dirty="0" err="1"/>
              <a:t>Maricich</a:t>
            </a:r>
            <a:r>
              <a:rPr lang="en-US" dirty="0"/>
              <a:t> (Collaborator)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2419350"/>
            <a:ext cx="1460755" cy="6858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4119053"/>
            <a:ext cx="838200" cy="8382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4108833"/>
            <a:ext cx="924297" cy="92429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1276350"/>
            <a:ext cx="1106535" cy="108661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4219250"/>
            <a:ext cx="2098600" cy="794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6631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CDR 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Motivation behind the </a:t>
            </a:r>
            <a:r>
              <a:rPr lang="en-US" dirty="0" smtClean="0"/>
              <a:t>project</a:t>
            </a:r>
          </a:p>
          <a:p>
            <a:r>
              <a:rPr lang="en-US" dirty="0" smtClean="0"/>
              <a:t>Schedule</a:t>
            </a:r>
            <a:endParaRPr lang="en-US" dirty="0"/>
          </a:p>
          <a:p>
            <a:r>
              <a:rPr lang="en-US" dirty="0"/>
              <a:t>Science use cases </a:t>
            </a:r>
          </a:p>
          <a:p>
            <a:r>
              <a:rPr lang="en-US" dirty="0"/>
              <a:t>Functional requirements</a:t>
            </a:r>
          </a:p>
          <a:p>
            <a:r>
              <a:rPr lang="en-US" dirty="0"/>
              <a:t>Derived requirements</a:t>
            </a:r>
          </a:p>
          <a:p>
            <a:r>
              <a:rPr lang="en-US" dirty="0"/>
              <a:t>Summary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2308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en-US" dirty="0"/>
              <a:t>Motivation for Benthic Observation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3089673"/>
          </a:xfrm>
        </p:spPr>
        <p:txBody>
          <a:bodyPr wrap="square" numCol="1" anchor="ctr" anchorCtr="0">
            <a:noAutofit/>
          </a:bodyPr>
          <a:lstStyle/>
          <a:p>
            <a:pPr>
              <a:spcBef>
                <a:spcPts val="1200"/>
              </a:spcBef>
            </a:pPr>
            <a:r>
              <a:rPr lang="en-US" sz="2800" dirty="0"/>
              <a:t>Expressed desire for a modular platform which combines stereo imagery with contextual sensors</a:t>
            </a:r>
          </a:p>
          <a:p>
            <a:pPr>
              <a:spcBef>
                <a:spcPts val="1200"/>
              </a:spcBef>
            </a:pPr>
            <a:r>
              <a:rPr lang="en-US" sz="2800" dirty="0"/>
              <a:t>Modifiable system can reduce the number expensive one-off specific systems</a:t>
            </a:r>
          </a:p>
          <a:p>
            <a:pPr>
              <a:spcBef>
                <a:spcPts val="1200"/>
              </a:spcBef>
            </a:pPr>
            <a:r>
              <a:rPr lang="en-US" sz="2800" dirty="0"/>
              <a:t>Driven by an immediate need by The Nature Conservancy</a:t>
            </a:r>
          </a:p>
        </p:txBody>
      </p:sp>
    </p:spTree>
    <p:extLst>
      <p:ext uri="{BB962C8B-B14F-4D97-AF65-F5344CB8AC3E}">
        <p14:creationId xmlns:p14="http://schemas.microsoft.com/office/powerpoint/2010/main" val="2735902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Science Background/Use: TNC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spcBef>
                <a:spcPts val="1200"/>
              </a:spcBef>
            </a:pPr>
            <a:r>
              <a:rPr lang="en-US" sz="2900" dirty="0"/>
              <a:t>Collaboration with NOAA-Fisheries to add</a:t>
            </a:r>
            <a:r>
              <a:rPr lang="en-US" sz="2900" dirty="0">
                <a:solidFill>
                  <a:srgbClr val="FF0000"/>
                </a:solidFill>
              </a:rPr>
              <a:t> </a:t>
            </a:r>
            <a:r>
              <a:rPr lang="en-US" sz="2900" dirty="0"/>
              <a:t>v</a:t>
            </a:r>
            <a:r>
              <a:rPr lang="en-US" sz="2900" dirty="0" smtClean="0"/>
              <a:t>isual </a:t>
            </a:r>
            <a:r>
              <a:rPr lang="en-US" sz="2900" dirty="0"/>
              <a:t>component to the coast wide Fishery Resource Analysis and Monitoring (FRAM) trawl survey to assess “untrawlable” (rocky) habitats and inform fisheries stock assessments and management</a:t>
            </a:r>
          </a:p>
          <a:p>
            <a:pPr>
              <a:spcBef>
                <a:spcPts val="1200"/>
              </a:spcBef>
            </a:pPr>
            <a:r>
              <a:rPr lang="en-US" sz="2900" dirty="0" smtClean="0"/>
              <a:t>Will use BOS to provide </a:t>
            </a:r>
            <a:r>
              <a:rPr lang="en-US" sz="2900" dirty="0"/>
              <a:t>density estimates (#/m</a:t>
            </a:r>
            <a:r>
              <a:rPr lang="en-US" sz="2900" baseline="30000" dirty="0"/>
              <a:t>2</a:t>
            </a:r>
            <a:r>
              <a:rPr lang="en-US" sz="2900" dirty="0"/>
              <a:t>) and size structure of 6-8 demersal species</a:t>
            </a:r>
          </a:p>
          <a:p>
            <a:pPr lvl="1"/>
            <a:r>
              <a:rPr lang="en-US" sz="2400" dirty="0"/>
              <a:t>yelloweye, </a:t>
            </a:r>
            <a:r>
              <a:rPr lang="en-US" sz="2400" dirty="0" err="1"/>
              <a:t>cowcod</a:t>
            </a:r>
            <a:r>
              <a:rPr lang="en-US" sz="2400" dirty="0"/>
              <a:t>, lingcod, canary, bocaccio, </a:t>
            </a:r>
            <a:r>
              <a:rPr lang="en-US" sz="2400" dirty="0" err="1"/>
              <a:t>greenspot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66410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Science </a:t>
            </a:r>
            <a:r>
              <a:rPr lang="en-US" dirty="0" smtClean="0"/>
              <a:t>Background/Use: </a:t>
            </a:r>
            <a:r>
              <a:rPr lang="en-US" dirty="0"/>
              <a:t>Barry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/>
              <a:t>Long term collaboration with The Monterey Bay National Marine Sanctuary (MBNMS) to study the benthic biological environment at Sur Ridge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 smtClean="0"/>
              <a:t>Will use BOS to characterize </a:t>
            </a:r>
            <a:r>
              <a:rPr lang="en-US" dirty="0"/>
              <a:t>environmental conditions to help understand various </a:t>
            </a:r>
            <a:r>
              <a:rPr lang="en-US" dirty="0" smtClean="0"/>
              <a:t>processes:</a:t>
            </a:r>
            <a:endParaRPr lang="en-US" dirty="0"/>
          </a:p>
          <a:p>
            <a:pPr lvl="1"/>
            <a:r>
              <a:rPr lang="en-US" sz="2600" dirty="0"/>
              <a:t>Feeding in relation to water flow</a:t>
            </a:r>
          </a:p>
          <a:p>
            <a:pPr lvl="1"/>
            <a:r>
              <a:rPr lang="en-US" sz="2600" dirty="0"/>
              <a:t>Predator-prey interactions</a:t>
            </a:r>
          </a:p>
          <a:p>
            <a:pPr lvl="1"/>
            <a:r>
              <a:rPr lang="en-US" sz="2600" dirty="0"/>
              <a:t>Temporal variation in benthic conditions</a:t>
            </a:r>
          </a:p>
        </p:txBody>
      </p:sp>
    </p:spTree>
    <p:extLst>
      <p:ext uri="{BB962C8B-B14F-4D97-AF65-F5344CB8AC3E}">
        <p14:creationId xmlns:p14="http://schemas.microsoft.com/office/powerpoint/2010/main" val="24706395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Science </a:t>
            </a:r>
            <a:r>
              <a:rPr lang="en-US" dirty="0" smtClean="0"/>
              <a:t>Background/Use: </a:t>
            </a:r>
            <a:r>
              <a:rPr lang="en-US" dirty="0"/>
              <a:t>Chavez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700" dirty="0" smtClean="0"/>
              <a:t>***need background info***</a:t>
            </a:r>
          </a:p>
          <a:p>
            <a:r>
              <a:rPr lang="en-US" sz="2700" dirty="0" smtClean="0"/>
              <a:t>Will use BOS to…. </a:t>
            </a:r>
            <a:endParaRPr lang="en-US" sz="2700" dirty="0"/>
          </a:p>
        </p:txBody>
      </p:sp>
    </p:spTree>
    <p:extLst>
      <p:ext uri="{BB962C8B-B14F-4D97-AF65-F5344CB8AC3E}">
        <p14:creationId xmlns:p14="http://schemas.microsoft.com/office/powerpoint/2010/main" val="41728234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9550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en-US" dirty="0"/>
              <a:t>Science </a:t>
            </a:r>
            <a:r>
              <a:rPr lang="en-US" dirty="0" smtClean="0"/>
              <a:t>Background/Use: </a:t>
            </a:r>
            <a:r>
              <a:rPr lang="en-US" dirty="0"/>
              <a:t>Benoit-Bird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700" dirty="0" smtClean="0"/>
              <a:t>****need background info***</a:t>
            </a:r>
          </a:p>
          <a:p>
            <a:r>
              <a:rPr lang="en-US" sz="2700" dirty="0" smtClean="0"/>
              <a:t>Will use BOS to utilize </a:t>
            </a:r>
            <a:r>
              <a:rPr lang="en-US" sz="2700" dirty="0"/>
              <a:t>high resolution stereo </a:t>
            </a:r>
            <a:r>
              <a:rPr lang="en-US" sz="2700" dirty="0" smtClean="0"/>
              <a:t>video to:</a:t>
            </a:r>
            <a:endParaRPr lang="en-US" sz="2700" dirty="0"/>
          </a:p>
          <a:p>
            <a:pPr lvl="1">
              <a:spcBef>
                <a:spcPts val="1200"/>
              </a:spcBef>
            </a:pPr>
            <a:r>
              <a:rPr lang="en-US" sz="2200" dirty="0" smtClean="0"/>
              <a:t>assist </a:t>
            </a:r>
            <a:r>
              <a:rPr lang="en-US" sz="2200" dirty="0"/>
              <a:t>in the interpretation of the data acquired via acoustic instruments </a:t>
            </a:r>
          </a:p>
          <a:p>
            <a:pPr lvl="1">
              <a:spcBef>
                <a:spcPts val="1200"/>
              </a:spcBef>
            </a:pPr>
            <a:r>
              <a:rPr lang="en-US" sz="2200" dirty="0" smtClean="0"/>
              <a:t>provide </a:t>
            </a:r>
            <a:r>
              <a:rPr lang="en-US" sz="2200" dirty="0"/>
              <a:t>data on the behavior of the biota to the acoustic instruments </a:t>
            </a:r>
            <a:r>
              <a:rPr lang="en-US" sz="2200" dirty="0" smtClean="0"/>
              <a:t>themselves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005041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Functional Requirements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US" sz="2500" dirty="0"/>
              <a:t>The lander must provide the ability to identify, count, and size marine organisms by capturing video and/or still images.</a:t>
            </a:r>
          </a:p>
          <a:p>
            <a:pPr>
              <a:spcBef>
                <a:spcPts val="1200"/>
              </a:spcBef>
            </a:pPr>
            <a:r>
              <a:rPr lang="en-US" sz="2500" dirty="0"/>
              <a:t>The lander must have the ability to interface and log various contextual sensors, such as O2, pH, ADCP, acoustic, and other novel sensors such as 3G-ESP.</a:t>
            </a:r>
          </a:p>
          <a:p>
            <a:pPr>
              <a:spcBef>
                <a:spcPts val="1200"/>
              </a:spcBef>
            </a:pPr>
            <a:r>
              <a:rPr lang="en-US" sz="2500" dirty="0"/>
              <a:t>The lander must be a modular platform that can be reconfigured for various sensors and deployment scenarios.</a:t>
            </a:r>
          </a:p>
        </p:txBody>
      </p:sp>
    </p:spTree>
    <p:extLst>
      <p:ext uri="{BB962C8B-B14F-4D97-AF65-F5344CB8AC3E}">
        <p14:creationId xmlns:p14="http://schemas.microsoft.com/office/powerpoint/2010/main" val="9883275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1926</TotalTime>
  <Words>1019</Words>
  <Application>Microsoft Office PowerPoint</Application>
  <PresentationFormat>On-screen Show (16:9)</PresentationFormat>
  <Paragraphs>216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Benthic Observation System Concept Design Review (draft) </vt:lpstr>
      <vt:lpstr>Team &amp; PIs</vt:lpstr>
      <vt:lpstr>CDR Agenda</vt:lpstr>
      <vt:lpstr>Motivation for Benthic Observation System</vt:lpstr>
      <vt:lpstr>Science Background/Use: TNC</vt:lpstr>
      <vt:lpstr>Science Background/Use: Barry</vt:lpstr>
      <vt:lpstr>Science Background/Use: Chavez</vt:lpstr>
      <vt:lpstr>Science Background/Use: Benoit-Bird</vt:lpstr>
      <vt:lpstr>Common Functional Requirements</vt:lpstr>
      <vt:lpstr>Derived Requirements (TNC)</vt:lpstr>
      <vt:lpstr>Derived Requirements (Barry)</vt:lpstr>
      <vt:lpstr>Derived Requirements (Chavez)</vt:lpstr>
      <vt:lpstr>Derived Requirements (Chavez)</vt:lpstr>
      <vt:lpstr>Derived Requirements (Benoit-Bird)</vt:lpstr>
      <vt:lpstr>Derived Requirements (Benoit-Bird)</vt:lpstr>
      <vt:lpstr>Operational Requirements Matrix</vt:lpstr>
      <vt:lpstr>Timeline for TNC Deadline</vt:lpstr>
      <vt:lpstr>Summary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Chad Kecy</dc:creator>
  <cp:lastModifiedBy>Chad Kecy</cp:lastModifiedBy>
  <cp:revision>78</cp:revision>
  <dcterms:created xsi:type="dcterms:W3CDTF">2017-03-02T16:44:49Z</dcterms:created>
  <dcterms:modified xsi:type="dcterms:W3CDTF">2017-03-23T22:20:13Z</dcterms:modified>
</cp:coreProperties>
</file>