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65" r:id="rId6"/>
    <p:sldId id="268" r:id="rId7"/>
    <p:sldId id="269" r:id="rId8"/>
    <p:sldId id="270" r:id="rId9"/>
    <p:sldId id="257" r:id="rId10"/>
    <p:sldId id="258" r:id="rId11"/>
    <p:sldId id="259" r:id="rId12"/>
    <p:sldId id="260" r:id="rId13"/>
    <p:sldId id="273" r:id="rId14"/>
    <p:sldId id="261" r:id="rId15"/>
    <p:sldId id="272" r:id="rId16"/>
    <p:sldId id="262" r:id="rId17"/>
    <p:sldId id="274" r:id="rId18"/>
    <p:sldId id="266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-3624" y="-2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Benthic Observation System</a:t>
            </a:r>
            <a:br>
              <a:rPr lang="en-US" dirty="0"/>
            </a:br>
            <a:r>
              <a:rPr lang="en-US" dirty="0"/>
              <a:t>Concept Design Review</a:t>
            </a:r>
            <a:br>
              <a:rPr lang="en-US" dirty="0"/>
            </a:br>
            <a:r>
              <a:rPr lang="en-US" dirty="0"/>
              <a:t>(draft)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27, 2017</a:t>
            </a:r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 (TNC)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near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(Barry)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O2, pH, ADCP, and CTD sensors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EK60 Echosounder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/>
              <a:t>Must operate tethered (to a cabled observatory)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operate for one year between maintenance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EK60 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video/data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mooring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5 minutes of video/data every 30 minutes for 3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Operational Requirements Matrix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026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186" y="0"/>
            <a:ext cx="8229600" cy="6131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Timeline for TNC Deadline</a:t>
            </a:r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742950"/>
            <a:ext cx="8715969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564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TNC: Preliminary design options studied – will be presented next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MBARI Use Cases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Widely divergent sets of requirements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Large design gap between autonomous &amp; tethered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Electrical energy required &amp; software (data management)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this task be performed with existing hardware?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all requirements be met by one system?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 Recommendations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TNC: Proceed with PDR + build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&amp; PIs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Principal Investigators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159794"/>
          </a:xfrm>
        </p:spPr>
        <p:txBody>
          <a:bodyPr>
            <a:normAutofit/>
          </a:bodyPr>
          <a:lstStyle/>
          <a:p>
            <a:r>
              <a:rPr lang="en-US" sz="2000" dirty="0"/>
              <a:t>Jim Barry</a:t>
            </a:r>
          </a:p>
          <a:p>
            <a:r>
              <a:rPr lang="en-US" sz="2000" dirty="0"/>
              <a:t>Francisco Chavez</a:t>
            </a:r>
          </a:p>
          <a:p>
            <a:r>
              <a:rPr lang="en-US" sz="2000" dirty="0"/>
              <a:t>Kelly Benoit-Bird</a:t>
            </a:r>
          </a:p>
          <a:p>
            <a:r>
              <a:rPr lang="en-US" sz="2000" dirty="0"/>
              <a:t>Mary Gleason (TNC)</a:t>
            </a:r>
          </a:p>
          <a:p>
            <a:r>
              <a:rPr lang="en-US" sz="2000" dirty="0"/>
              <a:t>Rick Starr (MLML)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Design Team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Chad Kecy (PM)</a:t>
            </a:r>
          </a:p>
          <a:p>
            <a:r>
              <a:rPr lang="en-US" dirty="0"/>
              <a:t>Francois Cazenave</a:t>
            </a:r>
          </a:p>
          <a:p>
            <a:r>
              <a:rPr lang="en-US" dirty="0"/>
              <a:t>Kent Headley</a:t>
            </a:r>
          </a:p>
          <a:p>
            <a:r>
              <a:rPr lang="en-US" dirty="0"/>
              <a:t>Craig Okuda</a:t>
            </a:r>
          </a:p>
          <a:p>
            <a:r>
              <a:rPr lang="en-US" dirty="0"/>
              <a:t>Eric Martin</a:t>
            </a:r>
          </a:p>
          <a:p>
            <a:r>
              <a:rPr lang="en-US" dirty="0"/>
              <a:t>Mike Parker</a:t>
            </a:r>
          </a:p>
          <a:p>
            <a:r>
              <a:rPr lang="en-US" dirty="0"/>
              <a:t>Jared </a:t>
            </a:r>
            <a:r>
              <a:rPr lang="en-US" dirty="0" err="1"/>
              <a:t>Figurski</a:t>
            </a:r>
            <a:endParaRPr lang="en-US" dirty="0"/>
          </a:p>
          <a:p>
            <a:r>
              <a:rPr lang="en-US" dirty="0"/>
              <a:t>Ryan Fields (MLML)</a:t>
            </a:r>
          </a:p>
          <a:p>
            <a:r>
              <a:rPr lang="en-US" dirty="0"/>
              <a:t>Tyler </a:t>
            </a:r>
            <a:r>
              <a:rPr lang="en-US" dirty="0" err="1"/>
              <a:t>Maricich</a:t>
            </a:r>
            <a:r>
              <a:rPr lang="en-US" dirty="0"/>
              <a:t> (Collaborator)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2419350"/>
            <a:ext cx="1460755" cy="685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119053"/>
            <a:ext cx="838200" cy="838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108833"/>
            <a:ext cx="924297" cy="9242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276350"/>
            <a:ext cx="1106535" cy="10866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219250"/>
            <a:ext cx="2098600" cy="79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CDR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Motivation behind the </a:t>
            </a:r>
            <a:r>
              <a:rPr lang="en-US" dirty="0" smtClean="0"/>
              <a:t>project</a:t>
            </a:r>
          </a:p>
          <a:p>
            <a:r>
              <a:rPr lang="en-US" dirty="0" smtClean="0"/>
              <a:t>Schedule</a:t>
            </a:r>
            <a:endParaRPr lang="en-US" dirty="0"/>
          </a:p>
          <a:p>
            <a:r>
              <a:rPr lang="en-US" dirty="0"/>
              <a:t>Science use cases </a:t>
            </a:r>
          </a:p>
          <a:p>
            <a:r>
              <a:rPr lang="en-US" dirty="0"/>
              <a:t>Functional requirements</a:t>
            </a:r>
          </a:p>
          <a:p>
            <a:r>
              <a:rPr lang="en-US" dirty="0"/>
              <a:t>Derived requirements</a:t>
            </a:r>
          </a:p>
          <a:p>
            <a:r>
              <a:rPr lang="en-US" dirty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Motivation for Benthic Observation </a:t>
            </a:r>
            <a:r>
              <a:rPr lang="en-US" dirty="0" smtClean="0"/>
              <a:t>System (BOS)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Driven by an immediate need by The Nature Conservancy</a:t>
            </a:r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Background/Use: TNC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en-US" sz="2900" dirty="0"/>
              <a:t>Collaboration with NOAA-Fisheries to add</a:t>
            </a:r>
            <a:r>
              <a:rPr lang="en-US" sz="2900" dirty="0">
                <a:solidFill>
                  <a:srgbClr val="FF0000"/>
                </a:solidFill>
              </a:rPr>
              <a:t> </a:t>
            </a:r>
            <a:r>
              <a:rPr lang="en-US" sz="2900" dirty="0"/>
              <a:t>v</a:t>
            </a:r>
            <a:r>
              <a:rPr lang="en-US" sz="2900" dirty="0" smtClean="0"/>
              <a:t>isual </a:t>
            </a:r>
            <a:r>
              <a:rPr lang="en-US" sz="2900" dirty="0"/>
              <a:t>component to the coast wide Fishery Resource Analysis and Monitoring (FRAM) trawl survey to assess “untrawlable” (rocky) habitats and inform fisheries stock assessments and management</a:t>
            </a:r>
          </a:p>
          <a:p>
            <a:pPr>
              <a:spcBef>
                <a:spcPts val="1200"/>
              </a:spcBef>
            </a:pPr>
            <a:r>
              <a:rPr lang="en-US" sz="2900" dirty="0" smtClean="0"/>
              <a:t>Will use BOS to provide </a:t>
            </a:r>
            <a:r>
              <a:rPr lang="en-US" sz="2900" dirty="0"/>
              <a:t>density estimates (#/m</a:t>
            </a:r>
            <a:r>
              <a:rPr lang="en-US" sz="2900" baseline="30000" dirty="0"/>
              <a:t>2</a:t>
            </a:r>
            <a:r>
              <a:rPr lang="en-US" sz="2900" dirty="0"/>
              <a:t>) and size structure of 6-8 demersal species</a:t>
            </a:r>
          </a:p>
          <a:p>
            <a:pPr lvl="1"/>
            <a:r>
              <a:rPr lang="en-US" sz="2400" dirty="0"/>
              <a:t>yelloweye, </a:t>
            </a:r>
            <a:r>
              <a:rPr lang="en-US" sz="2400" dirty="0" err="1"/>
              <a:t>cowcod</a:t>
            </a:r>
            <a:r>
              <a:rPr lang="en-US" sz="2400" dirty="0"/>
              <a:t>, lingcod, canary, bocaccio, </a:t>
            </a:r>
            <a:r>
              <a:rPr lang="en-US" sz="2400" dirty="0" err="1"/>
              <a:t>greenspot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</a:t>
            </a:r>
            <a:r>
              <a:rPr lang="en-US" dirty="0" smtClean="0"/>
              <a:t>Background/Use: </a:t>
            </a:r>
            <a:r>
              <a:rPr lang="en-US" dirty="0"/>
              <a:t>Barry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Will use BOS to characterize </a:t>
            </a:r>
            <a:r>
              <a:rPr lang="en-US" dirty="0"/>
              <a:t>environmental conditions to help understand various </a:t>
            </a:r>
            <a:r>
              <a:rPr lang="en-US" dirty="0" smtClean="0"/>
              <a:t>processes:</a:t>
            </a:r>
            <a:endParaRPr lang="en-US" dirty="0"/>
          </a:p>
          <a:p>
            <a:pPr lvl="1"/>
            <a:r>
              <a:rPr lang="en-US" sz="2600" dirty="0"/>
              <a:t>Feeding in relation to water flow</a:t>
            </a:r>
          </a:p>
          <a:p>
            <a:pPr lvl="1"/>
            <a:r>
              <a:rPr lang="en-US" sz="2600" dirty="0"/>
              <a:t>Predator-prey interactions</a:t>
            </a:r>
          </a:p>
          <a:p>
            <a:pPr lvl="1"/>
            <a:r>
              <a:rPr lang="en-US" sz="2600" dirty="0"/>
              <a:t>Temporal variation in benthic conditions</a:t>
            </a:r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</a:t>
            </a:r>
            <a:r>
              <a:rPr lang="en-US" dirty="0" smtClean="0"/>
              <a:t>Background/Use: </a:t>
            </a:r>
            <a:r>
              <a:rPr lang="en-US" dirty="0"/>
              <a:t>Chavez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00" dirty="0" smtClean="0"/>
              <a:t>Studying temporal and spatial variability of phytoplankton biomass, composition, and production.</a:t>
            </a:r>
            <a:endParaRPr lang="en-US" sz="2700" dirty="0" smtClean="0"/>
          </a:p>
          <a:p>
            <a:r>
              <a:rPr lang="en-US" sz="2700" dirty="0" smtClean="0"/>
              <a:t>Will use BOS </a:t>
            </a:r>
            <a:r>
              <a:rPr lang="en-US" sz="2700" dirty="0" smtClean="0"/>
              <a:t>to provide a more complete picture of the phytoplankton response to various ocean processes  by simultaneously capturing genomic data from a 3G-ESP, stereo video, and acoustic measurements.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Science </a:t>
            </a:r>
            <a:r>
              <a:rPr lang="en-US" dirty="0" smtClean="0"/>
              <a:t>Background/Use: </a:t>
            </a:r>
            <a:r>
              <a:rPr lang="en-US" dirty="0"/>
              <a:t>Benoit-Bird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700" dirty="0" smtClean="0"/>
              <a:t>Investigating the spatial variability of biomass in the mid-water depths to help explain the complex ecosystem dynamics.</a:t>
            </a:r>
            <a:endParaRPr lang="en-US" sz="2700" dirty="0" smtClean="0"/>
          </a:p>
          <a:p>
            <a:r>
              <a:rPr lang="en-US" sz="2700" dirty="0" smtClean="0"/>
              <a:t>Will use BOS to utilize </a:t>
            </a:r>
            <a:r>
              <a:rPr lang="en-US" sz="2700" dirty="0"/>
              <a:t>high resolution stereo </a:t>
            </a:r>
            <a:r>
              <a:rPr lang="en-US" sz="2700" dirty="0" smtClean="0"/>
              <a:t>video to:</a:t>
            </a:r>
            <a:endParaRPr lang="en-US" sz="2700" dirty="0"/>
          </a:p>
          <a:p>
            <a:pPr lvl="1">
              <a:spcBef>
                <a:spcPts val="1200"/>
              </a:spcBef>
            </a:pPr>
            <a:r>
              <a:rPr lang="en-US" sz="2200" dirty="0" smtClean="0"/>
              <a:t>assist </a:t>
            </a:r>
            <a:r>
              <a:rPr lang="en-US" sz="2200" dirty="0"/>
              <a:t>in the interpretation of the </a:t>
            </a:r>
            <a:r>
              <a:rPr lang="en-US" sz="2200" dirty="0" smtClean="0"/>
              <a:t>spatial distribution data </a:t>
            </a:r>
            <a:r>
              <a:rPr lang="en-US" sz="2200" dirty="0"/>
              <a:t>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200" dirty="0" smtClean="0"/>
              <a:t>provide </a:t>
            </a:r>
            <a:r>
              <a:rPr lang="en-US" sz="2200" dirty="0"/>
              <a:t>data on the behavior of the biota to the acoustic instruments </a:t>
            </a:r>
            <a:r>
              <a:rPr lang="en-US" sz="2200" dirty="0" smtClean="0"/>
              <a:t>themselves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Functional Requirements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be a modular platform that can be reconfigured for various sensors and deployment scenarios.</a:t>
            </a:r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1996</TotalTime>
  <Words>1074</Words>
  <Application>Microsoft Office PowerPoint</Application>
  <PresentationFormat>On-screen Show (16:9)</PresentationFormat>
  <Paragraphs>216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 (BOS)</vt:lpstr>
      <vt:lpstr>Science Background/Use: TNC</vt:lpstr>
      <vt:lpstr>Science Background/Use: Barry</vt:lpstr>
      <vt:lpstr>Science Background/Use: Chavez</vt:lpstr>
      <vt:lpstr>Science Background/Use: Benoit-Bird</vt:lpstr>
      <vt:lpstr>Common 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Timeline for TNC Deadline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83</cp:revision>
  <dcterms:created xsi:type="dcterms:W3CDTF">2017-03-02T16:44:49Z</dcterms:created>
  <dcterms:modified xsi:type="dcterms:W3CDTF">2017-03-24T16:21:48Z</dcterms:modified>
</cp:coreProperties>
</file>