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3" r:id="rId4"/>
    <p:sldId id="265" r:id="rId5"/>
    <p:sldId id="275" r:id="rId6"/>
    <p:sldId id="257" r:id="rId7"/>
    <p:sldId id="273" r:id="rId8"/>
    <p:sldId id="274" r:id="rId9"/>
    <p:sldId id="276" r:id="rId10"/>
    <p:sldId id="277" r:id="rId11"/>
    <p:sldId id="278" r:id="rId12"/>
    <p:sldId id="282" r:id="rId13"/>
    <p:sldId id="281" r:id="rId14"/>
    <p:sldId id="279" r:id="rId15"/>
    <p:sldId id="280" r:id="rId16"/>
    <p:sldId id="266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88" d="100"/>
          <a:sy n="188" d="100"/>
        </p:scale>
        <p:origin x="-258" y="-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48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21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669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880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8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33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14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03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16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166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2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02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Benthic Observation System</a:t>
            </a:r>
            <a:br>
              <a:rPr lang="en-US" dirty="0" smtClean="0"/>
            </a:br>
            <a:r>
              <a:rPr lang="en-US" dirty="0" smtClean="0"/>
              <a:t>Preliminary</a:t>
            </a:r>
            <a:r>
              <a:rPr lang="en-US" dirty="0" smtClean="0"/>
              <a:t> </a:t>
            </a:r>
            <a:r>
              <a:rPr lang="en-US" dirty="0" smtClean="0"/>
              <a:t>Design </a:t>
            </a:r>
            <a:r>
              <a:rPr lang="en-US" dirty="0" smtClean="0"/>
              <a:t>Review               for TNC Use Case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(draft)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March 27,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755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Deck System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[Eric]</a:t>
            </a:r>
          </a:p>
          <a:p>
            <a:r>
              <a:rPr lang="en-US" dirty="0" smtClean="0"/>
              <a:t>Tether: fiber vs copper</a:t>
            </a:r>
          </a:p>
          <a:p>
            <a:r>
              <a:rPr lang="en-US" dirty="0" smtClean="0"/>
              <a:t>Winch</a:t>
            </a:r>
          </a:p>
          <a:p>
            <a:r>
              <a:rPr lang="en-US" dirty="0" smtClean="0"/>
              <a:t>Slip 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218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Lander: Mechanical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[Francois]</a:t>
            </a:r>
          </a:p>
          <a:p>
            <a:r>
              <a:rPr lang="en-US" dirty="0" smtClean="0"/>
              <a:t>Horizontal vs vertical camera mounting</a:t>
            </a:r>
          </a:p>
          <a:p>
            <a:r>
              <a:rPr lang="en-US" dirty="0" smtClean="0"/>
              <a:t>Multiple camera housings vs one housing</a:t>
            </a:r>
          </a:p>
          <a:p>
            <a:r>
              <a:rPr lang="en-US" dirty="0" smtClean="0"/>
              <a:t>Configurable (swappable) base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4382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[Francois]</a:t>
            </a:r>
          </a:p>
          <a:p>
            <a:r>
              <a:rPr lang="en-US" dirty="0" smtClean="0"/>
              <a:t>Criteria</a:t>
            </a:r>
          </a:p>
          <a:p>
            <a:pPr lvl="1"/>
            <a:r>
              <a:rPr lang="en-US" dirty="0" smtClean="0"/>
              <a:t>Video/image quality (sensor size, sensitivity)</a:t>
            </a:r>
          </a:p>
          <a:p>
            <a:pPr lvl="1"/>
            <a:r>
              <a:rPr lang="en-US" dirty="0" smtClean="0"/>
              <a:t>FOV large enough for covered area (swappable lenses)</a:t>
            </a:r>
          </a:p>
          <a:p>
            <a:pPr lvl="1"/>
            <a:r>
              <a:rPr lang="en-US" dirty="0" smtClean="0"/>
              <a:t>Form factor / size</a:t>
            </a:r>
          </a:p>
          <a:p>
            <a:pPr lvl="1"/>
            <a:r>
              <a:rPr lang="en-US" dirty="0" smtClean="0"/>
              <a:t>Ability to have wired interface camera (remote trigger)</a:t>
            </a:r>
          </a:p>
          <a:p>
            <a:pPr lvl="1"/>
            <a:r>
              <a:rPr lang="en-US" dirty="0" smtClean="0"/>
              <a:t>Local storage (</a:t>
            </a:r>
            <a:r>
              <a:rPr lang="en-US" dirty="0" err="1" smtClean="0"/>
              <a:t>sd</a:t>
            </a:r>
            <a:r>
              <a:rPr lang="en-US" dirty="0" smtClean="0"/>
              <a:t> card)</a:t>
            </a:r>
          </a:p>
          <a:p>
            <a:pPr lvl="1"/>
            <a:r>
              <a:rPr lang="en-US" dirty="0"/>
              <a:t> 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644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Lander: Electrical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[Chad]</a:t>
            </a:r>
          </a:p>
          <a:p>
            <a:r>
              <a:rPr lang="en-US" dirty="0" smtClean="0"/>
              <a:t>Top level electrical decision: fiber vs. copper</a:t>
            </a:r>
          </a:p>
          <a:p>
            <a:r>
              <a:rPr lang="en-US" dirty="0" smtClean="0"/>
              <a:t>Power options: AC vs DC, low or medium volts</a:t>
            </a:r>
          </a:p>
          <a:p>
            <a:r>
              <a:rPr lang="en-US" dirty="0" smtClean="0"/>
              <a:t>Controller (CPU) options</a:t>
            </a:r>
          </a:p>
          <a:p>
            <a:r>
              <a:rPr lang="en-US" dirty="0" smtClean="0"/>
              <a:t>Electrical block diagram</a:t>
            </a:r>
          </a:p>
          <a:p>
            <a:r>
              <a:rPr lang="en-US" dirty="0" smtClean="0"/>
              <a:t>Estimated power budget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131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Topside System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[Chad]</a:t>
            </a:r>
          </a:p>
          <a:p>
            <a:r>
              <a:rPr lang="en-US" dirty="0" smtClean="0"/>
              <a:t>Electrical power conversion (AC or DC)</a:t>
            </a:r>
          </a:p>
          <a:p>
            <a:r>
              <a:rPr lang="en-US" dirty="0" smtClean="0"/>
              <a:t>Ground fault detection for source voltage</a:t>
            </a:r>
          </a:p>
          <a:p>
            <a:r>
              <a:rPr lang="en-US" dirty="0" smtClean="0"/>
              <a:t>Real time video and telemetry display</a:t>
            </a:r>
          </a:p>
          <a:p>
            <a:r>
              <a:rPr lang="en-US" dirty="0" smtClean="0"/>
              <a:t>Controller (CPU) for system control</a:t>
            </a:r>
          </a:p>
          <a:p>
            <a:r>
              <a:rPr lang="en-US" dirty="0" smtClean="0"/>
              <a:t>Data stream management</a:t>
            </a:r>
          </a:p>
          <a:p>
            <a:pPr lvl="1"/>
            <a:r>
              <a:rPr lang="en-US" dirty="0" smtClean="0"/>
              <a:t>Logging &amp; distribution</a:t>
            </a:r>
          </a:p>
          <a:p>
            <a:r>
              <a:rPr lang="en-US" dirty="0" smtClean="0"/>
              <a:t>Topside system needs to be portable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5795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en-US" dirty="0" smtClean="0"/>
              <a:t>Software/Data Management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[Kent]</a:t>
            </a:r>
          </a:p>
          <a:p>
            <a:r>
              <a:rPr lang="en-US" dirty="0" smtClean="0"/>
              <a:t>Topside control of subsea components</a:t>
            </a:r>
          </a:p>
          <a:p>
            <a:r>
              <a:rPr lang="en-US" dirty="0" smtClean="0"/>
              <a:t>Logging and displaying of telemetry data</a:t>
            </a:r>
          </a:p>
          <a:p>
            <a:r>
              <a:rPr lang="en-US" dirty="0" smtClean="0"/>
              <a:t>Software drivers</a:t>
            </a:r>
          </a:p>
          <a:p>
            <a:pPr lvl="1"/>
            <a:r>
              <a:rPr lang="en-US" dirty="0" smtClean="0"/>
              <a:t>External temperature and pressure sensor</a:t>
            </a:r>
          </a:p>
          <a:p>
            <a:pPr lvl="1"/>
            <a:r>
              <a:rPr lang="en-US" dirty="0" smtClean="0"/>
              <a:t>Internal heading sensor</a:t>
            </a:r>
          </a:p>
          <a:p>
            <a:r>
              <a:rPr lang="en-US" dirty="0"/>
              <a:t> </a:t>
            </a:r>
            <a:r>
              <a:rPr lang="en-US" dirty="0" smtClean="0"/>
              <a:t>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8445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</a:p>
          <a:p>
            <a:r>
              <a:rPr lang="en-US" dirty="0"/>
              <a:t> </a:t>
            </a:r>
            <a:endParaRPr lang="en-US" dirty="0" smtClean="0"/>
          </a:p>
          <a:p>
            <a:r>
              <a:rPr lang="en-US" dirty="0"/>
              <a:t>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882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Team &amp; PIs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Jim Barry</a:t>
            </a:r>
          </a:p>
          <a:p>
            <a:r>
              <a:rPr lang="en-US" dirty="0" smtClean="0"/>
              <a:t>Francisco Chavez</a:t>
            </a:r>
          </a:p>
          <a:p>
            <a:r>
              <a:rPr lang="en-US" dirty="0" smtClean="0"/>
              <a:t>Kelly Benoit-Bird</a:t>
            </a:r>
          </a:p>
          <a:p>
            <a:r>
              <a:rPr lang="en-US" dirty="0" smtClean="0"/>
              <a:t>Mary Gleason (TNC)</a:t>
            </a:r>
          </a:p>
          <a:p>
            <a:r>
              <a:rPr lang="en-US" dirty="0" smtClean="0"/>
              <a:t>Rick Starr (MLML)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191000" cy="3394472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Chad Kecy (PM)</a:t>
            </a:r>
          </a:p>
          <a:p>
            <a:r>
              <a:rPr lang="en-US" dirty="0" smtClean="0"/>
              <a:t>Francois Cazenave</a:t>
            </a:r>
          </a:p>
          <a:p>
            <a:r>
              <a:rPr lang="en-US" dirty="0" smtClean="0"/>
              <a:t>Kent Headley</a:t>
            </a:r>
          </a:p>
          <a:p>
            <a:r>
              <a:rPr lang="en-US" dirty="0" smtClean="0"/>
              <a:t>Craig Okuda</a:t>
            </a:r>
          </a:p>
          <a:p>
            <a:r>
              <a:rPr lang="en-US" dirty="0" smtClean="0"/>
              <a:t>Eric Martin</a:t>
            </a:r>
          </a:p>
          <a:p>
            <a:r>
              <a:rPr lang="en-US" dirty="0" smtClean="0"/>
              <a:t>Mike Parker</a:t>
            </a:r>
          </a:p>
          <a:p>
            <a:r>
              <a:rPr lang="en-US" dirty="0" smtClean="0"/>
              <a:t>Jared </a:t>
            </a:r>
            <a:r>
              <a:rPr lang="en-US" dirty="0" err="1" smtClean="0"/>
              <a:t>Figurski</a:t>
            </a:r>
            <a:endParaRPr lang="en-US" dirty="0" smtClean="0"/>
          </a:p>
          <a:p>
            <a:r>
              <a:rPr lang="en-US" dirty="0" smtClean="0"/>
              <a:t>Ryan Fields (MLML)</a:t>
            </a:r>
          </a:p>
          <a:p>
            <a:r>
              <a:rPr lang="en-US" dirty="0" smtClean="0"/>
              <a:t>Tyler </a:t>
            </a:r>
            <a:r>
              <a:rPr lang="en-US" dirty="0" err="1" smtClean="0"/>
              <a:t>Maricich</a:t>
            </a:r>
            <a:r>
              <a:rPr lang="en-US" dirty="0" smtClean="0"/>
              <a:t> (Collaborator)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663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</a:t>
            </a:r>
            <a:r>
              <a:rPr lang="en-US" dirty="0" smtClean="0"/>
              <a:t>DR </a:t>
            </a:r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 smtClean="0"/>
              <a:t>Scienc</a:t>
            </a:r>
            <a:r>
              <a:rPr lang="en-US" dirty="0" smtClean="0"/>
              <a:t>e Background &amp; Motivation</a:t>
            </a:r>
            <a:endParaRPr lang="en-US" dirty="0" smtClean="0"/>
          </a:p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Generation Lander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Review of Functional/Derived Requirements</a:t>
            </a:r>
          </a:p>
          <a:p>
            <a:pPr lvl="1"/>
            <a:r>
              <a:rPr lang="en-US" dirty="0" smtClean="0"/>
              <a:t>Additional Operational Requirements</a:t>
            </a:r>
          </a:p>
          <a:p>
            <a:pPr lvl="1"/>
            <a:r>
              <a:rPr lang="en-US" dirty="0" smtClean="0"/>
              <a:t>Launch and Recovery</a:t>
            </a:r>
            <a:endParaRPr lang="en-US" dirty="0" smtClean="0"/>
          </a:p>
          <a:p>
            <a:r>
              <a:rPr lang="en-US" dirty="0" smtClean="0"/>
              <a:t>Proposed Concept (top level block/functional </a:t>
            </a:r>
            <a:r>
              <a:rPr lang="en-US" dirty="0" err="1" smtClean="0"/>
              <a:t>diag</a:t>
            </a:r>
            <a:r>
              <a:rPr lang="en-US" dirty="0" smtClean="0"/>
              <a:t> + drawing) </a:t>
            </a:r>
          </a:p>
          <a:p>
            <a:r>
              <a:rPr lang="en-US" dirty="0" smtClean="0"/>
              <a:t>Deck System</a:t>
            </a:r>
          </a:p>
          <a:p>
            <a:pPr lvl="1"/>
            <a:r>
              <a:rPr lang="en-US" dirty="0" smtClean="0"/>
              <a:t>Tether </a:t>
            </a:r>
          </a:p>
          <a:p>
            <a:pPr lvl="1"/>
            <a:r>
              <a:rPr lang="en-US" dirty="0" smtClean="0"/>
              <a:t>Winch &amp; Accessories</a:t>
            </a:r>
          </a:p>
          <a:p>
            <a:r>
              <a:rPr lang="en-US" dirty="0" smtClean="0"/>
              <a:t>Lander (Mechanical</a:t>
            </a:r>
            <a:r>
              <a:rPr lang="en-US" dirty="0"/>
              <a:t> </a:t>
            </a:r>
            <a:r>
              <a:rPr lang="en-US" dirty="0" smtClean="0"/>
              <a:t>and</a:t>
            </a:r>
            <a:r>
              <a:rPr lang="en-US" dirty="0" smtClean="0"/>
              <a:t> Electrical options)</a:t>
            </a:r>
          </a:p>
          <a:p>
            <a:r>
              <a:rPr lang="en-US" dirty="0" smtClean="0"/>
              <a:t>Camera Selection</a:t>
            </a:r>
            <a:endParaRPr lang="en-US" dirty="0" smtClean="0"/>
          </a:p>
          <a:p>
            <a:r>
              <a:rPr lang="en-US" dirty="0" smtClean="0"/>
              <a:t>Topside System</a:t>
            </a:r>
          </a:p>
          <a:p>
            <a:r>
              <a:rPr lang="en-US" dirty="0" smtClean="0"/>
              <a:t>Software / Data Management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230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dirty="0" smtClean="0"/>
              <a:t>Visual component to the coast wide FRAM trawl survey (mostly in rocky habitats)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Provide density estimates (#/m</a:t>
            </a:r>
            <a:r>
              <a:rPr lang="en-US" baseline="30000" dirty="0" smtClean="0"/>
              <a:t>2</a:t>
            </a:r>
            <a:r>
              <a:rPr lang="en-US" dirty="0" smtClean="0"/>
              <a:t>) and size structure of 6-8 demersal species</a:t>
            </a:r>
          </a:p>
          <a:p>
            <a:pPr lvl="1"/>
            <a:r>
              <a:rPr lang="en-US" sz="2400" dirty="0" err="1" smtClean="0"/>
              <a:t>yelloweye</a:t>
            </a:r>
            <a:r>
              <a:rPr lang="en-US" sz="2400" dirty="0" smtClean="0"/>
              <a:t>, </a:t>
            </a:r>
            <a:r>
              <a:rPr lang="en-US" sz="2400" dirty="0" err="1" smtClean="0"/>
              <a:t>cowcod</a:t>
            </a:r>
            <a:r>
              <a:rPr lang="en-US" sz="2400" dirty="0" smtClean="0"/>
              <a:t>, lingcod, canary, </a:t>
            </a:r>
            <a:r>
              <a:rPr lang="en-US" sz="2400" dirty="0" err="1" smtClean="0"/>
              <a:t>bocaccio</a:t>
            </a:r>
            <a:r>
              <a:rPr lang="en-US" sz="2400" dirty="0" smtClean="0"/>
              <a:t>, </a:t>
            </a:r>
            <a:r>
              <a:rPr lang="en-US" sz="2400" dirty="0" err="1" smtClean="0"/>
              <a:t>greenspot</a:t>
            </a:r>
            <a:endParaRPr lang="en-US" sz="2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641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Generation TNC Lander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76350"/>
            <a:ext cx="2178784" cy="32547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289779"/>
            <a:ext cx="3467702" cy="3276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383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Requirements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2500" dirty="0" smtClean="0"/>
              <a:t>The lander must provide the ability to identify, count, and size marine organisms by capturing video and/or still images.</a:t>
            </a:r>
          </a:p>
          <a:p>
            <a:pPr>
              <a:spcBef>
                <a:spcPts val="1200"/>
              </a:spcBef>
            </a:pPr>
            <a:r>
              <a:rPr lang="en-US" sz="2500" dirty="0" smtClean="0"/>
              <a:t>The lander must have the ability to interface and log various contextual sensors, such as O2, pH, ADCP, acoustic, and other novel sensors such as 3G-ESP.</a:t>
            </a:r>
          </a:p>
          <a:p>
            <a:pPr>
              <a:spcBef>
                <a:spcPts val="1200"/>
              </a:spcBef>
            </a:pPr>
            <a:r>
              <a:rPr lang="en-US" sz="2500" dirty="0" smtClean="0"/>
              <a:t>The lander must be a modular platform that can be reconfigured for various sensors and deployment scenarios.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988327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Derived Requirements (TNC)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791200" cy="35051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 smtClean="0"/>
              <a:t>Must operate tethered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have 360 degrees of stereo video coverage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land on or hover above rocky outcroppings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collect data from up to 30 sites within a normal operational ship day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be deployed from various vessels of opportunity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provide real time telemetry data for positioning including video, depth, and heading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75" y="971550"/>
            <a:ext cx="1777674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331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Design 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3950"/>
            <a:ext cx="8229600" cy="3581399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Ability to transfer videos from lander during transit periods</a:t>
            </a:r>
          </a:p>
          <a:p>
            <a:r>
              <a:rPr lang="en-US" dirty="0" smtClean="0"/>
              <a:t>Topside control of system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ameras (start/stop REC)</a:t>
            </a:r>
          </a:p>
          <a:p>
            <a:pPr lvl="1"/>
            <a:r>
              <a:rPr lang="en-US" dirty="0" smtClean="0"/>
              <a:t>Lights (on/off)</a:t>
            </a:r>
          </a:p>
          <a:p>
            <a:r>
              <a:rPr lang="en-US" dirty="0" smtClean="0"/>
              <a:t>Ability to stay on station for up to 6 minutes</a:t>
            </a:r>
          </a:p>
          <a:p>
            <a:r>
              <a:rPr lang="en-US" dirty="0" smtClean="0"/>
              <a:t>Ability to count fish up to 4 meters away from lander</a:t>
            </a:r>
          </a:p>
          <a:p>
            <a:r>
              <a:rPr lang="en-US" dirty="0" smtClean="0"/>
              <a:t>Ability to size fish up to 2 meters away from lander</a:t>
            </a:r>
          </a:p>
          <a:p>
            <a:r>
              <a:rPr lang="en-US" dirty="0" smtClean="0"/>
              <a:t>Ability to synchronize all 8 cameras</a:t>
            </a:r>
          </a:p>
          <a:p>
            <a:r>
              <a:rPr lang="en-US" dirty="0" smtClean="0"/>
              <a:t>Live video feed from 1 camera in each quadrant</a:t>
            </a:r>
          </a:p>
          <a:p>
            <a:pPr lvl="1"/>
            <a:r>
              <a:rPr lang="en-US" dirty="0" smtClean="0"/>
              <a:t>Total of 5 live video feeds</a:t>
            </a:r>
          </a:p>
          <a:p>
            <a:r>
              <a:rPr lang="en-US" dirty="0" smtClean="0"/>
              <a:t>Ability to record the 8 HD video feeds topside in the future</a:t>
            </a:r>
          </a:p>
          <a:p>
            <a:r>
              <a:rPr lang="en-US" dirty="0" smtClean="0"/>
              <a:t>Load bearing tether (no second line)</a:t>
            </a:r>
          </a:p>
          <a:p>
            <a:r>
              <a:rPr lang="en-US" dirty="0" smtClean="0"/>
              <a:t>Simplify launch and recovery processes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885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76067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Proposed Concept Drawing</a:t>
            </a:r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923282"/>
            <a:ext cx="5874346" cy="4142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08256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1014</TotalTime>
  <Words>612</Words>
  <Application>Microsoft Office PowerPoint</Application>
  <PresentationFormat>On-screen Show (16:9)</PresentationFormat>
  <Paragraphs>112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Benthic Observation System Preliminary Design Review               for TNC Use Case (draft) </vt:lpstr>
      <vt:lpstr>Team &amp; PIs</vt:lpstr>
      <vt:lpstr>PDR Agenda</vt:lpstr>
      <vt:lpstr>Science Background</vt:lpstr>
      <vt:lpstr>First Generation TNC Lander</vt:lpstr>
      <vt:lpstr>Functional Requirements</vt:lpstr>
      <vt:lpstr>Derived Requirements (TNC)</vt:lpstr>
      <vt:lpstr>Other Design Criteria</vt:lpstr>
      <vt:lpstr>Proposed Concept Drawing</vt:lpstr>
      <vt:lpstr>Deck System Options</vt:lpstr>
      <vt:lpstr>Lander: Mechanical Options</vt:lpstr>
      <vt:lpstr>Camera Selection</vt:lpstr>
      <vt:lpstr>Lander: Electrical Options</vt:lpstr>
      <vt:lpstr>Topside System Options</vt:lpstr>
      <vt:lpstr>Software/Data Management Options</vt:lpstr>
      <vt:lpstr>Summary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Kecy</dc:creator>
  <cp:lastModifiedBy>Chad Kecy</cp:lastModifiedBy>
  <cp:revision>66</cp:revision>
  <dcterms:created xsi:type="dcterms:W3CDTF">2017-03-02T16:44:49Z</dcterms:created>
  <dcterms:modified xsi:type="dcterms:W3CDTF">2017-03-08T22:24:55Z</dcterms:modified>
</cp:coreProperties>
</file>