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3" r:id="rId4"/>
    <p:sldId id="265" r:id="rId5"/>
    <p:sldId id="275" r:id="rId6"/>
    <p:sldId id="257" r:id="rId7"/>
    <p:sldId id="273" r:id="rId8"/>
    <p:sldId id="274" r:id="rId9"/>
    <p:sldId id="276" r:id="rId10"/>
    <p:sldId id="277" r:id="rId11"/>
    <p:sldId id="278" r:id="rId12"/>
    <p:sldId id="282" r:id="rId13"/>
    <p:sldId id="281" r:id="rId14"/>
    <p:sldId id="289" r:id="rId15"/>
    <p:sldId id="290" r:id="rId16"/>
    <p:sldId id="283" r:id="rId17"/>
    <p:sldId id="284" r:id="rId18"/>
    <p:sldId id="285" r:id="rId19"/>
    <p:sldId id="286" r:id="rId20"/>
    <p:sldId id="287" r:id="rId21"/>
    <p:sldId id="288" r:id="rId22"/>
    <p:sldId id="279" r:id="rId23"/>
    <p:sldId id="280" r:id="rId24"/>
    <p:sldId id="266" r:id="rId2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3" d="100"/>
          <a:sy n="213" d="100"/>
        </p:scale>
        <p:origin x="-3264" y="-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48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2210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669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880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98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133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14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503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163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66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32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C70CA-86AC-4488-A20A-F68CFACFCDF3}" type="datetimeFigureOut">
              <a:rPr lang="en-US" smtClean="0"/>
              <a:t>3/16/2017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66189-2CB1-40B8-930B-DED887BEC7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028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Benthic Observation System</a:t>
            </a:r>
            <a:br>
              <a:rPr lang="en-US" dirty="0" smtClean="0"/>
            </a:br>
            <a:r>
              <a:rPr lang="en-US" dirty="0" smtClean="0"/>
              <a:t>Preliminary Design Review               for TNC Use Case</a:t>
            </a:r>
            <a:br>
              <a:rPr lang="en-US" dirty="0" smtClean="0"/>
            </a:br>
            <a:r>
              <a:rPr lang="en-US" dirty="0" smtClean="0"/>
              <a:t>(draft)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March 27,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75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Deck System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[Eric]</a:t>
            </a:r>
          </a:p>
          <a:p>
            <a:r>
              <a:rPr lang="en-US" dirty="0" smtClean="0"/>
              <a:t>Tether: fiber vs copper</a:t>
            </a:r>
          </a:p>
          <a:p>
            <a:r>
              <a:rPr lang="en-US" dirty="0" smtClean="0"/>
              <a:t>Winch</a:t>
            </a:r>
          </a:p>
          <a:p>
            <a:r>
              <a:rPr lang="en-US" dirty="0" smtClean="0"/>
              <a:t>Slip Ring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1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Mechanical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[Francois]</a:t>
            </a:r>
          </a:p>
          <a:p>
            <a:r>
              <a:rPr lang="en-US" dirty="0" smtClean="0"/>
              <a:t>Horizontal vs vertical camera </a:t>
            </a:r>
            <a:r>
              <a:rPr lang="en-US" dirty="0" smtClean="0"/>
              <a:t>mounting</a:t>
            </a:r>
          </a:p>
          <a:p>
            <a:r>
              <a:rPr lang="en-US" dirty="0" smtClean="0"/>
              <a:t>Preliminary testing &amp; mock up </a:t>
            </a:r>
            <a:endParaRPr lang="en-US" dirty="0" smtClean="0"/>
          </a:p>
          <a:p>
            <a:r>
              <a:rPr lang="en-US" dirty="0" smtClean="0"/>
              <a:t>Multiple camera housings vs one housing</a:t>
            </a:r>
          </a:p>
          <a:p>
            <a:pPr lvl="1"/>
            <a:r>
              <a:rPr lang="en-US" dirty="0" smtClean="0"/>
              <a:t>Four quadrants with 2 cameras + 1 light each</a:t>
            </a:r>
          </a:p>
          <a:p>
            <a:r>
              <a:rPr lang="en-US" dirty="0" smtClean="0"/>
              <a:t>Configurable (swappable) base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43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Selection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[Francois]</a:t>
            </a:r>
          </a:p>
          <a:p>
            <a:r>
              <a:rPr lang="en-US" dirty="0" smtClean="0"/>
              <a:t>Criteria</a:t>
            </a:r>
          </a:p>
          <a:p>
            <a:pPr lvl="1"/>
            <a:r>
              <a:rPr lang="en-US" dirty="0" smtClean="0"/>
              <a:t>Video/image quality (sensor size, sensitivity)</a:t>
            </a:r>
          </a:p>
          <a:p>
            <a:pPr lvl="1"/>
            <a:r>
              <a:rPr lang="en-US" dirty="0" smtClean="0"/>
              <a:t>FOV large enough for covered area (swappable lenses)</a:t>
            </a:r>
          </a:p>
          <a:p>
            <a:pPr lvl="1"/>
            <a:r>
              <a:rPr lang="en-US" dirty="0" smtClean="0"/>
              <a:t>Form factor / size</a:t>
            </a:r>
          </a:p>
          <a:p>
            <a:pPr lvl="1"/>
            <a:r>
              <a:rPr lang="en-US" dirty="0" smtClean="0"/>
              <a:t>Ability to have wired interface camera (remote trigger)</a:t>
            </a:r>
          </a:p>
          <a:p>
            <a:pPr lvl="1"/>
            <a:r>
              <a:rPr lang="en-US" dirty="0" smtClean="0"/>
              <a:t>Local storage (</a:t>
            </a:r>
            <a:r>
              <a:rPr lang="en-US" dirty="0" err="1" smtClean="0"/>
              <a:t>sd</a:t>
            </a:r>
            <a:r>
              <a:rPr lang="en-US" dirty="0" smtClean="0"/>
              <a:t> card)</a:t>
            </a:r>
          </a:p>
          <a:p>
            <a:pPr lvl="1"/>
            <a:r>
              <a:rPr lang="en-US" dirty="0"/>
              <a:t> 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4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Lander: Electrical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[Chad]</a:t>
            </a:r>
          </a:p>
          <a:p>
            <a:r>
              <a:rPr lang="en-US" dirty="0" smtClean="0"/>
              <a:t>Top level electrical decision: fiber vs. copper</a:t>
            </a:r>
          </a:p>
          <a:p>
            <a:r>
              <a:rPr lang="en-US" dirty="0" smtClean="0"/>
              <a:t>Power options: AC vs DC, low or medium volts</a:t>
            </a:r>
          </a:p>
          <a:p>
            <a:r>
              <a:rPr lang="en-US" dirty="0" smtClean="0"/>
              <a:t>Controller (CPU) options</a:t>
            </a:r>
          </a:p>
          <a:p>
            <a:r>
              <a:rPr lang="en-US" dirty="0" smtClean="0"/>
              <a:t>Electrical block diagram</a:t>
            </a:r>
          </a:p>
          <a:p>
            <a:r>
              <a:rPr lang="en-US" dirty="0" smtClean="0"/>
              <a:t>Estimated power budget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3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3350"/>
            <a:ext cx="8229600" cy="857250"/>
          </a:xfrm>
        </p:spPr>
        <p:txBody>
          <a:bodyPr>
            <a:normAutofit/>
          </a:bodyPr>
          <a:lstStyle/>
          <a:p>
            <a:r>
              <a:rPr lang="en-US" dirty="0" smtClean="0"/>
              <a:t>Elec: Concept Functional Diagram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895350"/>
            <a:ext cx="5457424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2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Elec: Estimated Power Budget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Hotel Load:                   100W</a:t>
            </a:r>
          </a:p>
          <a:p>
            <a:r>
              <a:rPr lang="en-US" dirty="0" smtClean="0"/>
              <a:t>Lights (Switchable):     250W</a:t>
            </a:r>
          </a:p>
          <a:p>
            <a:r>
              <a:rPr lang="en-US" dirty="0" smtClean="0"/>
              <a:t>Cameras (Switchable):  50W</a:t>
            </a:r>
          </a:p>
          <a:p>
            <a:r>
              <a:rPr lang="en-US" dirty="0" smtClean="0"/>
              <a:t>Total: 400W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13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Elec: Tether Interface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Fiber Optic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Single </a:t>
            </a:r>
            <a:r>
              <a:rPr lang="en-US" dirty="0"/>
              <a:t>m</a:t>
            </a:r>
            <a:r>
              <a:rPr lang="en-US" dirty="0" smtClean="0"/>
              <a:t>ode fibers</a:t>
            </a:r>
          </a:p>
          <a:p>
            <a:pPr lvl="1"/>
            <a:r>
              <a:rPr lang="en-US" b="1" dirty="0" smtClean="0"/>
              <a:t>BW: 10Gbps+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&gt;10km</a:t>
            </a:r>
          </a:p>
          <a:p>
            <a:r>
              <a:rPr lang="en-US" dirty="0" smtClean="0"/>
              <a:t>Pair of OE converters</a:t>
            </a:r>
          </a:p>
          <a:p>
            <a:r>
              <a:rPr lang="en-US" dirty="0" smtClean="0"/>
              <a:t>Optical path on slip </a:t>
            </a:r>
            <a:r>
              <a:rPr lang="en-US" dirty="0" smtClean="0"/>
              <a:t>ring</a:t>
            </a:r>
            <a:endParaRPr lang="en-US" dirty="0" smtClean="0"/>
          </a:p>
          <a:p>
            <a:r>
              <a:rPr lang="en-US" dirty="0" smtClean="0"/>
              <a:t>Future HD recording topside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Coax or Twisted Pairs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GigE Ethernet</a:t>
            </a:r>
          </a:p>
          <a:p>
            <a:pPr lvl="1"/>
            <a:r>
              <a:rPr lang="en-US" b="1" dirty="0" smtClean="0"/>
              <a:t>BW: 100Mbps</a:t>
            </a:r>
          </a:p>
          <a:p>
            <a:pPr lvl="1"/>
            <a:r>
              <a:rPr lang="en-US" b="1" dirty="0" err="1" smtClean="0"/>
              <a:t>Dist</a:t>
            </a:r>
            <a:r>
              <a:rPr lang="en-US" b="1" dirty="0" smtClean="0"/>
              <a:t>: 100m</a:t>
            </a:r>
          </a:p>
          <a:p>
            <a:r>
              <a:rPr lang="en-US" dirty="0" smtClean="0"/>
              <a:t>Pair of </a:t>
            </a:r>
            <a:r>
              <a:rPr lang="en-US" dirty="0" smtClean="0"/>
              <a:t>ADSL </a:t>
            </a:r>
            <a:r>
              <a:rPr lang="en-US" dirty="0" smtClean="0"/>
              <a:t>Ethernet extenders</a:t>
            </a:r>
          </a:p>
          <a:p>
            <a:pPr lvl="1"/>
            <a:r>
              <a:rPr lang="en-US" dirty="0" smtClean="0"/>
              <a:t>BW: 168Mbps</a:t>
            </a:r>
          </a:p>
          <a:p>
            <a:pPr lvl="1"/>
            <a:r>
              <a:rPr lang="en-US" dirty="0" err="1" smtClean="0"/>
              <a:t>Dist</a:t>
            </a:r>
            <a:r>
              <a:rPr lang="en-US" dirty="0" smtClean="0"/>
              <a:t>: 1km</a:t>
            </a:r>
          </a:p>
          <a:p>
            <a:r>
              <a:rPr lang="en-US" dirty="0" smtClean="0"/>
              <a:t>Cheaper, smaller </a:t>
            </a:r>
            <a:r>
              <a:rPr lang="en-US" dirty="0" smtClean="0"/>
              <a:t>slip </a:t>
            </a:r>
            <a:r>
              <a:rPr lang="en-US" dirty="0" smtClean="0"/>
              <a:t>ring</a:t>
            </a:r>
            <a:endParaRPr lang="en-US" dirty="0" smtClean="0"/>
          </a:p>
          <a:p>
            <a:r>
              <a:rPr lang="en-US" dirty="0" smtClean="0"/>
              <a:t>Limits HD recording to subsea</a:t>
            </a:r>
          </a:p>
          <a:p>
            <a:r>
              <a:rPr lang="en-US" dirty="0" smtClean="0"/>
              <a:t>14-16AWG for power</a:t>
            </a:r>
          </a:p>
          <a:p>
            <a:r>
              <a:rPr lang="en-US" dirty="0" smtClean="0"/>
              <a:t>22AWG for ground fault </a:t>
            </a:r>
            <a:r>
              <a:rPr lang="en-US" dirty="0" err="1" smtClean="0"/>
              <a:t>det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0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Elec: Power Options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DC Volts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Must generate topside</a:t>
            </a:r>
          </a:p>
          <a:p>
            <a:r>
              <a:rPr lang="en-US" dirty="0" smtClean="0"/>
              <a:t>Higher </a:t>
            </a:r>
            <a:r>
              <a:rPr lang="en-US" dirty="0" err="1" smtClean="0"/>
              <a:t>Vdc</a:t>
            </a:r>
            <a:r>
              <a:rPr lang="en-US" dirty="0" smtClean="0"/>
              <a:t> means lower i</a:t>
            </a:r>
            <a:r>
              <a:rPr lang="en-US" baseline="30000" dirty="0" smtClean="0"/>
              <a:t>2</a:t>
            </a:r>
            <a:r>
              <a:rPr lang="en-US" dirty="0" smtClean="0"/>
              <a:t>r losses</a:t>
            </a:r>
          </a:p>
          <a:p>
            <a:r>
              <a:rPr lang="en-US" dirty="0" smtClean="0"/>
              <a:t>Ground fault detection already designed &amp; built</a:t>
            </a:r>
          </a:p>
          <a:p>
            <a:r>
              <a:rPr lang="en-US" dirty="0" smtClean="0"/>
              <a:t>Conversion to low volts DC required subsea</a:t>
            </a:r>
          </a:p>
          <a:p>
            <a:r>
              <a:rPr lang="en-US" dirty="0"/>
              <a:t>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AC Volts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Readily available on ships</a:t>
            </a:r>
          </a:p>
          <a:p>
            <a:r>
              <a:rPr lang="en-US" dirty="0" smtClean="0"/>
              <a:t>Requires isolation transformer</a:t>
            </a:r>
          </a:p>
          <a:p>
            <a:r>
              <a:rPr lang="en-US" dirty="0" smtClean="0"/>
              <a:t>Conversion to low volts DC required </a:t>
            </a:r>
            <a:r>
              <a:rPr lang="en-US" dirty="0" smtClean="0"/>
              <a:t>subsea</a:t>
            </a:r>
          </a:p>
          <a:p>
            <a:r>
              <a:rPr lang="en-US" dirty="0" smtClean="0"/>
              <a:t>Less heat generated</a:t>
            </a:r>
          </a:p>
          <a:p>
            <a:r>
              <a:rPr lang="en-US" dirty="0" smtClean="0"/>
              <a:t>Tethered only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751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Elec: Controller (CPU) Options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8" y="1154336"/>
            <a:ext cx="3197182" cy="17984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18" y="3333750"/>
            <a:ext cx="3048000" cy="16992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266" y="3181350"/>
            <a:ext cx="2433658" cy="137930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095" y="895350"/>
            <a:ext cx="2286000" cy="2286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657600" y="1504950"/>
            <a:ext cx="7970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Oasis5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661454" y="2420479"/>
            <a:ext cx="934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Arduino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562600" y="3154871"/>
            <a:ext cx="1359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Raspberry Pi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387205" y="3516615"/>
            <a:ext cx="16584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Programmable</a:t>
            </a:r>
          </a:p>
          <a:p>
            <a:r>
              <a:rPr lang="en-US" dirty="0" smtClean="0"/>
              <a:t>Logic Controller</a:t>
            </a:r>
          </a:p>
          <a:p>
            <a:r>
              <a:rPr lang="en-US" dirty="0" smtClean="0"/>
              <a:t>(PLC) Stack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04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Oasis5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Expandable</a:t>
            </a:r>
          </a:p>
          <a:p>
            <a:r>
              <a:rPr lang="en-US" dirty="0" smtClean="0"/>
              <a:t>Multiple serial ports</a:t>
            </a:r>
          </a:p>
          <a:p>
            <a:r>
              <a:rPr lang="en-US" dirty="0" smtClean="0"/>
              <a:t>GPIO</a:t>
            </a:r>
          </a:p>
          <a:p>
            <a:r>
              <a:rPr lang="en-US" dirty="0" smtClean="0"/>
              <a:t>Relay control</a:t>
            </a:r>
          </a:p>
          <a:p>
            <a:r>
              <a:rPr lang="en-US" dirty="0" smtClean="0"/>
              <a:t>Data storage (</a:t>
            </a:r>
            <a:r>
              <a:rPr lang="en-US" dirty="0" err="1" smtClean="0"/>
              <a:t>sd</a:t>
            </a:r>
            <a:r>
              <a:rPr lang="en-US" dirty="0" smtClean="0"/>
              <a:t> card)</a:t>
            </a:r>
          </a:p>
          <a:p>
            <a:r>
              <a:rPr lang="en-US" dirty="0" smtClean="0"/>
              <a:t>Some instrument drivers already written</a:t>
            </a:r>
          </a:p>
          <a:p>
            <a:r>
              <a:rPr lang="en-US" dirty="0" smtClean="0"/>
              <a:t>Platform independent</a:t>
            </a:r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Custom MBARI board (not COTS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Firmware</a:t>
            </a:r>
            <a:r>
              <a:rPr lang="en-US" dirty="0" smtClean="0"/>
              <a:t> </a:t>
            </a:r>
            <a:r>
              <a:rPr lang="en-US" dirty="0" smtClean="0"/>
              <a:t>development </a:t>
            </a:r>
            <a:r>
              <a:rPr lang="en-US" dirty="0" smtClean="0"/>
              <a:t>required</a:t>
            </a:r>
          </a:p>
          <a:p>
            <a:r>
              <a:rPr lang="en-US" dirty="0" smtClean="0"/>
              <a:t>Development system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670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Team &amp; PIs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Principal Investigators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Mary Gleason (TNC)</a:t>
            </a:r>
          </a:p>
          <a:p>
            <a:r>
              <a:rPr lang="en-US" dirty="0" smtClean="0"/>
              <a:t>Rick Starr (MLML)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Design Team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Chad Kecy (PM)</a:t>
            </a:r>
          </a:p>
          <a:p>
            <a:r>
              <a:rPr lang="en-US" dirty="0" smtClean="0"/>
              <a:t>Francois Cazenave</a:t>
            </a:r>
          </a:p>
          <a:p>
            <a:r>
              <a:rPr lang="en-US" dirty="0" smtClean="0"/>
              <a:t>Kent Headley</a:t>
            </a:r>
          </a:p>
          <a:p>
            <a:r>
              <a:rPr lang="en-US" dirty="0" smtClean="0"/>
              <a:t>Craig Okuda</a:t>
            </a:r>
          </a:p>
          <a:p>
            <a:r>
              <a:rPr lang="en-US" dirty="0" smtClean="0"/>
              <a:t>Eric Martin</a:t>
            </a:r>
          </a:p>
          <a:p>
            <a:r>
              <a:rPr lang="en-US" dirty="0" smtClean="0"/>
              <a:t>Mike Parker</a:t>
            </a:r>
          </a:p>
          <a:p>
            <a:r>
              <a:rPr lang="en-US" dirty="0" smtClean="0"/>
              <a:t>Jared </a:t>
            </a:r>
            <a:r>
              <a:rPr lang="en-US" dirty="0" err="1" smtClean="0"/>
              <a:t>Figurski</a:t>
            </a:r>
            <a:endParaRPr lang="en-US" dirty="0" smtClean="0"/>
          </a:p>
          <a:p>
            <a:r>
              <a:rPr lang="en-US" dirty="0" smtClean="0"/>
              <a:t>Ryan Fields (MLML)</a:t>
            </a:r>
          </a:p>
          <a:p>
            <a:r>
              <a:rPr lang="en-US" dirty="0" smtClean="0"/>
              <a:t>Tyler </a:t>
            </a:r>
            <a:r>
              <a:rPr lang="en-US" dirty="0" err="1" smtClean="0"/>
              <a:t>Maricich</a:t>
            </a:r>
            <a:r>
              <a:rPr lang="en-US" dirty="0" smtClean="0"/>
              <a:t> (Collaborator)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66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Arduino/Raspberry Pi Class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Readily available (COTS</a:t>
            </a:r>
            <a:r>
              <a:rPr lang="en-US" dirty="0" smtClean="0"/>
              <a:t>)</a:t>
            </a:r>
            <a:endParaRPr lang="en-US" dirty="0" smtClean="0"/>
          </a:p>
          <a:p>
            <a:r>
              <a:rPr lang="en-US" dirty="0" smtClean="0"/>
              <a:t>Relatively easy to program</a:t>
            </a:r>
          </a:p>
          <a:p>
            <a:r>
              <a:rPr lang="en-US" dirty="0" smtClean="0"/>
              <a:t>GPIO</a:t>
            </a:r>
          </a:p>
          <a:p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Additional daughter boards (shields) necessary</a:t>
            </a:r>
          </a:p>
          <a:p>
            <a:pPr lvl="1"/>
            <a:r>
              <a:rPr lang="en-US" dirty="0" smtClean="0"/>
              <a:t>All needed functions may not exist</a:t>
            </a:r>
          </a:p>
          <a:p>
            <a:pPr lvl="1"/>
            <a:r>
              <a:rPr lang="en-US" dirty="0" smtClean="0"/>
              <a:t>May need to design custom </a:t>
            </a:r>
            <a:r>
              <a:rPr lang="en-US" dirty="0" err="1" smtClean="0"/>
              <a:t>bds</a:t>
            </a:r>
            <a:endParaRPr lang="en-US" dirty="0" smtClean="0"/>
          </a:p>
          <a:p>
            <a:r>
              <a:rPr lang="en-US" dirty="0" smtClean="0"/>
              <a:t>Instrument drivers need to be written</a:t>
            </a:r>
          </a:p>
          <a:p>
            <a:r>
              <a:rPr lang="en-US" dirty="0" smtClean="0"/>
              <a:t>Harder to add additional ports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4534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PLC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Readily available (COTS)</a:t>
            </a:r>
          </a:p>
          <a:p>
            <a:r>
              <a:rPr lang="en-US" dirty="0" smtClean="0"/>
              <a:t>Extremely simple to </a:t>
            </a:r>
            <a:r>
              <a:rPr lang="en-US" dirty="0" smtClean="0"/>
              <a:t>program</a:t>
            </a:r>
          </a:p>
          <a:p>
            <a:r>
              <a:rPr lang="en-US" dirty="0" smtClean="0"/>
              <a:t>Rapid deployment</a:t>
            </a:r>
          </a:p>
          <a:p>
            <a:r>
              <a:rPr lang="en-US" dirty="0" smtClean="0"/>
              <a:t>Industrial robustness</a:t>
            </a:r>
          </a:p>
          <a:p>
            <a:r>
              <a:rPr lang="en-US" dirty="0" smtClean="0"/>
              <a:t>Low cost</a:t>
            </a:r>
            <a:endParaRPr lang="en-US" dirty="0" smtClean="0"/>
          </a:p>
          <a:p>
            <a:r>
              <a:rPr lang="en-US" dirty="0" smtClean="0"/>
              <a:t>GPIO</a:t>
            </a:r>
          </a:p>
          <a:p>
            <a:r>
              <a:rPr lang="en-US" dirty="0" smtClean="0"/>
              <a:t>Relay control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No serial ports</a:t>
            </a:r>
          </a:p>
          <a:p>
            <a:r>
              <a:rPr lang="en-US" dirty="0" smtClean="0"/>
              <a:t>Not low power</a:t>
            </a:r>
          </a:p>
          <a:p>
            <a:r>
              <a:rPr lang="en-US" dirty="0" smtClean="0"/>
              <a:t>Form factor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2359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Topside System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[Chad]</a:t>
            </a:r>
          </a:p>
          <a:p>
            <a:r>
              <a:rPr lang="en-US" dirty="0" smtClean="0"/>
              <a:t>Electrical power conversion (AC or DC)</a:t>
            </a:r>
          </a:p>
          <a:p>
            <a:r>
              <a:rPr lang="en-US" dirty="0" smtClean="0"/>
              <a:t>Ground fault detection for source voltage</a:t>
            </a:r>
          </a:p>
          <a:p>
            <a:r>
              <a:rPr lang="en-US" dirty="0" smtClean="0"/>
              <a:t>Real time video and telemetry display</a:t>
            </a:r>
          </a:p>
          <a:p>
            <a:r>
              <a:rPr lang="en-US" dirty="0" smtClean="0"/>
              <a:t>Controller (CPU) for system control</a:t>
            </a:r>
          </a:p>
          <a:p>
            <a:r>
              <a:rPr lang="en-US" dirty="0" smtClean="0"/>
              <a:t>Data stream management</a:t>
            </a:r>
          </a:p>
          <a:p>
            <a:pPr lvl="1"/>
            <a:r>
              <a:rPr lang="en-US" dirty="0" smtClean="0"/>
              <a:t>Logging &amp; distribution</a:t>
            </a:r>
          </a:p>
          <a:p>
            <a:r>
              <a:rPr lang="en-US" dirty="0" smtClean="0"/>
              <a:t>Topside system needs to be portable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79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>
            <a:normAutofit fontScale="90000"/>
          </a:bodyPr>
          <a:lstStyle/>
          <a:p>
            <a:r>
              <a:rPr lang="en-US" dirty="0" smtClean="0"/>
              <a:t>Software/Data Management Options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[Kent]</a:t>
            </a:r>
          </a:p>
          <a:p>
            <a:r>
              <a:rPr lang="en-US" dirty="0" smtClean="0"/>
              <a:t>Topside control of subsea components</a:t>
            </a:r>
          </a:p>
          <a:p>
            <a:r>
              <a:rPr lang="en-US" dirty="0" smtClean="0"/>
              <a:t>Logging and displaying of telemetry data</a:t>
            </a:r>
          </a:p>
          <a:p>
            <a:r>
              <a:rPr lang="en-US" dirty="0" smtClean="0"/>
              <a:t>Software drivers</a:t>
            </a:r>
          </a:p>
          <a:p>
            <a:pPr lvl="1"/>
            <a:r>
              <a:rPr lang="en-US" dirty="0" smtClean="0"/>
              <a:t>External temperature and pressure sensor</a:t>
            </a:r>
          </a:p>
          <a:p>
            <a:pPr lvl="1"/>
            <a:r>
              <a:rPr lang="en-US" dirty="0" smtClean="0"/>
              <a:t>Internal heading sensor</a:t>
            </a:r>
          </a:p>
          <a:p>
            <a:r>
              <a:rPr lang="en-US" dirty="0"/>
              <a:t> </a:t>
            </a:r>
            <a:r>
              <a:rPr lang="en-US" dirty="0" smtClean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78445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schedule (</a:t>
            </a:r>
            <a:r>
              <a:rPr lang="en-US" dirty="0" err="1" smtClean="0"/>
              <a:t>crit</a:t>
            </a:r>
            <a:r>
              <a:rPr lang="en-US" dirty="0" smtClean="0"/>
              <a:t> review) 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err="1" smtClean="0"/>
              <a:t>reccomendations</a:t>
            </a:r>
            <a:endParaRPr lang="en-US" dirty="0" smtClean="0"/>
          </a:p>
          <a:p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882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</a:t>
            </a:r>
            <a:r>
              <a:rPr lang="en-US" dirty="0" smtClean="0"/>
              <a:t>DR 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dirty="0" smtClean="0"/>
              <a:t>Science Background &amp; Motivation [Chad]</a:t>
            </a:r>
          </a:p>
          <a:p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Generation Lander [Chad</a:t>
            </a:r>
            <a:r>
              <a:rPr lang="en-US" dirty="0" smtClean="0"/>
              <a:t>]</a:t>
            </a:r>
          </a:p>
          <a:p>
            <a:r>
              <a:rPr lang="en-US" dirty="0" smtClean="0"/>
              <a:t>Schedule</a:t>
            </a:r>
            <a:endParaRPr lang="en-US" dirty="0" smtClean="0"/>
          </a:p>
          <a:p>
            <a:r>
              <a:rPr lang="en-US" dirty="0" smtClean="0"/>
              <a:t>Review of Functional/Derived Requirements [Chad]</a:t>
            </a:r>
          </a:p>
          <a:p>
            <a:pPr lvl="1"/>
            <a:r>
              <a:rPr lang="en-US" dirty="0" smtClean="0"/>
              <a:t>Additional Operational Requirements</a:t>
            </a:r>
          </a:p>
          <a:p>
            <a:pPr lvl="1"/>
            <a:r>
              <a:rPr lang="en-US" dirty="0" smtClean="0"/>
              <a:t>Launch and </a:t>
            </a:r>
            <a:r>
              <a:rPr lang="en-US" dirty="0" smtClean="0"/>
              <a:t>Recovery</a:t>
            </a:r>
            <a:endParaRPr lang="en-US" dirty="0" smtClean="0"/>
          </a:p>
          <a:p>
            <a:r>
              <a:rPr lang="en-US" dirty="0" smtClean="0"/>
              <a:t>Proposed Concept (top level block/functional </a:t>
            </a:r>
            <a:r>
              <a:rPr lang="en-US" dirty="0" err="1" smtClean="0"/>
              <a:t>diag</a:t>
            </a:r>
            <a:r>
              <a:rPr lang="en-US" dirty="0" smtClean="0"/>
              <a:t> + drawing) [Chad]</a:t>
            </a:r>
          </a:p>
          <a:p>
            <a:pPr lvl="1"/>
            <a:r>
              <a:rPr lang="en-US" dirty="0" smtClean="0"/>
              <a:t>Deck System [Eric]</a:t>
            </a:r>
          </a:p>
          <a:p>
            <a:pPr lvl="2"/>
            <a:r>
              <a:rPr lang="en-US" dirty="0" smtClean="0"/>
              <a:t>Tether </a:t>
            </a:r>
          </a:p>
          <a:p>
            <a:pPr lvl="2"/>
            <a:r>
              <a:rPr lang="en-US" dirty="0" smtClean="0"/>
              <a:t>Winch &amp; Accessories</a:t>
            </a:r>
          </a:p>
          <a:p>
            <a:pPr lvl="1"/>
            <a:r>
              <a:rPr lang="en-US" dirty="0" smtClean="0"/>
              <a:t>Lander (Mechanical</a:t>
            </a:r>
            <a:r>
              <a:rPr lang="en-US" dirty="0"/>
              <a:t> </a:t>
            </a:r>
            <a:r>
              <a:rPr lang="en-US" dirty="0" smtClean="0"/>
              <a:t>and Electrical options) [Francois &amp; Chad]</a:t>
            </a:r>
          </a:p>
          <a:p>
            <a:pPr lvl="1"/>
            <a:r>
              <a:rPr lang="en-US" dirty="0" smtClean="0"/>
              <a:t>Camera Selection [Francois]</a:t>
            </a:r>
          </a:p>
          <a:p>
            <a:pPr lvl="1"/>
            <a:r>
              <a:rPr lang="en-US" dirty="0" smtClean="0"/>
              <a:t>Topside System [Chad]</a:t>
            </a:r>
          </a:p>
          <a:p>
            <a:pPr lvl="1"/>
            <a:r>
              <a:rPr lang="en-US" dirty="0" smtClean="0"/>
              <a:t>Software / Data Management [Kent]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5923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Science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1200"/>
              </a:spcBef>
            </a:pPr>
            <a:r>
              <a:rPr lang="en-US" dirty="0"/>
              <a:t>Collaboration with NOAA-Fisheries to add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smtClean="0"/>
              <a:t>visual component to the coast wide </a:t>
            </a:r>
            <a:r>
              <a:rPr lang="en-US" dirty="0"/>
              <a:t>Fishery Resource Analysis and Monitoring </a:t>
            </a:r>
            <a:r>
              <a:rPr lang="en-US" dirty="0" smtClean="0"/>
              <a:t>(FRAM) trawl survey (mostly in rocky habitats)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Provide density estimates (#/m</a:t>
            </a:r>
            <a:r>
              <a:rPr lang="en-US" baseline="30000" dirty="0" smtClean="0"/>
              <a:t>2</a:t>
            </a:r>
            <a:r>
              <a:rPr lang="en-US" dirty="0" smtClean="0"/>
              <a:t>) and size structure of 6-8 demersal species</a:t>
            </a:r>
          </a:p>
          <a:p>
            <a:pPr lvl="1"/>
            <a:r>
              <a:rPr lang="en-US" sz="2400" dirty="0" smtClean="0"/>
              <a:t>size of fish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641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Generation TNC Lander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76350"/>
            <a:ext cx="2178784" cy="32547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289779"/>
            <a:ext cx="3467702" cy="327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8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Functional Requirements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-US" sz="2500" dirty="0" smtClean="0"/>
              <a:t>The lander must provide the ability to identify, count, and size marine organisms by capturing video and/or still images.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have the ability to interface and log various contextual sensors, such as O2, pH, ADCP, acoustic, and other novel sensors such as 3G-ESP.</a:t>
            </a:r>
          </a:p>
          <a:p>
            <a:pPr>
              <a:spcBef>
                <a:spcPts val="1200"/>
              </a:spcBef>
            </a:pPr>
            <a:r>
              <a:rPr lang="en-US" sz="2500" dirty="0" smtClean="0"/>
              <a:t>The lander must be a modular platform that can be reconfigured for various sensors and deployment scenarios.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98832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Derived Requirements (TNC)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00150"/>
            <a:ext cx="5791200" cy="3505199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US" sz="1600" dirty="0" smtClean="0"/>
              <a:t>Must operate tethered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depth rated to 300 meters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operate in a benthic environment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</a:t>
            </a:r>
            <a:r>
              <a:rPr lang="en-US" sz="1600" dirty="0"/>
              <a:t>be able to land on or hover above rocky outcroppings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capture stereo video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have near 360 degrees of stereo video coverage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collect data from up to 30 sites within a normal operational ship day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be able to be deployed from various vessels of opportunity</a:t>
            </a:r>
          </a:p>
          <a:p>
            <a:pPr>
              <a:spcBef>
                <a:spcPts val="600"/>
              </a:spcBef>
            </a:pPr>
            <a:r>
              <a:rPr lang="en-US" sz="1600" dirty="0" smtClean="0"/>
              <a:t>Must provide real time telemetry data for positioning including video, depth, and heading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7675" y="971550"/>
            <a:ext cx="1777674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3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200150"/>
            <a:ext cx="4038600" cy="350519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Ability to transfer videos from lander during </a:t>
            </a:r>
            <a:r>
              <a:rPr lang="en-US" dirty="0" smtClean="0"/>
              <a:t>station transit </a:t>
            </a:r>
            <a:r>
              <a:rPr lang="en-US" dirty="0" smtClean="0"/>
              <a:t>periods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Topside control of system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C</a:t>
            </a:r>
            <a:r>
              <a:rPr lang="en-US" dirty="0" smtClean="0"/>
              <a:t>ameras (start/stop REC)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Lights (on/off)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Ability to stay on station for up to 6 minutes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Ability to count fish up to 4 meters away from lander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 smtClean="0"/>
              <a:t>Ability to size fish up to 2 meters away from lander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200150"/>
            <a:ext cx="4038600" cy="3505199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Ability to synchronize all 8 cameras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Live video feed from 1 camera in each quadrant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dirty="0"/>
              <a:t>Total of 5 live video feeds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Load bearing tether (no second line)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Simplify launch and recovery processes</a:t>
            </a:r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dirty="0"/>
              <a:t>Ability to record the 8 HD video feeds topside in the future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88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760674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Proposed Concept </a:t>
            </a:r>
            <a:r>
              <a:rPr lang="en-US" dirty="0" smtClean="0"/>
              <a:t>Drawing for TNC</a:t>
            </a:r>
            <a:endParaRPr lang="en-US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923282"/>
            <a:ext cx="5874346" cy="4142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0825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1852</TotalTime>
  <Words>950</Words>
  <Application>Microsoft Office PowerPoint</Application>
  <PresentationFormat>On-screen Show (16:9)</PresentationFormat>
  <Paragraphs>198</Paragraphs>
  <Slides>24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Benthic Observation System Preliminary Design Review               for TNC Use Case (draft) </vt:lpstr>
      <vt:lpstr>Team &amp; PIs</vt:lpstr>
      <vt:lpstr>PDR Agenda</vt:lpstr>
      <vt:lpstr>Science Background</vt:lpstr>
      <vt:lpstr>First Generation TNC Lander</vt:lpstr>
      <vt:lpstr>Functional Requirements</vt:lpstr>
      <vt:lpstr>Derived Requirements (TNC)</vt:lpstr>
      <vt:lpstr>Additional Requirements</vt:lpstr>
      <vt:lpstr>Proposed Concept Drawing for TNC</vt:lpstr>
      <vt:lpstr>Deck System Options</vt:lpstr>
      <vt:lpstr>Lander: Mechanical Options</vt:lpstr>
      <vt:lpstr>Camera Selection</vt:lpstr>
      <vt:lpstr>Lander: Electrical Options</vt:lpstr>
      <vt:lpstr>Elec: Concept Functional Diagram</vt:lpstr>
      <vt:lpstr>Elec: Estimated Power Budget</vt:lpstr>
      <vt:lpstr>Elec: Tether Interface</vt:lpstr>
      <vt:lpstr>Elec: Power Options</vt:lpstr>
      <vt:lpstr>Elec: Controller (CPU) Options</vt:lpstr>
      <vt:lpstr>Oasis5</vt:lpstr>
      <vt:lpstr>Arduino/Raspberry Pi Class</vt:lpstr>
      <vt:lpstr>PLC</vt:lpstr>
      <vt:lpstr>Topside System Options</vt:lpstr>
      <vt:lpstr>Software/Data Management Options</vt:lpstr>
      <vt:lpstr>Summary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Chad Kecy</dc:creator>
  <cp:lastModifiedBy>Chad Kecy</cp:lastModifiedBy>
  <cp:revision>95</cp:revision>
  <dcterms:created xsi:type="dcterms:W3CDTF">2017-03-02T16:44:49Z</dcterms:created>
  <dcterms:modified xsi:type="dcterms:W3CDTF">2017-03-16T22:06:11Z</dcterms:modified>
</cp:coreProperties>
</file>