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65" r:id="rId5"/>
    <p:sldId id="275" r:id="rId6"/>
    <p:sldId id="257" r:id="rId7"/>
    <p:sldId id="273" r:id="rId8"/>
    <p:sldId id="274" r:id="rId9"/>
    <p:sldId id="276" r:id="rId10"/>
    <p:sldId id="277" r:id="rId11"/>
    <p:sldId id="278" r:id="rId12"/>
    <p:sldId id="282" r:id="rId13"/>
    <p:sldId id="281" r:id="rId14"/>
    <p:sldId id="289" r:id="rId15"/>
    <p:sldId id="290" r:id="rId16"/>
    <p:sldId id="283" r:id="rId17"/>
    <p:sldId id="284" r:id="rId18"/>
    <p:sldId id="285" r:id="rId19"/>
    <p:sldId id="286" r:id="rId20"/>
    <p:sldId id="287" r:id="rId21"/>
    <p:sldId id="288" r:id="rId22"/>
    <p:sldId id="279" r:id="rId23"/>
    <p:sldId id="280" r:id="rId24"/>
    <p:sldId id="266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3" d="100"/>
          <a:sy n="213" d="100"/>
        </p:scale>
        <p:origin x="-326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Preliminary Design Review               for TNC Use Case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Deck System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[Eric]</a:t>
            </a:r>
          </a:p>
          <a:p>
            <a:r>
              <a:rPr lang="en-US" dirty="0" smtClean="0"/>
              <a:t>Tether: fiber vs copper</a:t>
            </a:r>
          </a:p>
          <a:p>
            <a:r>
              <a:rPr lang="en-US" dirty="0" smtClean="0"/>
              <a:t>Winch</a:t>
            </a:r>
          </a:p>
          <a:p>
            <a:r>
              <a:rPr lang="en-US" dirty="0" smtClean="0"/>
              <a:t>Slip 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1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Mechanical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[Francois]</a:t>
            </a:r>
          </a:p>
          <a:p>
            <a:r>
              <a:rPr lang="en-US" dirty="0" smtClean="0"/>
              <a:t>Horizontal vs vertical camera mounting</a:t>
            </a:r>
          </a:p>
          <a:p>
            <a:r>
              <a:rPr lang="en-US" dirty="0" smtClean="0"/>
              <a:t>Preliminary testing &amp; mock up </a:t>
            </a:r>
          </a:p>
          <a:p>
            <a:r>
              <a:rPr lang="en-US" dirty="0" smtClean="0"/>
              <a:t>Multiple camera housings vs one housing</a:t>
            </a:r>
          </a:p>
          <a:p>
            <a:pPr lvl="1"/>
            <a:r>
              <a:rPr lang="en-US" dirty="0" smtClean="0"/>
              <a:t>Four quadrants with 2 cameras + 1 light each</a:t>
            </a:r>
          </a:p>
          <a:p>
            <a:r>
              <a:rPr lang="en-US" dirty="0" smtClean="0"/>
              <a:t>Configurable (swappable) 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3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[Francois]</a:t>
            </a:r>
          </a:p>
          <a:p>
            <a:r>
              <a:rPr lang="en-US" dirty="0" smtClean="0"/>
              <a:t>Criteria</a:t>
            </a:r>
          </a:p>
          <a:p>
            <a:pPr lvl="1"/>
            <a:r>
              <a:rPr lang="en-US" dirty="0" smtClean="0"/>
              <a:t>Video/image quality (sensor size, sensitivity)</a:t>
            </a:r>
          </a:p>
          <a:p>
            <a:pPr lvl="1"/>
            <a:r>
              <a:rPr lang="en-US" dirty="0" smtClean="0"/>
              <a:t>FOV large enough for covered area (swappable lenses)</a:t>
            </a:r>
          </a:p>
          <a:p>
            <a:pPr lvl="1"/>
            <a:r>
              <a:rPr lang="en-US" dirty="0" smtClean="0"/>
              <a:t>Form factor / size</a:t>
            </a:r>
          </a:p>
          <a:p>
            <a:pPr lvl="1"/>
            <a:r>
              <a:rPr lang="en-US" dirty="0" smtClean="0"/>
              <a:t>Ability to have wired interface camera (remote trigger)</a:t>
            </a:r>
          </a:p>
          <a:p>
            <a:pPr lvl="1"/>
            <a:r>
              <a:rPr lang="en-US" dirty="0" smtClean="0"/>
              <a:t>Local storage (</a:t>
            </a:r>
            <a:r>
              <a:rPr lang="en-US" dirty="0" err="1" smtClean="0"/>
              <a:t>sd</a:t>
            </a:r>
            <a:r>
              <a:rPr lang="en-US" dirty="0" smtClean="0"/>
              <a:t> card)</a:t>
            </a:r>
          </a:p>
          <a:p>
            <a:pPr lvl="1"/>
            <a:r>
              <a:rPr lang="en-US" dirty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Electrical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[Chad]</a:t>
            </a:r>
          </a:p>
          <a:p>
            <a:r>
              <a:rPr lang="en-US" dirty="0" smtClean="0"/>
              <a:t>Top level electrical decision: fiber vs. copper</a:t>
            </a:r>
          </a:p>
          <a:p>
            <a:r>
              <a:rPr lang="en-US" dirty="0" smtClean="0"/>
              <a:t>Power options: AC vs DC, low or medium volts</a:t>
            </a:r>
          </a:p>
          <a:p>
            <a:r>
              <a:rPr lang="en-US" dirty="0" smtClean="0"/>
              <a:t>Controller (CPU) options</a:t>
            </a:r>
          </a:p>
          <a:p>
            <a:r>
              <a:rPr lang="en-US" dirty="0" smtClean="0"/>
              <a:t>Electrical block diagram</a:t>
            </a:r>
          </a:p>
          <a:p>
            <a:r>
              <a:rPr lang="en-US" dirty="0" smtClean="0"/>
              <a:t>Estimated power 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3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Elec: Concept Functional Diagram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95350"/>
            <a:ext cx="5457424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Elec: Estimated Power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Hotel Load:                   100W</a:t>
            </a:r>
          </a:p>
          <a:p>
            <a:r>
              <a:rPr lang="en-US" dirty="0" smtClean="0"/>
              <a:t>Lights (Switchable):     250W</a:t>
            </a:r>
          </a:p>
          <a:p>
            <a:r>
              <a:rPr lang="en-US" dirty="0" smtClean="0"/>
              <a:t>Cameras (Switchable):  50W</a:t>
            </a:r>
          </a:p>
          <a:p>
            <a:r>
              <a:rPr lang="en-US" dirty="0" smtClean="0"/>
              <a:t>Total: 400W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Elec: Tether Interface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Fiber Optic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Single </a:t>
            </a:r>
            <a:r>
              <a:rPr lang="en-US" dirty="0"/>
              <a:t>m</a:t>
            </a:r>
            <a:r>
              <a:rPr lang="en-US" dirty="0" smtClean="0"/>
              <a:t>ode fibers</a:t>
            </a:r>
          </a:p>
          <a:p>
            <a:pPr lvl="1"/>
            <a:r>
              <a:rPr lang="en-US" b="1" dirty="0" smtClean="0"/>
              <a:t>BW: 10Gbps+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&gt;10km</a:t>
            </a:r>
          </a:p>
          <a:p>
            <a:r>
              <a:rPr lang="en-US" dirty="0" smtClean="0"/>
              <a:t>Pair of OE converters</a:t>
            </a:r>
          </a:p>
          <a:p>
            <a:r>
              <a:rPr lang="en-US" dirty="0" smtClean="0"/>
              <a:t>Optical path on slip ring</a:t>
            </a:r>
          </a:p>
          <a:p>
            <a:r>
              <a:rPr lang="en-US" dirty="0" smtClean="0"/>
              <a:t>Future HD recording topside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Coax or Twisted Pairs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GigE Ethernet</a:t>
            </a:r>
          </a:p>
          <a:p>
            <a:pPr lvl="1"/>
            <a:r>
              <a:rPr lang="en-US" b="1" dirty="0" smtClean="0"/>
              <a:t>BW: 100Mbps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100m</a:t>
            </a:r>
          </a:p>
          <a:p>
            <a:r>
              <a:rPr lang="en-US" dirty="0" smtClean="0"/>
              <a:t>Pair of ADSL Ethernet extenders</a:t>
            </a:r>
          </a:p>
          <a:p>
            <a:pPr lvl="1"/>
            <a:r>
              <a:rPr lang="en-US" dirty="0" smtClean="0"/>
              <a:t>BW: 168Mbps</a:t>
            </a:r>
          </a:p>
          <a:p>
            <a:pPr lvl="1"/>
            <a:r>
              <a:rPr lang="en-US" dirty="0" err="1" smtClean="0"/>
              <a:t>Dist</a:t>
            </a:r>
            <a:r>
              <a:rPr lang="en-US" dirty="0" smtClean="0"/>
              <a:t>: 1km</a:t>
            </a:r>
          </a:p>
          <a:p>
            <a:r>
              <a:rPr lang="en-US" dirty="0" smtClean="0"/>
              <a:t>Cheaper, smaller slip ring</a:t>
            </a:r>
          </a:p>
          <a:p>
            <a:r>
              <a:rPr lang="en-US" dirty="0" smtClean="0"/>
              <a:t>Limits HD recording to subsea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Elec: Power Options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DC Volts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Must generate topside</a:t>
            </a:r>
          </a:p>
          <a:p>
            <a:r>
              <a:rPr lang="en-US" dirty="0" smtClean="0"/>
              <a:t>Higher </a:t>
            </a:r>
            <a:r>
              <a:rPr lang="en-US" dirty="0" err="1" smtClean="0"/>
              <a:t>Vdc</a:t>
            </a:r>
            <a:r>
              <a:rPr lang="en-US" dirty="0" smtClean="0"/>
              <a:t> means lower i</a:t>
            </a:r>
            <a:r>
              <a:rPr lang="en-US" baseline="30000" dirty="0" smtClean="0"/>
              <a:t>2</a:t>
            </a:r>
            <a:r>
              <a:rPr lang="en-US" dirty="0" smtClean="0"/>
              <a:t>r losses</a:t>
            </a:r>
          </a:p>
          <a:p>
            <a:r>
              <a:rPr lang="en-US" dirty="0" smtClean="0"/>
              <a:t>Ground fault detection already designed &amp; built</a:t>
            </a:r>
          </a:p>
          <a:p>
            <a:r>
              <a:rPr lang="en-US" dirty="0" smtClean="0"/>
              <a:t>Conversion to low volts DC required subsea</a:t>
            </a:r>
          </a:p>
          <a:p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AC Volts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Readily available on ships</a:t>
            </a:r>
          </a:p>
          <a:p>
            <a:r>
              <a:rPr lang="en-US" dirty="0" smtClean="0"/>
              <a:t>Requires isolation transformer</a:t>
            </a:r>
          </a:p>
          <a:p>
            <a:r>
              <a:rPr lang="en-US" dirty="0" smtClean="0"/>
              <a:t>Conversion to low volts DC required subsea</a:t>
            </a:r>
          </a:p>
          <a:p>
            <a:r>
              <a:rPr lang="en-US" dirty="0" smtClean="0"/>
              <a:t>Less heat generated</a:t>
            </a:r>
          </a:p>
          <a:p>
            <a:r>
              <a:rPr lang="en-US" dirty="0" smtClean="0"/>
              <a:t>Tethered only</a:t>
            </a:r>
          </a:p>
        </p:txBody>
      </p:sp>
    </p:spTree>
    <p:extLst>
      <p:ext uri="{BB962C8B-B14F-4D97-AF65-F5344CB8AC3E}">
        <p14:creationId xmlns:p14="http://schemas.microsoft.com/office/powerpoint/2010/main" val="181751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Elec: Controller (CPU) Options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8" y="1154336"/>
            <a:ext cx="3197182" cy="1798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8" y="3333750"/>
            <a:ext cx="3048000" cy="16992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266" y="3181350"/>
            <a:ext cx="2433658" cy="13793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095" y="895350"/>
            <a:ext cx="2286000" cy="2286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57600" y="1504950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Oasis5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61454" y="2420479"/>
            <a:ext cx="93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Arduino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562600" y="3154871"/>
            <a:ext cx="1359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Raspberry Pi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387205" y="3516615"/>
            <a:ext cx="1658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Programmable</a:t>
            </a:r>
          </a:p>
          <a:p>
            <a:r>
              <a:rPr lang="en-US" dirty="0" smtClean="0"/>
              <a:t>Logic Controller</a:t>
            </a:r>
          </a:p>
          <a:p>
            <a:r>
              <a:rPr lang="en-US" dirty="0" smtClean="0"/>
              <a:t>(PLC) Stack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4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Oasis5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Expandable</a:t>
            </a:r>
          </a:p>
          <a:p>
            <a:r>
              <a:rPr lang="en-US" dirty="0" smtClean="0"/>
              <a:t>Multiple serial ports</a:t>
            </a:r>
          </a:p>
          <a:p>
            <a:r>
              <a:rPr lang="en-US" dirty="0" smtClean="0"/>
              <a:t>GPIO</a:t>
            </a:r>
          </a:p>
          <a:p>
            <a:r>
              <a:rPr lang="en-US" dirty="0" smtClean="0"/>
              <a:t>Relay control</a:t>
            </a:r>
          </a:p>
          <a:p>
            <a:r>
              <a:rPr lang="en-US" dirty="0" smtClean="0"/>
              <a:t>Data storage (</a:t>
            </a:r>
            <a:r>
              <a:rPr lang="en-US" dirty="0" err="1" smtClean="0"/>
              <a:t>sd</a:t>
            </a:r>
            <a:r>
              <a:rPr lang="en-US" dirty="0" smtClean="0"/>
              <a:t> card)</a:t>
            </a:r>
          </a:p>
          <a:p>
            <a:r>
              <a:rPr lang="en-US" dirty="0" smtClean="0"/>
              <a:t>Some instrument drivers already written</a:t>
            </a:r>
          </a:p>
          <a:p>
            <a:r>
              <a:rPr lang="en-US" dirty="0" smtClean="0"/>
              <a:t>Platform independent</a:t>
            </a:r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Custom MBARI board (not COTS)</a:t>
            </a:r>
          </a:p>
          <a:p>
            <a:r>
              <a:rPr lang="en-US" dirty="0" smtClean="0"/>
              <a:t>Firmware development required</a:t>
            </a:r>
          </a:p>
          <a:p>
            <a:r>
              <a:rPr lang="en-US" dirty="0" smtClean="0"/>
              <a:t>Development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67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Principal Investigators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Arduino/Raspberry Pi Class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Readily available (COTS)</a:t>
            </a:r>
          </a:p>
          <a:p>
            <a:r>
              <a:rPr lang="en-US" dirty="0" smtClean="0"/>
              <a:t>Relatively easy to program</a:t>
            </a:r>
          </a:p>
          <a:p>
            <a:r>
              <a:rPr lang="en-US" dirty="0" smtClean="0"/>
              <a:t>GPIO</a:t>
            </a:r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Additional daughter boards (shields) necessary</a:t>
            </a:r>
          </a:p>
          <a:p>
            <a:pPr lvl="1"/>
            <a:r>
              <a:rPr lang="en-US" dirty="0" smtClean="0"/>
              <a:t>All needed functions may not exist</a:t>
            </a:r>
          </a:p>
          <a:p>
            <a:pPr lvl="1"/>
            <a:r>
              <a:rPr lang="en-US" dirty="0" smtClean="0"/>
              <a:t>May need to design custom </a:t>
            </a:r>
            <a:r>
              <a:rPr lang="en-US" dirty="0" err="1" smtClean="0"/>
              <a:t>bds</a:t>
            </a:r>
            <a:endParaRPr lang="en-US" dirty="0" smtClean="0"/>
          </a:p>
          <a:p>
            <a:r>
              <a:rPr lang="en-US" dirty="0" smtClean="0"/>
              <a:t>Instrument drivers need to be written</a:t>
            </a:r>
          </a:p>
          <a:p>
            <a:r>
              <a:rPr lang="en-US" dirty="0" smtClean="0"/>
              <a:t>Harder to add additional ports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53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PLC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Readily available (COTS)</a:t>
            </a:r>
          </a:p>
          <a:p>
            <a:r>
              <a:rPr lang="en-US" dirty="0" smtClean="0"/>
              <a:t>Extremely simple to program</a:t>
            </a:r>
          </a:p>
          <a:p>
            <a:r>
              <a:rPr lang="en-US" dirty="0" smtClean="0"/>
              <a:t>Rapid deployment</a:t>
            </a:r>
          </a:p>
          <a:p>
            <a:r>
              <a:rPr lang="en-US" dirty="0" smtClean="0"/>
              <a:t>Industrial robustness</a:t>
            </a:r>
          </a:p>
          <a:p>
            <a:r>
              <a:rPr lang="en-US" dirty="0" smtClean="0"/>
              <a:t>Low cost</a:t>
            </a:r>
          </a:p>
          <a:p>
            <a:r>
              <a:rPr lang="en-US" dirty="0" smtClean="0"/>
              <a:t>GPIO</a:t>
            </a:r>
          </a:p>
          <a:p>
            <a:r>
              <a:rPr lang="en-US" dirty="0" smtClean="0"/>
              <a:t>Relay control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No serial ports</a:t>
            </a:r>
          </a:p>
          <a:p>
            <a:r>
              <a:rPr lang="en-US" dirty="0" smtClean="0"/>
              <a:t>Not low power</a:t>
            </a:r>
          </a:p>
          <a:p>
            <a:r>
              <a:rPr lang="en-US" dirty="0" smtClean="0"/>
              <a:t>Form factor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359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Topside System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[Chad]</a:t>
            </a:r>
          </a:p>
          <a:p>
            <a:r>
              <a:rPr lang="en-US" dirty="0" smtClean="0"/>
              <a:t>Electrical power conversion (AC or DC)</a:t>
            </a:r>
          </a:p>
          <a:p>
            <a:r>
              <a:rPr lang="en-US" dirty="0" smtClean="0"/>
              <a:t>Ground fault detection for source voltage</a:t>
            </a:r>
          </a:p>
          <a:p>
            <a:r>
              <a:rPr lang="en-US" dirty="0" smtClean="0"/>
              <a:t>Real time video and telemetry display</a:t>
            </a:r>
          </a:p>
          <a:p>
            <a:r>
              <a:rPr lang="en-US" dirty="0" smtClean="0"/>
              <a:t>Controller (CPU) for system control</a:t>
            </a:r>
          </a:p>
          <a:p>
            <a:r>
              <a:rPr lang="en-US" dirty="0" smtClean="0"/>
              <a:t>Data stream management</a:t>
            </a:r>
          </a:p>
          <a:p>
            <a:pPr lvl="1"/>
            <a:r>
              <a:rPr lang="en-US" dirty="0" smtClean="0"/>
              <a:t>Logging &amp; distribution</a:t>
            </a:r>
          </a:p>
          <a:p>
            <a:r>
              <a:rPr lang="en-US" dirty="0" smtClean="0"/>
              <a:t>Topside system needs to be portable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79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Software/Data Management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[Kent]</a:t>
            </a:r>
          </a:p>
          <a:p>
            <a:r>
              <a:rPr lang="en-US" dirty="0" smtClean="0"/>
              <a:t>Topside control of subsea components</a:t>
            </a:r>
          </a:p>
          <a:p>
            <a:r>
              <a:rPr lang="en-US" dirty="0" smtClean="0"/>
              <a:t>Logging and displaying of telemetry data</a:t>
            </a:r>
          </a:p>
          <a:p>
            <a:r>
              <a:rPr lang="en-US" dirty="0" smtClean="0"/>
              <a:t>Software drivers</a:t>
            </a:r>
          </a:p>
          <a:p>
            <a:pPr lvl="1"/>
            <a:r>
              <a:rPr lang="en-US" dirty="0" smtClean="0"/>
              <a:t>External temperature and pressure sensor</a:t>
            </a:r>
          </a:p>
          <a:p>
            <a:pPr lvl="1"/>
            <a:r>
              <a:rPr lang="en-US" dirty="0" smtClean="0"/>
              <a:t>Internal heading sensor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844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schedule (</a:t>
            </a:r>
            <a:r>
              <a:rPr lang="en-US" dirty="0" err="1" smtClean="0"/>
              <a:t>crit</a:t>
            </a:r>
            <a:r>
              <a:rPr lang="en-US" dirty="0" smtClean="0"/>
              <a:t> review) </a:t>
            </a:r>
          </a:p>
          <a:p>
            <a:r>
              <a:rPr lang="en-US" dirty="0"/>
              <a:t> </a:t>
            </a:r>
            <a:r>
              <a:rPr lang="en-US" dirty="0" smtClean="0"/>
              <a:t>recommendations</a:t>
            </a:r>
            <a:endParaRPr lang="en-US" dirty="0" smtClean="0"/>
          </a:p>
          <a:p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Science Background &amp; Motivation [Chad]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Generation Lander [Chad]</a:t>
            </a:r>
          </a:p>
          <a:p>
            <a:r>
              <a:rPr lang="en-US" dirty="0" smtClean="0"/>
              <a:t>Schedule</a:t>
            </a:r>
          </a:p>
          <a:p>
            <a:r>
              <a:rPr lang="en-US" dirty="0" smtClean="0"/>
              <a:t>Review of Functional/Derived Requirements [Chad]</a:t>
            </a:r>
          </a:p>
          <a:p>
            <a:pPr lvl="1"/>
            <a:r>
              <a:rPr lang="en-US" dirty="0" smtClean="0"/>
              <a:t>Additional Operational Requirements</a:t>
            </a:r>
          </a:p>
          <a:p>
            <a:pPr lvl="1"/>
            <a:r>
              <a:rPr lang="en-US" dirty="0" smtClean="0"/>
              <a:t>Launch and Recovery</a:t>
            </a:r>
          </a:p>
          <a:p>
            <a:r>
              <a:rPr lang="en-US" dirty="0" smtClean="0"/>
              <a:t>Proposed Concept (top level block/functional </a:t>
            </a:r>
            <a:r>
              <a:rPr lang="en-US" dirty="0" err="1" smtClean="0"/>
              <a:t>diag</a:t>
            </a:r>
            <a:r>
              <a:rPr lang="en-US" dirty="0" smtClean="0"/>
              <a:t> + drawing) [Chad]</a:t>
            </a:r>
          </a:p>
          <a:p>
            <a:pPr lvl="1"/>
            <a:r>
              <a:rPr lang="en-US" dirty="0" smtClean="0"/>
              <a:t>Deck System [Eric]</a:t>
            </a:r>
          </a:p>
          <a:p>
            <a:pPr lvl="2"/>
            <a:r>
              <a:rPr lang="en-US" dirty="0" smtClean="0"/>
              <a:t>Tether </a:t>
            </a:r>
          </a:p>
          <a:p>
            <a:pPr lvl="2"/>
            <a:r>
              <a:rPr lang="en-US" dirty="0" smtClean="0"/>
              <a:t>Winch &amp; Accessories</a:t>
            </a:r>
          </a:p>
          <a:p>
            <a:pPr lvl="1"/>
            <a:r>
              <a:rPr lang="en-US" dirty="0" smtClean="0"/>
              <a:t>Lander (Mechanical</a:t>
            </a:r>
            <a:r>
              <a:rPr lang="en-US" dirty="0"/>
              <a:t> </a:t>
            </a:r>
            <a:r>
              <a:rPr lang="en-US" dirty="0" smtClean="0"/>
              <a:t>and Electrical options) [Francois &amp; Chad]</a:t>
            </a:r>
          </a:p>
          <a:p>
            <a:pPr lvl="1"/>
            <a:r>
              <a:rPr lang="en-US" dirty="0" smtClean="0"/>
              <a:t>Camera Selection [Francois]</a:t>
            </a:r>
          </a:p>
          <a:p>
            <a:pPr lvl="1"/>
            <a:r>
              <a:rPr lang="en-US" dirty="0" smtClean="0"/>
              <a:t>Topside System [Chad]</a:t>
            </a:r>
          </a:p>
          <a:p>
            <a:pPr lvl="1"/>
            <a:r>
              <a:rPr lang="en-US" dirty="0" smtClean="0"/>
              <a:t>Software / Data Management [Kent] </a:t>
            </a:r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visual component to the coast wide </a:t>
            </a:r>
            <a:r>
              <a:rPr lang="en-US" dirty="0"/>
              <a:t>Fishery Resource Analysis and Monitoring </a:t>
            </a:r>
            <a:r>
              <a:rPr lang="en-US" dirty="0" smtClean="0"/>
              <a:t>(FRAM)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 smtClean="0"/>
              <a:t>size of fish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Generation TNC Lander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6350"/>
            <a:ext cx="2178784" cy="3254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289779"/>
            <a:ext cx="3467702" cy="327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8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 smtClean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near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00150"/>
            <a:ext cx="4038600" cy="358140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 smtClean="0"/>
              <a:t>Ability to transfer videos from lander during station transit periods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 smtClean="0"/>
              <a:t>Topside control of system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900" dirty="0"/>
              <a:t>C</a:t>
            </a:r>
            <a:r>
              <a:rPr lang="en-US" sz="2900" dirty="0" smtClean="0"/>
              <a:t>ameras (start/stop REC)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900" dirty="0" smtClean="0"/>
              <a:t>Lights (on/off)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 smtClean="0"/>
              <a:t>Ability to stay on station for up to 6 minutes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300" dirty="0" smtClean="0"/>
              <a:t>Ability to count fish up to 4 meters away from lander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 smtClean="0"/>
              <a:t>Ability to size fish up to 2 meters away from lander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00150"/>
            <a:ext cx="4038600" cy="350519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synchronize all 8 cameras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Live video feed from 1 camera in each quadrant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sz="2900" dirty="0"/>
              <a:t>Total of 5 live video feeds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Load bearing tether (no second line)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Simplify launch and recovery processes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sz="3400" dirty="0"/>
              <a:t>Ability to record the 8 HD video feeds topside in the future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88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606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Concept Drawing for TNC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23282"/>
            <a:ext cx="5874346" cy="414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82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</TotalTime>
  <Words>950</Words>
  <Application>Microsoft Office PowerPoint</Application>
  <PresentationFormat>On-screen Show (16:9)</PresentationFormat>
  <Paragraphs>198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Benthic Observation System Preliminary Design Review               for TNC Use Case (draft) </vt:lpstr>
      <vt:lpstr>Team &amp; PIs</vt:lpstr>
      <vt:lpstr>PDR Agenda</vt:lpstr>
      <vt:lpstr>Science Background</vt:lpstr>
      <vt:lpstr>First Generation TNC Lander</vt:lpstr>
      <vt:lpstr>Functional Requirements</vt:lpstr>
      <vt:lpstr>Derived Requirements (TNC)</vt:lpstr>
      <vt:lpstr>Additional Requirements</vt:lpstr>
      <vt:lpstr>Proposed Concept Drawing for TNC</vt:lpstr>
      <vt:lpstr>Deck System Options</vt:lpstr>
      <vt:lpstr>Lander: Mechanical Options</vt:lpstr>
      <vt:lpstr>Camera Selection</vt:lpstr>
      <vt:lpstr>Lander: Electrical Options</vt:lpstr>
      <vt:lpstr>Elec: Concept Functional Diagram</vt:lpstr>
      <vt:lpstr>Elec: Estimated Power Budget</vt:lpstr>
      <vt:lpstr>Elec: Tether Interface</vt:lpstr>
      <vt:lpstr>Elec: Power Options</vt:lpstr>
      <vt:lpstr>Elec: Controller (CPU) Options</vt:lpstr>
      <vt:lpstr>Oasis5</vt:lpstr>
      <vt:lpstr>Arduino/Raspberry Pi Class</vt:lpstr>
      <vt:lpstr>PLC</vt:lpstr>
      <vt:lpstr>Topside System Options</vt:lpstr>
      <vt:lpstr>Software/Data Management Options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97</cp:revision>
  <dcterms:created xsi:type="dcterms:W3CDTF">2017-03-02T16:44:49Z</dcterms:created>
  <dcterms:modified xsi:type="dcterms:W3CDTF">2017-03-21T16:56:49Z</dcterms:modified>
</cp:coreProperties>
</file>