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75" r:id="rId6"/>
    <p:sldId id="257" r:id="rId7"/>
    <p:sldId id="273" r:id="rId8"/>
    <p:sldId id="274" r:id="rId9"/>
    <p:sldId id="276" r:id="rId10"/>
    <p:sldId id="277" r:id="rId11"/>
    <p:sldId id="282" r:id="rId12"/>
    <p:sldId id="278" r:id="rId13"/>
    <p:sldId id="289" r:id="rId14"/>
    <p:sldId id="290" r:id="rId15"/>
    <p:sldId id="283" r:id="rId16"/>
    <p:sldId id="284" r:id="rId17"/>
    <p:sldId id="292" r:id="rId18"/>
    <p:sldId id="285" r:id="rId19"/>
    <p:sldId id="293" r:id="rId20"/>
    <p:sldId id="280" r:id="rId21"/>
    <p:sldId id="266" r:id="rId22"/>
    <p:sldId id="294" r:id="rId23"/>
    <p:sldId id="291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 Design Review               for TNC Use Case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[Eric’s slides]</a:t>
            </a:r>
          </a:p>
        </p:txBody>
      </p:sp>
    </p:spTree>
    <p:extLst>
      <p:ext uri="{BB962C8B-B14F-4D97-AF65-F5344CB8AC3E}">
        <p14:creationId xmlns:p14="http://schemas.microsoft.com/office/powerpoint/2010/main" val="16682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Preliminary testing &amp; mock up </a:t>
            </a:r>
          </a:p>
          <a:p>
            <a:r>
              <a:rPr lang="en-US" dirty="0" smtClean="0"/>
              <a:t>Multiple camera housings vs one housing</a:t>
            </a:r>
          </a:p>
          <a:p>
            <a:pPr lvl="1"/>
            <a:r>
              <a:rPr lang="en-US" dirty="0" smtClean="0"/>
              <a:t>Four quadrants with 2 cameras + 1 light each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Electrical Concept </a:t>
            </a:r>
            <a:r>
              <a:rPr lang="en-US" dirty="0" smtClean="0"/>
              <a:t>Functional Diagram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895350"/>
            <a:ext cx="754111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Estimated </a:t>
            </a:r>
            <a:r>
              <a:rPr lang="en-US" dirty="0" smtClean="0"/>
              <a:t>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Hotel Load:                   100W</a:t>
            </a:r>
          </a:p>
          <a:p>
            <a:r>
              <a:rPr lang="en-US" dirty="0" smtClean="0"/>
              <a:t>Lights (Switchable):     250W</a:t>
            </a:r>
          </a:p>
          <a:p>
            <a:r>
              <a:rPr lang="en-US" dirty="0" smtClean="0"/>
              <a:t>Cameras (Switchable):  50W</a:t>
            </a:r>
          </a:p>
          <a:p>
            <a:r>
              <a:rPr lang="en-US" dirty="0" smtClean="0"/>
              <a:t>Total: 400W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 Selection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Optic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</a:t>
            </a:r>
            <a:r>
              <a:rPr lang="en-US" dirty="0"/>
              <a:t>m</a:t>
            </a:r>
            <a:r>
              <a:rPr lang="en-US" dirty="0" smtClean="0"/>
              <a:t>ode fibers</a:t>
            </a:r>
          </a:p>
          <a:p>
            <a:pPr lvl="1"/>
            <a:r>
              <a:rPr lang="en-US" b="1" dirty="0" smtClean="0"/>
              <a:t>BW: 10Gbps+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&gt;10km</a:t>
            </a:r>
          </a:p>
          <a:p>
            <a:r>
              <a:rPr lang="en-US" dirty="0" smtClean="0"/>
              <a:t>Pair of OE converters</a:t>
            </a:r>
          </a:p>
          <a:p>
            <a:r>
              <a:rPr lang="en-US" dirty="0" smtClean="0"/>
              <a:t>Optical path on slip ring</a:t>
            </a:r>
          </a:p>
          <a:p>
            <a:r>
              <a:rPr lang="en-US" dirty="0" smtClean="0"/>
              <a:t>Future HD recording topside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Coax or Twisted Pairs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GigE Ethernet</a:t>
            </a:r>
          </a:p>
          <a:p>
            <a:pPr lvl="1"/>
            <a:r>
              <a:rPr lang="en-US" b="1" dirty="0" smtClean="0"/>
              <a:t>BW: 100Mbps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100m</a:t>
            </a:r>
          </a:p>
          <a:p>
            <a:r>
              <a:rPr lang="en-US" dirty="0" smtClean="0"/>
              <a:t>Pair of ADSL Ethernet extenders</a:t>
            </a:r>
          </a:p>
          <a:p>
            <a:pPr lvl="1"/>
            <a:r>
              <a:rPr lang="en-US" b="1" dirty="0" smtClean="0"/>
              <a:t>BW: 168Mbps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1km</a:t>
            </a:r>
          </a:p>
          <a:p>
            <a:r>
              <a:rPr lang="en-US" dirty="0" smtClean="0"/>
              <a:t>Cheaper, smaller slip ring</a:t>
            </a:r>
          </a:p>
          <a:p>
            <a:r>
              <a:rPr lang="en-US" dirty="0" smtClean="0"/>
              <a:t>Limits HD recording to subsea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Power </a:t>
            </a:r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Volts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Must generate topside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Vdc</a:t>
            </a:r>
            <a:r>
              <a:rPr lang="en-US" dirty="0" smtClean="0"/>
              <a:t> means lower i</a:t>
            </a:r>
            <a:r>
              <a:rPr lang="en-US" baseline="30000" dirty="0" smtClean="0"/>
              <a:t>2</a:t>
            </a:r>
            <a:r>
              <a:rPr lang="en-US" dirty="0" smtClean="0"/>
              <a:t>r losses</a:t>
            </a:r>
          </a:p>
          <a:p>
            <a:r>
              <a:rPr lang="en-US" dirty="0" smtClean="0"/>
              <a:t>Ground fault detection already designed &amp; built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 Volts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Readily available on ships</a:t>
            </a:r>
          </a:p>
          <a:p>
            <a:r>
              <a:rPr lang="en-US" dirty="0" smtClean="0"/>
              <a:t>Requires isolation transformer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 smtClean="0"/>
              <a:t>Less heat generated</a:t>
            </a:r>
          </a:p>
          <a:p>
            <a:r>
              <a:rPr lang="en-US" dirty="0" smtClean="0"/>
              <a:t>Tethered only</a:t>
            </a:r>
          </a:p>
        </p:txBody>
      </p:sp>
    </p:spTree>
    <p:extLst>
      <p:ext uri="{BB962C8B-B14F-4D97-AF65-F5344CB8AC3E}">
        <p14:creationId xmlns:p14="http://schemas.microsoft.com/office/powerpoint/2010/main" val="18175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(CPU) Selection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storage</a:t>
            </a:r>
          </a:p>
          <a:p>
            <a:r>
              <a:rPr lang="en-US" dirty="0" smtClean="0"/>
              <a:t>Relay control</a:t>
            </a:r>
          </a:p>
          <a:p>
            <a:r>
              <a:rPr lang="en-US" dirty="0" smtClean="0"/>
              <a:t>Serial ports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Analog inputs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COTS or custom</a:t>
            </a:r>
          </a:p>
          <a:p>
            <a:pPr lvl="1"/>
            <a:r>
              <a:rPr lang="en-US" dirty="0" smtClean="0"/>
              <a:t>Tech transfer</a:t>
            </a:r>
          </a:p>
          <a:p>
            <a:r>
              <a:rPr lang="en-US" dirty="0" smtClean="0"/>
              <a:t>Form factor</a:t>
            </a:r>
          </a:p>
          <a:p>
            <a:r>
              <a:rPr lang="en-US" dirty="0" smtClean="0"/>
              <a:t>Ease of programming</a:t>
            </a:r>
          </a:p>
          <a:p>
            <a:pPr lvl="1"/>
            <a:r>
              <a:rPr lang="en-US" dirty="0" smtClean="0"/>
              <a:t>Firmware development</a:t>
            </a:r>
          </a:p>
          <a:p>
            <a:pPr lvl="1"/>
            <a:r>
              <a:rPr lang="en-US" dirty="0" smtClean="0"/>
              <a:t>Instrument drivers</a:t>
            </a:r>
          </a:p>
          <a:p>
            <a:r>
              <a:rPr lang="en-US" dirty="0" smtClean="0"/>
              <a:t>Ease of use for end users</a:t>
            </a:r>
          </a:p>
          <a:p>
            <a:r>
              <a:rPr lang="en-US" dirty="0" smtClean="0"/>
              <a:t>Daughter boards required?</a:t>
            </a:r>
          </a:p>
          <a:p>
            <a:r>
              <a:rPr lang="en-US" dirty="0" smtClean="0"/>
              <a:t>Power consumption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481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</a:t>
            </a:r>
            <a:r>
              <a:rPr lang="en-US" dirty="0" smtClean="0"/>
              <a:t>(CPU) Options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1154336"/>
            <a:ext cx="3197182" cy="179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3333750"/>
            <a:ext cx="3048000" cy="1699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6" y="3181350"/>
            <a:ext cx="2433658" cy="1379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5" y="895350"/>
            <a:ext cx="2286000" cy="228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150495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61454" y="2420479"/>
            <a:ext cx="93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0" y="3154871"/>
            <a:ext cx="1359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Raspberry Pi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387205" y="3516615"/>
            <a:ext cx="1658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Programmable</a:t>
            </a:r>
          </a:p>
          <a:p>
            <a:r>
              <a:rPr lang="en-US" dirty="0" smtClean="0"/>
              <a:t>Logic Controller</a:t>
            </a:r>
          </a:p>
          <a:p>
            <a:r>
              <a:rPr lang="en-US" dirty="0" smtClean="0"/>
              <a:t>(PLC)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Electronics Design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Electrical power generation</a:t>
            </a:r>
          </a:p>
          <a:p>
            <a:r>
              <a:rPr lang="en-US" dirty="0" smtClean="0"/>
              <a:t>Ground fault detection</a:t>
            </a:r>
          </a:p>
          <a:p>
            <a:r>
              <a:rPr lang="en-US" dirty="0" smtClean="0"/>
              <a:t>Method for system control</a:t>
            </a:r>
          </a:p>
          <a:p>
            <a:r>
              <a:rPr lang="en-US" dirty="0" smtClean="0"/>
              <a:t>Real time telemetry &amp; video display</a:t>
            </a:r>
          </a:p>
          <a:p>
            <a:r>
              <a:rPr lang="en-US" dirty="0" smtClean="0"/>
              <a:t>Method for transferring HD videos post deployment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1778794"/>
          </a:xfrm>
        </p:spPr>
        <p:txBody>
          <a:bodyPr/>
          <a:lstStyle/>
          <a:p>
            <a:r>
              <a:rPr lang="en-US" dirty="0" smtClean="0"/>
              <a:t>Must be portable</a:t>
            </a:r>
          </a:p>
          <a:p>
            <a:r>
              <a:rPr lang="en-US" dirty="0" smtClean="0"/>
              <a:t>Safety features</a:t>
            </a:r>
          </a:p>
          <a:p>
            <a:r>
              <a:rPr lang="en-US" dirty="0" smtClean="0"/>
              <a:t>Prefer to not open housing to retrieve HD videos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638550"/>
            <a:ext cx="2705100" cy="119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8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Software/Data Management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[Kent’s slides]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6934200" cy="3394472"/>
          </a:xfrm>
        </p:spPr>
        <p:txBody>
          <a:bodyPr>
            <a:normAutofit/>
          </a:bodyPr>
          <a:lstStyle/>
          <a:p>
            <a:r>
              <a:rPr lang="en-US" dirty="0" smtClean="0"/>
              <a:t>Tether: Fiber</a:t>
            </a:r>
          </a:p>
          <a:p>
            <a:r>
              <a:rPr lang="en-US" dirty="0" smtClean="0"/>
              <a:t>Power: DC</a:t>
            </a:r>
          </a:p>
          <a:p>
            <a:r>
              <a:rPr lang="en-US" dirty="0" smtClean="0"/>
              <a:t>Housing: Single housing (with cameras</a:t>
            </a:r>
            <a:r>
              <a:rPr lang="en-US" dirty="0" smtClean="0"/>
              <a:t>)</a:t>
            </a:r>
          </a:p>
          <a:p>
            <a:r>
              <a:rPr lang="en-US" dirty="0" smtClean="0"/>
              <a:t>Base: Detachable</a:t>
            </a:r>
            <a:endParaRPr lang="en-US" dirty="0" smtClean="0"/>
          </a:p>
          <a:p>
            <a:r>
              <a:rPr lang="en-US" dirty="0" smtClean="0"/>
              <a:t>Controller: </a:t>
            </a:r>
            <a:r>
              <a:rPr lang="en-US" dirty="0" smtClean="0"/>
              <a:t>PLC </a:t>
            </a:r>
            <a:endParaRPr lang="en-US" dirty="0" smtClean="0"/>
          </a:p>
          <a:p>
            <a:r>
              <a:rPr lang="en-US" dirty="0" smtClean="0"/>
              <a:t>Software: </a:t>
            </a:r>
            <a:r>
              <a:rPr lang="en-US" dirty="0" err="1" smtClean="0"/>
              <a:t>Aggsoft</a:t>
            </a:r>
            <a:r>
              <a:rPr lang="en-US" dirty="0" smtClean="0"/>
              <a:t> wedge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971550"/>
            <a:ext cx="844409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160"/>
            <a:ext cx="8229600" cy="5369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Tentative Schedule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081"/>
            <a:ext cx="7724776" cy="437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93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high risk &amp; long </a:t>
            </a:r>
            <a:r>
              <a:rPr lang="en-US" dirty="0"/>
              <a:t>lead time items</a:t>
            </a:r>
          </a:p>
          <a:p>
            <a:r>
              <a:rPr lang="en-US" dirty="0"/>
              <a:t>Evaluate feedback from </a:t>
            </a:r>
            <a:r>
              <a:rPr lang="en-US" dirty="0" smtClean="0"/>
              <a:t>this review</a:t>
            </a:r>
            <a:endParaRPr lang="en-US" dirty="0"/>
          </a:p>
          <a:p>
            <a:r>
              <a:rPr lang="en-US" dirty="0"/>
              <a:t>Schedule critical design review (or alternate</a:t>
            </a:r>
            <a:r>
              <a:rPr lang="en-US" dirty="0" smtClean="0"/>
              <a:t>)</a:t>
            </a:r>
          </a:p>
          <a:p>
            <a:r>
              <a:rPr lang="en-US" dirty="0" smtClean="0"/>
              <a:t>Begin build of TNC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78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Science Background &amp; </a:t>
            </a:r>
            <a:r>
              <a:rPr lang="en-US" dirty="0" smtClean="0"/>
              <a:t>Motivation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</a:t>
            </a:r>
            <a:r>
              <a:rPr lang="en-US" dirty="0" smtClean="0"/>
              <a:t>Lander</a:t>
            </a:r>
            <a:endParaRPr lang="en-US" dirty="0" smtClean="0"/>
          </a:p>
          <a:p>
            <a:r>
              <a:rPr lang="en-US" dirty="0" smtClean="0"/>
              <a:t>Review of </a:t>
            </a:r>
            <a:r>
              <a:rPr lang="en-US" dirty="0" smtClean="0"/>
              <a:t>Functional &amp; Derived Requirements</a:t>
            </a:r>
            <a:endParaRPr lang="en-US" dirty="0" smtClean="0"/>
          </a:p>
          <a:p>
            <a:r>
              <a:rPr lang="en-US" dirty="0" smtClean="0"/>
              <a:t>Proposed Concept</a:t>
            </a:r>
            <a:endParaRPr lang="en-US" dirty="0" smtClean="0"/>
          </a:p>
          <a:p>
            <a:pPr lvl="1"/>
            <a:r>
              <a:rPr lang="en-US" dirty="0" smtClean="0"/>
              <a:t>Deck </a:t>
            </a:r>
            <a:r>
              <a:rPr lang="en-US" dirty="0" smtClean="0"/>
              <a:t>System</a:t>
            </a:r>
            <a:endParaRPr lang="en-US" dirty="0" smtClean="0"/>
          </a:p>
          <a:p>
            <a:pPr lvl="1"/>
            <a:r>
              <a:rPr lang="en-US" dirty="0" smtClean="0"/>
              <a:t>Lander</a:t>
            </a:r>
            <a:endParaRPr lang="en-US" dirty="0" smtClean="0"/>
          </a:p>
          <a:p>
            <a:pPr lvl="1"/>
            <a:r>
              <a:rPr lang="en-US" dirty="0" smtClean="0"/>
              <a:t>Camera </a:t>
            </a:r>
            <a:r>
              <a:rPr lang="en-US" dirty="0" smtClean="0"/>
              <a:t>Selection</a:t>
            </a:r>
            <a:endParaRPr lang="en-US" dirty="0" smtClean="0"/>
          </a:p>
          <a:p>
            <a:pPr lvl="1"/>
            <a:r>
              <a:rPr lang="en-US" dirty="0" smtClean="0"/>
              <a:t>Topside </a:t>
            </a:r>
            <a:r>
              <a:rPr lang="en-US" dirty="0" smtClean="0"/>
              <a:t>System</a:t>
            </a:r>
            <a:endParaRPr lang="en-US" dirty="0" smtClean="0"/>
          </a:p>
          <a:p>
            <a:pPr lvl="1"/>
            <a:r>
              <a:rPr lang="en-US" dirty="0" smtClean="0"/>
              <a:t>Software &amp; Data Management</a:t>
            </a:r>
          </a:p>
          <a:p>
            <a:r>
              <a:rPr lang="en-US" dirty="0" smtClean="0"/>
              <a:t>Proposed Design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Next Steps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visual component to the coast wide </a:t>
            </a:r>
            <a:r>
              <a:rPr lang="en-US" dirty="0"/>
              <a:t>Fishery Resource Analysis and Monitoring </a:t>
            </a:r>
            <a:r>
              <a:rPr lang="en-US" dirty="0" smtClean="0"/>
              <a:t>(FRAM)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smtClean="0"/>
              <a:t>Sizes range from 4” to 16”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0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89779"/>
            <a:ext cx="3467702" cy="3276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8892" y="4381712"/>
            <a:ext cx="147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Crab pot base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3181350"/>
            <a:ext cx="2254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Stereo camera pair on</a:t>
            </a:r>
          </a:p>
          <a:p>
            <a:r>
              <a:rPr lang="en-US" dirty="0" smtClean="0"/>
              <a:t>a rotatable mount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51150" y="2257382"/>
            <a:ext cx="2076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SeeStar (not part of</a:t>
            </a:r>
          </a:p>
          <a:p>
            <a:r>
              <a:rPr lang="en-US" dirty="0" smtClean="0"/>
              <a:t>TNC Lander)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1289779"/>
            <a:ext cx="2326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Separate handling line </a:t>
            </a:r>
          </a:p>
          <a:p>
            <a:r>
              <a:rPr lang="en-US" dirty="0" smtClean="0"/>
              <a:t>and electrical tether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828800" y="4171950"/>
            <a:ext cx="1143000" cy="35912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828800" y="3155952"/>
            <a:ext cx="1066800" cy="17779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19300" y="2495550"/>
            <a:ext cx="876300" cy="16119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1"/>
          </p:cNvCxnSpPr>
          <p:nvPr/>
        </p:nvCxnSpPr>
        <p:spPr>
          <a:xfrm flipH="1">
            <a:off x="1607284" y="1612945"/>
            <a:ext cx="1288316" cy="27300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near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50"/>
            <a:ext cx="4038600" cy="3581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transfer videos from lander during station transit periods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Topside control of system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/>
              <a:t>C</a:t>
            </a:r>
            <a:r>
              <a:rPr lang="en-US" sz="2900" dirty="0" smtClean="0"/>
              <a:t>ameras (start/stop REC)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 smtClean="0"/>
              <a:t>Lights (on/off)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stay on station for up to 6 minutes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count fish up to 4 meters away from lander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 smtClean="0"/>
              <a:t>Ability to size fish up to 2 meters away from lander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0"/>
            <a:ext cx="4038600" cy="350519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synchronize all 8 cameras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Live video feed from 1 camera in each quadrant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Total of 5 live video feeds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Load bearing tether (no second line)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Simplify launch and recovery processes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record the 8 HD video feeds topside in the future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 for TNC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2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839</Words>
  <Application>Microsoft Office PowerPoint</Application>
  <PresentationFormat>On-screen Show (16:9)</PresentationFormat>
  <Paragraphs>178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Additional Requirements</vt:lpstr>
      <vt:lpstr>Proposed Concept Drawing for TNC</vt:lpstr>
      <vt:lpstr>Deck System Options</vt:lpstr>
      <vt:lpstr>Camera Selection</vt:lpstr>
      <vt:lpstr>Lander: Mechanical Options</vt:lpstr>
      <vt:lpstr>Electrical Concept Functional Diagram</vt:lpstr>
      <vt:lpstr>Estimated Power Budget</vt:lpstr>
      <vt:lpstr>Tether Selection</vt:lpstr>
      <vt:lpstr>Electrical Power Options</vt:lpstr>
      <vt:lpstr>Controller (CPU) Selection</vt:lpstr>
      <vt:lpstr>Controller (CPU) Options</vt:lpstr>
      <vt:lpstr>Topside Electronics Design</vt:lpstr>
      <vt:lpstr>Software/Data Management Options</vt:lpstr>
      <vt:lpstr>Proposed Design</vt:lpstr>
      <vt:lpstr>Tentative Schedule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112</cp:revision>
  <dcterms:created xsi:type="dcterms:W3CDTF">2017-03-02T16:44:49Z</dcterms:created>
  <dcterms:modified xsi:type="dcterms:W3CDTF">2017-03-22T17:25:19Z</dcterms:modified>
</cp:coreProperties>
</file>