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Lst>
  <p:notesMasterIdLst>
    <p:notesMasterId r:id="rId63"/>
  </p:notesMasterIdLst>
  <p:sldIdLst>
    <p:sldId id="256" r:id="rId7"/>
    <p:sldId id="267" r:id="rId8"/>
    <p:sldId id="263" r:id="rId9"/>
    <p:sldId id="265" r:id="rId10"/>
    <p:sldId id="275" r:id="rId11"/>
    <p:sldId id="257" r:id="rId12"/>
    <p:sldId id="273" r:id="rId13"/>
    <p:sldId id="274" r:id="rId14"/>
    <p:sldId id="276" r:id="rId15"/>
    <p:sldId id="295" r:id="rId16"/>
    <p:sldId id="296" r:id="rId17"/>
    <p:sldId id="297" r:id="rId18"/>
    <p:sldId id="299" r:id="rId19"/>
    <p:sldId id="300" r:id="rId20"/>
    <p:sldId id="298" r:id="rId21"/>
    <p:sldId id="304" r:id="rId22"/>
    <p:sldId id="305" r:id="rId23"/>
    <p:sldId id="306" r:id="rId24"/>
    <p:sldId id="307" r:id="rId25"/>
    <p:sldId id="308" r:id="rId26"/>
    <p:sldId id="309" r:id="rId27"/>
    <p:sldId id="310" r:id="rId28"/>
    <p:sldId id="311" r:id="rId29"/>
    <p:sldId id="312" r:id="rId30"/>
    <p:sldId id="313" r:id="rId31"/>
    <p:sldId id="314" r:id="rId32"/>
    <p:sldId id="315" r:id="rId33"/>
    <p:sldId id="316" r:id="rId34"/>
    <p:sldId id="317" r:id="rId35"/>
    <p:sldId id="318" r:id="rId36"/>
    <p:sldId id="319" r:id="rId37"/>
    <p:sldId id="333" r:id="rId38"/>
    <p:sldId id="289" r:id="rId39"/>
    <p:sldId id="290" r:id="rId40"/>
    <p:sldId id="284" r:id="rId41"/>
    <p:sldId id="283" r:id="rId42"/>
    <p:sldId id="292" r:id="rId43"/>
    <p:sldId id="285" r:id="rId44"/>
    <p:sldId id="293" r:id="rId45"/>
    <p:sldId id="320" r:id="rId46"/>
    <p:sldId id="321" r:id="rId47"/>
    <p:sldId id="322" r:id="rId48"/>
    <p:sldId id="323" r:id="rId49"/>
    <p:sldId id="324" r:id="rId50"/>
    <p:sldId id="325" r:id="rId51"/>
    <p:sldId id="326" r:id="rId52"/>
    <p:sldId id="327" r:id="rId53"/>
    <p:sldId id="328" r:id="rId54"/>
    <p:sldId id="329" r:id="rId55"/>
    <p:sldId id="266" r:id="rId56"/>
    <p:sldId id="294" r:id="rId57"/>
    <p:sldId id="291" r:id="rId58"/>
    <p:sldId id="332" r:id="rId59"/>
    <p:sldId id="302" r:id="rId60"/>
    <p:sldId id="303" r:id="rId61"/>
    <p:sldId id="330" r:id="rId62"/>
  </p:sldIdLst>
  <p:sldSz cx="9144000" cy="5143500" type="screen16x9"/>
  <p:notesSz cx="6858000" cy="9144000"/>
  <p:defaultTextStyle>
    <a:defPPr>
      <a:defRPr lang="en-US"/>
    </a:defPPr>
    <a:lvl1pPr marL="0" algn="l" defTabSz="914265" rtl="0" eaLnBrk="1" latinLnBrk="0" hangingPunct="1">
      <a:defRPr sz="1800" kern="1200">
        <a:solidFill>
          <a:schemeClr val="tx1"/>
        </a:solidFill>
        <a:latin typeface="+mn-lt"/>
        <a:ea typeface="+mn-ea"/>
        <a:cs typeface="+mn-cs"/>
      </a:defRPr>
    </a:lvl1pPr>
    <a:lvl2pPr marL="457130" algn="l" defTabSz="914265" rtl="0" eaLnBrk="1" latinLnBrk="0" hangingPunct="1">
      <a:defRPr sz="1800" kern="1200">
        <a:solidFill>
          <a:schemeClr val="tx1"/>
        </a:solidFill>
        <a:latin typeface="+mn-lt"/>
        <a:ea typeface="+mn-ea"/>
        <a:cs typeface="+mn-cs"/>
      </a:defRPr>
    </a:lvl2pPr>
    <a:lvl3pPr marL="914265" algn="l" defTabSz="914265" rtl="0" eaLnBrk="1" latinLnBrk="0" hangingPunct="1">
      <a:defRPr sz="1800" kern="1200">
        <a:solidFill>
          <a:schemeClr val="tx1"/>
        </a:solidFill>
        <a:latin typeface="+mn-lt"/>
        <a:ea typeface="+mn-ea"/>
        <a:cs typeface="+mn-cs"/>
      </a:defRPr>
    </a:lvl3pPr>
    <a:lvl4pPr marL="1371396" algn="l" defTabSz="914265" rtl="0" eaLnBrk="1" latinLnBrk="0" hangingPunct="1">
      <a:defRPr sz="1800" kern="1200">
        <a:solidFill>
          <a:schemeClr val="tx1"/>
        </a:solidFill>
        <a:latin typeface="+mn-lt"/>
        <a:ea typeface="+mn-ea"/>
        <a:cs typeface="+mn-cs"/>
      </a:defRPr>
    </a:lvl4pPr>
    <a:lvl5pPr marL="1828529" algn="l" defTabSz="914265" rtl="0" eaLnBrk="1" latinLnBrk="0" hangingPunct="1">
      <a:defRPr sz="1800" kern="1200">
        <a:solidFill>
          <a:schemeClr val="tx1"/>
        </a:solidFill>
        <a:latin typeface="+mn-lt"/>
        <a:ea typeface="+mn-ea"/>
        <a:cs typeface="+mn-cs"/>
      </a:defRPr>
    </a:lvl5pPr>
    <a:lvl6pPr marL="2285658" algn="l" defTabSz="914265" rtl="0" eaLnBrk="1" latinLnBrk="0" hangingPunct="1">
      <a:defRPr sz="1800" kern="1200">
        <a:solidFill>
          <a:schemeClr val="tx1"/>
        </a:solidFill>
        <a:latin typeface="+mn-lt"/>
        <a:ea typeface="+mn-ea"/>
        <a:cs typeface="+mn-cs"/>
      </a:defRPr>
    </a:lvl6pPr>
    <a:lvl7pPr marL="2742788" algn="l" defTabSz="914265" rtl="0" eaLnBrk="1" latinLnBrk="0" hangingPunct="1">
      <a:defRPr sz="1800" kern="1200">
        <a:solidFill>
          <a:schemeClr val="tx1"/>
        </a:solidFill>
        <a:latin typeface="+mn-lt"/>
        <a:ea typeface="+mn-ea"/>
        <a:cs typeface="+mn-cs"/>
      </a:defRPr>
    </a:lvl7pPr>
    <a:lvl8pPr marL="3199920" algn="l" defTabSz="914265" rtl="0" eaLnBrk="1" latinLnBrk="0" hangingPunct="1">
      <a:defRPr sz="1800" kern="1200">
        <a:solidFill>
          <a:schemeClr val="tx1"/>
        </a:solidFill>
        <a:latin typeface="+mn-lt"/>
        <a:ea typeface="+mn-ea"/>
        <a:cs typeface="+mn-cs"/>
      </a:defRPr>
    </a:lvl8pPr>
    <a:lvl9pPr marL="3657052" algn="l" defTabSz="914265"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rancois Cazenave" initials="F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32" y="-894"/>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commentAuthors" Target="commentAuthor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DF599E-089A-7548-8E3C-1477DDF293A6}" type="doc">
      <dgm:prSet loTypeId="urn:microsoft.com/office/officeart/2008/layout/HalfCircleOrganizationChart" loCatId="" qsTypeId="urn:microsoft.com/office/officeart/2005/8/quickstyle/simple1" qsCatId="simple" csTypeId="urn:microsoft.com/office/officeart/2005/8/colors/accent5_1" csCatId="accent5" phldr="1"/>
      <dgm:spPr/>
      <dgm:t>
        <a:bodyPr/>
        <a:lstStyle/>
        <a:p>
          <a:endParaRPr lang="en-US"/>
        </a:p>
      </dgm:t>
    </dgm:pt>
    <dgm:pt modelId="{8FC5687A-74EE-5343-9663-3DA8A912E7E8}">
      <dgm:prSet phldrT="[Text]"/>
      <dgm:spPr/>
      <dgm:t>
        <a:bodyPr/>
        <a:lstStyle/>
        <a:p>
          <a:r>
            <a:rPr lang="en-US" dirty="0" smtClean="0"/>
            <a:t>Operational Components</a:t>
          </a:r>
        </a:p>
      </dgm:t>
    </dgm:pt>
    <dgm:pt modelId="{C6F8962B-19D2-A649-853B-F3BCDD2FD4ED}" type="parTrans" cxnId="{D1F596F1-8097-564A-8B62-48465A7377C6}">
      <dgm:prSet/>
      <dgm:spPr/>
      <dgm:t>
        <a:bodyPr/>
        <a:lstStyle/>
        <a:p>
          <a:endParaRPr lang="en-US"/>
        </a:p>
      </dgm:t>
    </dgm:pt>
    <dgm:pt modelId="{A04E7C4C-2BFD-744C-B77B-18CFC8C751B6}" type="sibTrans" cxnId="{D1F596F1-8097-564A-8B62-48465A7377C6}">
      <dgm:prSet/>
      <dgm:spPr/>
      <dgm:t>
        <a:bodyPr/>
        <a:lstStyle/>
        <a:p>
          <a:endParaRPr lang="en-US"/>
        </a:p>
      </dgm:t>
    </dgm:pt>
    <dgm:pt modelId="{9495306F-E555-424B-A2E6-F36C58A3F9BA}" type="asst">
      <dgm:prSet phldrT="[Text]"/>
      <dgm:spPr/>
      <dgm:t>
        <a:bodyPr/>
        <a:lstStyle/>
        <a:p>
          <a:r>
            <a:rPr lang="en-US" dirty="0" smtClean="0"/>
            <a:t>BOS</a:t>
          </a:r>
          <a:endParaRPr lang="en-US" dirty="0"/>
        </a:p>
      </dgm:t>
    </dgm:pt>
    <dgm:pt modelId="{076CCB40-8C98-374F-AB42-FC6CA044E4A3}" type="parTrans" cxnId="{78839515-1113-9641-AA88-2AE020B35EE2}">
      <dgm:prSet/>
      <dgm:spPr/>
      <dgm:t>
        <a:bodyPr/>
        <a:lstStyle/>
        <a:p>
          <a:endParaRPr lang="en-US"/>
        </a:p>
      </dgm:t>
    </dgm:pt>
    <dgm:pt modelId="{A56D73CA-193F-5249-9EBC-53ACD83B1441}" type="sibTrans" cxnId="{78839515-1113-9641-AA88-2AE020B35EE2}">
      <dgm:prSet/>
      <dgm:spPr/>
      <dgm:t>
        <a:bodyPr/>
        <a:lstStyle/>
        <a:p>
          <a:endParaRPr lang="en-US"/>
        </a:p>
      </dgm:t>
    </dgm:pt>
    <dgm:pt modelId="{3C3A4288-837B-1B4C-8A1E-863A53D1504B}">
      <dgm:prSet phldrT="[Text]"/>
      <dgm:spPr/>
      <dgm:t>
        <a:bodyPr/>
        <a:lstStyle/>
        <a:p>
          <a:r>
            <a:rPr lang="en-US" dirty="0" smtClean="0"/>
            <a:t>Winch</a:t>
          </a:r>
          <a:endParaRPr lang="en-US" dirty="0"/>
        </a:p>
      </dgm:t>
    </dgm:pt>
    <dgm:pt modelId="{CE0A8975-3B82-774E-9972-8664F26C945F}" type="parTrans" cxnId="{F7E2DFB0-5061-9A43-A098-CDE4F851FDB5}">
      <dgm:prSet/>
      <dgm:spPr/>
      <dgm:t>
        <a:bodyPr/>
        <a:lstStyle/>
        <a:p>
          <a:endParaRPr lang="en-US"/>
        </a:p>
      </dgm:t>
    </dgm:pt>
    <dgm:pt modelId="{7DE57818-7E67-0B45-A617-78D9A9DDA377}" type="sibTrans" cxnId="{F7E2DFB0-5061-9A43-A098-CDE4F851FDB5}">
      <dgm:prSet/>
      <dgm:spPr/>
      <dgm:t>
        <a:bodyPr/>
        <a:lstStyle/>
        <a:p>
          <a:endParaRPr lang="en-US"/>
        </a:p>
      </dgm:t>
    </dgm:pt>
    <dgm:pt modelId="{2CB49B12-21FB-8B4C-A1ED-90C1B982A479}">
      <dgm:prSet phldrT="[Text]"/>
      <dgm:spPr/>
      <dgm:t>
        <a:bodyPr/>
        <a:lstStyle/>
        <a:p>
          <a:r>
            <a:rPr lang="en-US" dirty="0" smtClean="0"/>
            <a:t>Tether</a:t>
          </a:r>
          <a:endParaRPr lang="en-US" dirty="0"/>
        </a:p>
      </dgm:t>
    </dgm:pt>
    <dgm:pt modelId="{BE3184C5-F3AC-A446-AB9A-466E2F3A4E6D}" type="parTrans" cxnId="{C3C7AFAD-0BA2-594E-8185-68878A033A6D}">
      <dgm:prSet/>
      <dgm:spPr/>
      <dgm:t>
        <a:bodyPr/>
        <a:lstStyle/>
        <a:p>
          <a:endParaRPr lang="en-US"/>
        </a:p>
      </dgm:t>
    </dgm:pt>
    <dgm:pt modelId="{DDB7F54A-74EE-0B4A-B470-66D3C4C1FA06}" type="sibTrans" cxnId="{C3C7AFAD-0BA2-594E-8185-68878A033A6D}">
      <dgm:prSet/>
      <dgm:spPr/>
      <dgm:t>
        <a:bodyPr/>
        <a:lstStyle/>
        <a:p>
          <a:endParaRPr lang="en-US"/>
        </a:p>
      </dgm:t>
    </dgm:pt>
    <dgm:pt modelId="{7B54AAD6-5736-CE42-A9AC-B50C9674E901}">
      <dgm:prSet phldrT="[Text]"/>
      <dgm:spPr/>
      <dgm:t>
        <a:bodyPr/>
        <a:lstStyle/>
        <a:p>
          <a:r>
            <a:rPr lang="en-US" dirty="0" smtClean="0"/>
            <a:t>Handling</a:t>
          </a:r>
          <a:endParaRPr lang="en-US" dirty="0"/>
        </a:p>
      </dgm:t>
    </dgm:pt>
    <dgm:pt modelId="{E15AC4AB-9818-894C-8178-C5FB45D5E24A}" type="parTrans" cxnId="{960B2E5A-A043-AD4B-842B-6FC28320D75A}">
      <dgm:prSet/>
      <dgm:spPr/>
      <dgm:t>
        <a:bodyPr/>
        <a:lstStyle/>
        <a:p>
          <a:endParaRPr lang="en-US"/>
        </a:p>
      </dgm:t>
    </dgm:pt>
    <dgm:pt modelId="{74C94C4C-5C0C-0E46-964E-00D959A69897}" type="sibTrans" cxnId="{960B2E5A-A043-AD4B-842B-6FC28320D75A}">
      <dgm:prSet/>
      <dgm:spPr/>
      <dgm:t>
        <a:bodyPr/>
        <a:lstStyle/>
        <a:p>
          <a:endParaRPr lang="en-US"/>
        </a:p>
      </dgm:t>
    </dgm:pt>
    <dgm:pt modelId="{96F7A545-2CFC-E54B-A02D-2B2B2E755B2F}">
      <dgm:prSet/>
      <dgm:spPr/>
      <dgm:t>
        <a:bodyPr/>
        <a:lstStyle/>
        <a:p>
          <a:r>
            <a:rPr lang="en-US" dirty="0" smtClean="0"/>
            <a:t>Sheaves</a:t>
          </a:r>
          <a:endParaRPr lang="en-US" dirty="0"/>
        </a:p>
      </dgm:t>
    </dgm:pt>
    <dgm:pt modelId="{9E87CFD9-6979-4346-A716-129E2C75E003}" type="parTrans" cxnId="{8F9C3440-E53C-5B4E-A583-812FC2AF9008}">
      <dgm:prSet/>
      <dgm:spPr/>
      <dgm:t>
        <a:bodyPr/>
        <a:lstStyle/>
        <a:p>
          <a:endParaRPr lang="en-US"/>
        </a:p>
      </dgm:t>
    </dgm:pt>
    <dgm:pt modelId="{A1F8A874-21F7-EA48-BD9B-A2B4917DA902}" type="sibTrans" cxnId="{8F9C3440-E53C-5B4E-A583-812FC2AF9008}">
      <dgm:prSet/>
      <dgm:spPr/>
      <dgm:t>
        <a:bodyPr/>
        <a:lstStyle/>
        <a:p>
          <a:endParaRPr lang="en-US"/>
        </a:p>
      </dgm:t>
    </dgm:pt>
    <dgm:pt modelId="{DC24B8B6-B73E-6D44-96A6-3CFDD285F138}">
      <dgm:prSet/>
      <dgm:spPr/>
      <dgm:t>
        <a:bodyPr/>
        <a:lstStyle/>
        <a:p>
          <a:r>
            <a:rPr lang="en-US" dirty="0" smtClean="0"/>
            <a:t>Overboard</a:t>
          </a:r>
        </a:p>
        <a:p>
          <a:r>
            <a:rPr lang="en-US" dirty="0" smtClean="0"/>
            <a:t>Frames</a:t>
          </a:r>
          <a:endParaRPr lang="en-US" dirty="0"/>
        </a:p>
      </dgm:t>
    </dgm:pt>
    <dgm:pt modelId="{67C880EA-6A33-0E41-8CAD-BA7C5BAD9D4B}" type="parTrans" cxnId="{2BE23034-C438-4C42-BA11-9D39554EB146}">
      <dgm:prSet/>
      <dgm:spPr/>
      <dgm:t>
        <a:bodyPr/>
        <a:lstStyle/>
        <a:p>
          <a:endParaRPr lang="en-US"/>
        </a:p>
      </dgm:t>
    </dgm:pt>
    <dgm:pt modelId="{3639FB14-FE38-2D40-BE55-B4D84C3112F5}" type="sibTrans" cxnId="{2BE23034-C438-4C42-BA11-9D39554EB146}">
      <dgm:prSet/>
      <dgm:spPr/>
      <dgm:t>
        <a:bodyPr/>
        <a:lstStyle/>
        <a:p>
          <a:endParaRPr lang="en-US"/>
        </a:p>
      </dgm:t>
    </dgm:pt>
    <dgm:pt modelId="{977D1F3F-69E5-EA45-A8AE-1DDBB80E9497}">
      <dgm:prSet/>
      <dgm:spPr/>
      <dgm:t>
        <a:bodyPr/>
        <a:lstStyle/>
        <a:p>
          <a:r>
            <a:rPr lang="en-US" dirty="0" smtClean="0"/>
            <a:t>Slip Ring</a:t>
          </a:r>
          <a:endParaRPr lang="en-US" dirty="0"/>
        </a:p>
      </dgm:t>
    </dgm:pt>
    <dgm:pt modelId="{5A3D29CA-271F-C345-957F-942CE4ECEABB}" type="parTrans" cxnId="{5AB08491-DB21-9B46-81AD-EB66BD190C0D}">
      <dgm:prSet/>
      <dgm:spPr/>
      <dgm:t>
        <a:bodyPr/>
        <a:lstStyle/>
        <a:p>
          <a:endParaRPr lang="en-US"/>
        </a:p>
      </dgm:t>
    </dgm:pt>
    <dgm:pt modelId="{66FB3147-DB29-3B4E-97AE-152A16E006C7}" type="sibTrans" cxnId="{5AB08491-DB21-9B46-81AD-EB66BD190C0D}">
      <dgm:prSet/>
      <dgm:spPr/>
      <dgm:t>
        <a:bodyPr/>
        <a:lstStyle/>
        <a:p>
          <a:endParaRPr lang="en-US"/>
        </a:p>
      </dgm:t>
    </dgm:pt>
    <dgm:pt modelId="{56ACECF6-27AA-994B-B734-5F5167DF4297}">
      <dgm:prSet/>
      <dgm:spPr/>
      <dgm:t>
        <a:bodyPr/>
        <a:lstStyle/>
        <a:p>
          <a:r>
            <a:rPr lang="en-US" dirty="0" smtClean="0"/>
            <a:t>Terminations</a:t>
          </a:r>
          <a:endParaRPr lang="en-US" dirty="0"/>
        </a:p>
      </dgm:t>
    </dgm:pt>
    <dgm:pt modelId="{91D3B3E7-57F7-7D40-BB23-D15FB1B34FA8}" type="parTrans" cxnId="{5D6F7E09-5ED6-9D48-9727-EEC2CAA05E2C}">
      <dgm:prSet/>
      <dgm:spPr/>
      <dgm:t>
        <a:bodyPr/>
        <a:lstStyle/>
        <a:p>
          <a:endParaRPr lang="en-US"/>
        </a:p>
      </dgm:t>
    </dgm:pt>
    <dgm:pt modelId="{2DCF2AC8-DA96-8E48-9845-DC2112DEBB72}" type="sibTrans" cxnId="{5D6F7E09-5ED6-9D48-9727-EEC2CAA05E2C}">
      <dgm:prSet/>
      <dgm:spPr/>
      <dgm:t>
        <a:bodyPr/>
        <a:lstStyle/>
        <a:p>
          <a:endParaRPr lang="en-US"/>
        </a:p>
      </dgm:t>
    </dgm:pt>
    <dgm:pt modelId="{11798EA1-0198-894F-B741-459ED83365E7}">
      <dgm:prSet/>
      <dgm:spPr/>
      <dgm:t>
        <a:bodyPr/>
        <a:lstStyle/>
        <a:p>
          <a:r>
            <a:rPr lang="en-US" dirty="0" smtClean="0"/>
            <a:t>Subsea</a:t>
          </a:r>
        </a:p>
        <a:p>
          <a:r>
            <a:rPr lang="en-US" dirty="0" smtClean="0"/>
            <a:t>Tether Management</a:t>
          </a:r>
          <a:endParaRPr lang="en-US" dirty="0"/>
        </a:p>
      </dgm:t>
    </dgm:pt>
    <dgm:pt modelId="{D1870B8A-C413-C14B-B370-338C8CE3E922}" type="parTrans" cxnId="{9935E96C-AB39-B54A-8B13-C409F37A4F2E}">
      <dgm:prSet/>
      <dgm:spPr/>
      <dgm:t>
        <a:bodyPr/>
        <a:lstStyle/>
        <a:p>
          <a:endParaRPr lang="en-US"/>
        </a:p>
      </dgm:t>
    </dgm:pt>
    <dgm:pt modelId="{1FE3C930-D53F-F04F-9543-CF661D9AA0C4}" type="sibTrans" cxnId="{9935E96C-AB39-B54A-8B13-C409F37A4F2E}">
      <dgm:prSet/>
      <dgm:spPr/>
      <dgm:t>
        <a:bodyPr/>
        <a:lstStyle/>
        <a:p>
          <a:endParaRPr lang="en-US"/>
        </a:p>
      </dgm:t>
    </dgm:pt>
    <dgm:pt modelId="{7DB71193-90B6-AE40-BA01-0CA5083869F1}">
      <dgm:prSet/>
      <dgm:spPr/>
      <dgm:t>
        <a:bodyPr/>
        <a:lstStyle/>
        <a:p>
          <a:r>
            <a:rPr lang="en-US" dirty="0" smtClean="0">
              <a:solidFill>
                <a:schemeClr val="accent2">
                  <a:lumMod val="75000"/>
                </a:schemeClr>
              </a:solidFill>
            </a:rPr>
            <a:t>Floats</a:t>
          </a:r>
          <a:endParaRPr lang="en-US" dirty="0">
            <a:solidFill>
              <a:schemeClr val="accent2">
                <a:lumMod val="75000"/>
              </a:schemeClr>
            </a:solidFill>
          </a:endParaRPr>
        </a:p>
      </dgm:t>
    </dgm:pt>
    <dgm:pt modelId="{BAEBFC8C-482B-1043-92C3-E40FA2B0AF71}" type="parTrans" cxnId="{F00CFEB0-90AA-BA40-BFCE-CF5FCAA1F4C9}">
      <dgm:prSet/>
      <dgm:spPr/>
      <dgm:t>
        <a:bodyPr/>
        <a:lstStyle/>
        <a:p>
          <a:endParaRPr lang="en-US"/>
        </a:p>
      </dgm:t>
    </dgm:pt>
    <dgm:pt modelId="{D1E81281-1163-4F4B-86E7-17A2E09517E0}" type="sibTrans" cxnId="{F00CFEB0-90AA-BA40-BFCE-CF5FCAA1F4C9}">
      <dgm:prSet/>
      <dgm:spPr/>
      <dgm:t>
        <a:bodyPr/>
        <a:lstStyle/>
        <a:p>
          <a:endParaRPr lang="en-US"/>
        </a:p>
      </dgm:t>
    </dgm:pt>
    <dgm:pt modelId="{77D916C1-468D-8F40-B909-822F0DA64C31}">
      <dgm:prSet/>
      <dgm:spPr/>
      <dgm:t>
        <a:bodyPr/>
        <a:lstStyle/>
        <a:p>
          <a:r>
            <a:rPr lang="en-US" dirty="0" smtClean="0">
              <a:solidFill>
                <a:schemeClr val="accent2">
                  <a:lumMod val="75000"/>
                </a:schemeClr>
              </a:solidFill>
            </a:rPr>
            <a:t>Depressor </a:t>
          </a:r>
        </a:p>
        <a:p>
          <a:r>
            <a:rPr lang="en-US" dirty="0" smtClean="0">
              <a:solidFill>
                <a:schemeClr val="accent2">
                  <a:lumMod val="75000"/>
                </a:schemeClr>
              </a:solidFill>
            </a:rPr>
            <a:t>Weights</a:t>
          </a:r>
          <a:endParaRPr lang="en-US" dirty="0">
            <a:solidFill>
              <a:schemeClr val="accent2">
                <a:lumMod val="75000"/>
              </a:schemeClr>
            </a:solidFill>
          </a:endParaRPr>
        </a:p>
      </dgm:t>
    </dgm:pt>
    <dgm:pt modelId="{5F117F0D-2E3E-6B4A-B79A-D85028B7E65B}" type="parTrans" cxnId="{F0199619-F0A8-AF46-8962-35920A007F32}">
      <dgm:prSet/>
      <dgm:spPr/>
      <dgm:t>
        <a:bodyPr/>
        <a:lstStyle/>
        <a:p>
          <a:endParaRPr lang="en-US"/>
        </a:p>
      </dgm:t>
    </dgm:pt>
    <dgm:pt modelId="{6F0AF496-5CC1-E841-A5D3-79F99862DFD1}" type="sibTrans" cxnId="{F0199619-F0A8-AF46-8962-35920A007F32}">
      <dgm:prSet/>
      <dgm:spPr/>
      <dgm:t>
        <a:bodyPr/>
        <a:lstStyle/>
        <a:p>
          <a:endParaRPr lang="en-US"/>
        </a:p>
      </dgm:t>
    </dgm:pt>
    <dgm:pt modelId="{080326B7-AB99-2946-82A0-4814DE338A11}">
      <dgm:prSet/>
      <dgm:spPr/>
      <dgm:t>
        <a:bodyPr/>
        <a:lstStyle/>
        <a:p>
          <a:r>
            <a:rPr lang="en-US" dirty="0" smtClean="0">
              <a:solidFill>
                <a:schemeClr val="accent2">
                  <a:lumMod val="75000"/>
                </a:schemeClr>
              </a:solidFill>
            </a:rPr>
            <a:t>Payout Counter</a:t>
          </a:r>
          <a:endParaRPr lang="en-US" dirty="0">
            <a:solidFill>
              <a:schemeClr val="accent2">
                <a:lumMod val="75000"/>
              </a:schemeClr>
            </a:solidFill>
          </a:endParaRPr>
        </a:p>
      </dgm:t>
    </dgm:pt>
    <dgm:pt modelId="{5A57F29B-F038-2544-838D-ABCD6BABD3E4}" type="parTrans" cxnId="{E39C69E9-5894-A24A-8528-CD086497E574}">
      <dgm:prSet/>
      <dgm:spPr/>
      <dgm:t>
        <a:bodyPr/>
        <a:lstStyle/>
        <a:p>
          <a:endParaRPr lang="en-US"/>
        </a:p>
      </dgm:t>
    </dgm:pt>
    <dgm:pt modelId="{48B8BB77-4FFE-B743-962D-06E512932E0A}" type="sibTrans" cxnId="{E39C69E9-5894-A24A-8528-CD086497E574}">
      <dgm:prSet/>
      <dgm:spPr/>
      <dgm:t>
        <a:bodyPr/>
        <a:lstStyle/>
        <a:p>
          <a:endParaRPr lang="en-US"/>
        </a:p>
      </dgm:t>
    </dgm:pt>
    <dgm:pt modelId="{417F9F6C-28BC-C646-BE4D-B648EAC64B04}" type="pres">
      <dgm:prSet presAssocID="{01DF599E-089A-7548-8E3C-1477DDF293A6}" presName="Name0" presStyleCnt="0">
        <dgm:presLayoutVars>
          <dgm:orgChart val="1"/>
          <dgm:chPref val="1"/>
          <dgm:dir/>
          <dgm:animOne val="branch"/>
          <dgm:animLvl val="lvl"/>
          <dgm:resizeHandles/>
        </dgm:presLayoutVars>
      </dgm:prSet>
      <dgm:spPr/>
      <dgm:t>
        <a:bodyPr/>
        <a:lstStyle/>
        <a:p>
          <a:endParaRPr lang="en-US"/>
        </a:p>
      </dgm:t>
    </dgm:pt>
    <dgm:pt modelId="{6A13E0D8-1E65-244A-850E-024D2450D121}" type="pres">
      <dgm:prSet presAssocID="{8FC5687A-74EE-5343-9663-3DA8A912E7E8}" presName="hierRoot1" presStyleCnt="0">
        <dgm:presLayoutVars>
          <dgm:hierBranch val="init"/>
        </dgm:presLayoutVars>
      </dgm:prSet>
      <dgm:spPr/>
    </dgm:pt>
    <dgm:pt modelId="{C1CCC2B9-40B9-C64C-875A-89254E16FD13}" type="pres">
      <dgm:prSet presAssocID="{8FC5687A-74EE-5343-9663-3DA8A912E7E8}" presName="rootComposite1" presStyleCnt="0"/>
      <dgm:spPr/>
    </dgm:pt>
    <dgm:pt modelId="{0122421D-FC69-1A4F-AE07-5C3B8BE5DA68}" type="pres">
      <dgm:prSet presAssocID="{8FC5687A-74EE-5343-9663-3DA8A912E7E8}" presName="rootText1" presStyleLbl="alignAcc1" presStyleIdx="0" presStyleCnt="0">
        <dgm:presLayoutVars>
          <dgm:chPref val="3"/>
        </dgm:presLayoutVars>
      </dgm:prSet>
      <dgm:spPr/>
      <dgm:t>
        <a:bodyPr/>
        <a:lstStyle/>
        <a:p>
          <a:endParaRPr lang="en-US"/>
        </a:p>
      </dgm:t>
    </dgm:pt>
    <dgm:pt modelId="{070BD463-8DC9-2343-B469-F9E3943E77C5}" type="pres">
      <dgm:prSet presAssocID="{8FC5687A-74EE-5343-9663-3DA8A912E7E8}" presName="topArc1" presStyleLbl="parChTrans1D1" presStyleIdx="0" presStyleCnt="26"/>
      <dgm:spPr/>
    </dgm:pt>
    <dgm:pt modelId="{A42861BA-1204-B94F-915F-9D2FA33CF435}" type="pres">
      <dgm:prSet presAssocID="{8FC5687A-74EE-5343-9663-3DA8A912E7E8}" presName="bottomArc1" presStyleLbl="parChTrans1D1" presStyleIdx="1" presStyleCnt="26"/>
      <dgm:spPr/>
    </dgm:pt>
    <dgm:pt modelId="{41CF6F5A-E09E-CA48-8441-9AFFFC882458}" type="pres">
      <dgm:prSet presAssocID="{8FC5687A-74EE-5343-9663-3DA8A912E7E8}" presName="topConnNode1" presStyleLbl="node1" presStyleIdx="0" presStyleCnt="0"/>
      <dgm:spPr/>
      <dgm:t>
        <a:bodyPr/>
        <a:lstStyle/>
        <a:p>
          <a:endParaRPr lang="en-US"/>
        </a:p>
      </dgm:t>
    </dgm:pt>
    <dgm:pt modelId="{1D0BEA1B-3FA5-D34C-A204-77E1A7AF4589}" type="pres">
      <dgm:prSet presAssocID="{8FC5687A-74EE-5343-9663-3DA8A912E7E8}" presName="hierChild2" presStyleCnt="0"/>
      <dgm:spPr/>
    </dgm:pt>
    <dgm:pt modelId="{C50C7ED3-18F3-5C4B-8AB0-6B1A9ACB8D5A}" type="pres">
      <dgm:prSet presAssocID="{BE3184C5-F3AC-A446-AB9A-466E2F3A4E6D}" presName="Name28" presStyleLbl="parChTrans1D2" presStyleIdx="0" presStyleCnt="5"/>
      <dgm:spPr/>
      <dgm:t>
        <a:bodyPr/>
        <a:lstStyle/>
        <a:p>
          <a:endParaRPr lang="en-US"/>
        </a:p>
      </dgm:t>
    </dgm:pt>
    <dgm:pt modelId="{7D967151-C15C-D642-924D-6C2ED4876CE4}" type="pres">
      <dgm:prSet presAssocID="{2CB49B12-21FB-8B4C-A1ED-90C1B982A479}" presName="hierRoot2" presStyleCnt="0">
        <dgm:presLayoutVars>
          <dgm:hierBranch val="init"/>
        </dgm:presLayoutVars>
      </dgm:prSet>
      <dgm:spPr/>
    </dgm:pt>
    <dgm:pt modelId="{0E80DEB2-9BB5-E844-8B13-6EDCA8034625}" type="pres">
      <dgm:prSet presAssocID="{2CB49B12-21FB-8B4C-A1ED-90C1B982A479}" presName="rootComposite2" presStyleCnt="0"/>
      <dgm:spPr/>
    </dgm:pt>
    <dgm:pt modelId="{503233C0-0C9A-B540-9FB0-469CCEE9FCD4}" type="pres">
      <dgm:prSet presAssocID="{2CB49B12-21FB-8B4C-A1ED-90C1B982A479}" presName="rootText2" presStyleLbl="alignAcc1" presStyleIdx="0" presStyleCnt="0">
        <dgm:presLayoutVars>
          <dgm:chPref val="3"/>
        </dgm:presLayoutVars>
      </dgm:prSet>
      <dgm:spPr/>
      <dgm:t>
        <a:bodyPr/>
        <a:lstStyle/>
        <a:p>
          <a:endParaRPr lang="en-US"/>
        </a:p>
      </dgm:t>
    </dgm:pt>
    <dgm:pt modelId="{C80BFB71-83B0-D749-8592-3F667DE38613}" type="pres">
      <dgm:prSet presAssocID="{2CB49B12-21FB-8B4C-A1ED-90C1B982A479}" presName="topArc2" presStyleLbl="parChTrans1D1" presStyleIdx="2" presStyleCnt="26"/>
      <dgm:spPr/>
    </dgm:pt>
    <dgm:pt modelId="{D3D84F11-1097-F744-A895-7CECCF75E917}" type="pres">
      <dgm:prSet presAssocID="{2CB49B12-21FB-8B4C-A1ED-90C1B982A479}" presName="bottomArc2" presStyleLbl="parChTrans1D1" presStyleIdx="3" presStyleCnt="26"/>
      <dgm:spPr/>
    </dgm:pt>
    <dgm:pt modelId="{1D80C163-7655-7745-91B0-E375F206E701}" type="pres">
      <dgm:prSet presAssocID="{2CB49B12-21FB-8B4C-A1ED-90C1B982A479}" presName="topConnNode2" presStyleLbl="node2" presStyleIdx="0" presStyleCnt="0"/>
      <dgm:spPr/>
      <dgm:t>
        <a:bodyPr/>
        <a:lstStyle/>
        <a:p>
          <a:endParaRPr lang="en-US"/>
        </a:p>
      </dgm:t>
    </dgm:pt>
    <dgm:pt modelId="{01C17FD2-1AD8-7741-B47C-F9A754905B3C}" type="pres">
      <dgm:prSet presAssocID="{2CB49B12-21FB-8B4C-A1ED-90C1B982A479}" presName="hierChild4" presStyleCnt="0"/>
      <dgm:spPr/>
    </dgm:pt>
    <dgm:pt modelId="{0018DAF3-CA1D-324E-B741-AA5BB3097ECE}" type="pres">
      <dgm:prSet presAssocID="{5A3D29CA-271F-C345-957F-942CE4ECEABB}" presName="Name28" presStyleLbl="parChTrans1D3" presStyleIdx="0" presStyleCnt="7"/>
      <dgm:spPr/>
      <dgm:t>
        <a:bodyPr/>
        <a:lstStyle/>
        <a:p>
          <a:endParaRPr lang="en-US"/>
        </a:p>
      </dgm:t>
    </dgm:pt>
    <dgm:pt modelId="{62249787-B61D-2E45-A3A4-F59E3872B102}" type="pres">
      <dgm:prSet presAssocID="{977D1F3F-69E5-EA45-A8AE-1DDBB80E9497}" presName="hierRoot2" presStyleCnt="0">
        <dgm:presLayoutVars>
          <dgm:hierBranch val="init"/>
        </dgm:presLayoutVars>
      </dgm:prSet>
      <dgm:spPr/>
    </dgm:pt>
    <dgm:pt modelId="{91975DDB-3B6D-454E-BB7C-2C70786B0933}" type="pres">
      <dgm:prSet presAssocID="{977D1F3F-69E5-EA45-A8AE-1DDBB80E9497}" presName="rootComposite2" presStyleCnt="0"/>
      <dgm:spPr/>
    </dgm:pt>
    <dgm:pt modelId="{CA87A42F-441E-0948-B25D-7C74899A9876}" type="pres">
      <dgm:prSet presAssocID="{977D1F3F-69E5-EA45-A8AE-1DDBB80E9497}" presName="rootText2" presStyleLbl="alignAcc1" presStyleIdx="0" presStyleCnt="0">
        <dgm:presLayoutVars>
          <dgm:chPref val="3"/>
        </dgm:presLayoutVars>
      </dgm:prSet>
      <dgm:spPr/>
      <dgm:t>
        <a:bodyPr/>
        <a:lstStyle/>
        <a:p>
          <a:endParaRPr lang="en-US"/>
        </a:p>
      </dgm:t>
    </dgm:pt>
    <dgm:pt modelId="{10215FA2-9BD8-CB4A-BF81-1FB984FAE110}" type="pres">
      <dgm:prSet presAssocID="{977D1F3F-69E5-EA45-A8AE-1DDBB80E9497}" presName="topArc2" presStyleLbl="parChTrans1D1" presStyleIdx="4" presStyleCnt="26"/>
      <dgm:spPr/>
    </dgm:pt>
    <dgm:pt modelId="{351C3CE2-AEB6-D24E-A3C9-2F480063602F}" type="pres">
      <dgm:prSet presAssocID="{977D1F3F-69E5-EA45-A8AE-1DDBB80E9497}" presName="bottomArc2" presStyleLbl="parChTrans1D1" presStyleIdx="5" presStyleCnt="26"/>
      <dgm:spPr/>
    </dgm:pt>
    <dgm:pt modelId="{DFFB9EED-19CC-224A-9E55-567996E89F81}" type="pres">
      <dgm:prSet presAssocID="{977D1F3F-69E5-EA45-A8AE-1DDBB80E9497}" presName="topConnNode2" presStyleLbl="node3" presStyleIdx="0" presStyleCnt="0"/>
      <dgm:spPr/>
      <dgm:t>
        <a:bodyPr/>
        <a:lstStyle/>
        <a:p>
          <a:endParaRPr lang="en-US"/>
        </a:p>
      </dgm:t>
    </dgm:pt>
    <dgm:pt modelId="{B055ABCA-1B31-474F-944A-F24CC03645B3}" type="pres">
      <dgm:prSet presAssocID="{977D1F3F-69E5-EA45-A8AE-1DDBB80E9497}" presName="hierChild4" presStyleCnt="0"/>
      <dgm:spPr/>
    </dgm:pt>
    <dgm:pt modelId="{A40CCD43-86E4-3348-AD73-9449808415BA}" type="pres">
      <dgm:prSet presAssocID="{977D1F3F-69E5-EA45-A8AE-1DDBB80E9497}" presName="hierChild5" presStyleCnt="0"/>
      <dgm:spPr/>
    </dgm:pt>
    <dgm:pt modelId="{D557C9B0-563D-1A42-B32A-8AE89E1FA2C0}" type="pres">
      <dgm:prSet presAssocID="{91D3B3E7-57F7-7D40-BB23-D15FB1B34FA8}" presName="Name28" presStyleLbl="parChTrans1D3" presStyleIdx="1" presStyleCnt="7"/>
      <dgm:spPr/>
      <dgm:t>
        <a:bodyPr/>
        <a:lstStyle/>
        <a:p>
          <a:endParaRPr lang="en-US"/>
        </a:p>
      </dgm:t>
    </dgm:pt>
    <dgm:pt modelId="{F00D5D51-682F-E64F-9DF6-390AEF9A470D}" type="pres">
      <dgm:prSet presAssocID="{56ACECF6-27AA-994B-B734-5F5167DF4297}" presName="hierRoot2" presStyleCnt="0">
        <dgm:presLayoutVars>
          <dgm:hierBranch val="init"/>
        </dgm:presLayoutVars>
      </dgm:prSet>
      <dgm:spPr/>
    </dgm:pt>
    <dgm:pt modelId="{98B39638-5CCA-F542-B8E4-23D22DFBF70B}" type="pres">
      <dgm:prSet presAssocID="{56ACECF6-27AA-994B-B734-5F5167DF4297}" presName="rootComposite2" presStyleCnt="0"/>
      <dgm:spPr/>
    </dgm:pt>
    <dgm:pt modelId="{95DC7F2B-2D6A-DC48-A2C9-30D971EBECA9}" type="pres">
      <dgm:prSet presAssocID="{56ACECF6-27AA-994B-B734-5F5167DF4297}" presName="rootText2" presStyleLbl="alignAcc1" presStyleIdx="0" presStyleCnt="0">
        <dgm:presLayoutVars>
          <dgm:chPref val="3"/>
        </dgm:presLayoutVars>
      </dgm:prSet>
      <dgm:spPr/>
      <dgm:t>
        <a:bodyPr/>
        <a:lstStyle/>
        <a:p>
          <a:endParaRPr lang="en-US"/>
        </a:p>
      </dgm:t>
    </dgm:pt>
    <dgm:pt modelId="{D994D2D2-0BBA-1349-B204-0DDE4B688DA0}" type="pres">
      <dgm:prSet presAssocID="{56ACECF6-27AA-994B-B734-5F5167DF4297}" presName="topArc2" presStyleLbl="parChTrans1D1" presStyleIdx="6" presStyleCnt="26"/>
      <dgm:spPr/>
    </dgm:pt>
    <dgm:pt modelId="{F7324198-2FBB-F24D-BACB-20B836F142E6}" type="pres">
      <dgm:prSet presAssocID="{56ACECF6-27AA-994B-B734-5F5167DF4297}" presName="bottomArc2" presStyleLbl="parChTrans1D1" presStyleIdx="7" presStyleCnt="26"/>
      <dgm:spPr/>
    </dgm:pt>
    <dgm:pt modelId="{3C779B7C-C99B-EB42-867C-726EA58DDA18}" type="pres">
      <dgm:prSet presAssocID="{56ACECF6-27AA-994B-B734-5F5167DF4297}" presName="topConnNode2" presStyleLbl="node3" presStyleIdx="0" presStyleCnt="0"/>
      <dgm:spPr/>
      <dgm:t>
        <a:bodyPr/>
        <a:lstStyle/>
        <a:p>
          <a:endParaRPr lang="en-US"/>
        </a:p>
      </dgm:t>
    </dgm:pt>
    <dgm:pt modelId="{813B7762-C1E1-9A4C-ABC0-142AE048DBAA}" type="pres">
      <dgm:prSet presAssocID="{56ACECF6-27AA-994B-B734-5F5167DF4297}" presName="hierChild4" presStyleCnt="0"/>
      <dgm:spPr/>
    </dgm:pt>
    <dgm:pt modelId="{70393345-7C6B-A547-8216-BFF36AAF3AB3}" type="pres">
      <dgm:prSet presAssocID="{56ACECF6-27AA-994B-B734-5F5167DF4297}" presName="hierChild5" presStyleCnt="0"/>
      <dgm:spPr/>
    </dgm:pt>
    <dgm:pt modelId="{6CF5EDA8-B94C-1F43-B483-5EE4FD100602}" type="pres">
      <dgm:prSet presAssocID="{2CB49B12-21FB-8B4C-A1ED-90C1B982A479}" presName="hierChild5" presStyleCnt="0"/>
      <dgm:spPr/>
    </dgm:pt>
    <dgm:pt modelId="{D562195C-322B-0146-B128-8E482D8EE6A9}" type="pres">
      <dgm:prSet presAssocID="{D1870B8A-C413-C14B-B370-338C8CE3E922}" presName="Name28" presStyleLbl="parChTrans1D2" presStyleIdx="1" presStyleCnt="5"/>
      <dgm:spPr/>
      <dgm:t>
        <a:bodyPr/>
        <a:lstStyle/>
        <a:p>
          <a:endParaRPr lang="en-US"/>
        </a:p>
      </dgm:t>
    </dgm:pt>
    <dgm:pt modelId="{52353122-3044-7E4B-90AC-6FB72C20C894}" type="pres">
      <dgm:prSet presAssocID="{11798EA1-0198-894F-B741-459ED83365E7}" presName="hierRoot2" presStyleCnt="0">
        <dgm:presLayoutVars>
          <dgm:hierBranch val="init"/>
        </dgm:presLayoutVars>
      </dgm:prSet>
      <dgm:spPr/>
    </dgm:pt>
    <dgm:pt modelId="{BF8E6F7B-C618-4243-A86F-E705E237CE58}" type="pres">
      <dgm:prSet presAssocID="{11798EA1-0198-894F-B741-459ED83365E7}" presName="rootComposite2" presStyleCnt="0"/>
      <dgm:spPr/>
    </dgm:pt>
    <dgm:pt modelId="{991CE7C1-2D8C-E345-BA5B-B27692A3CEAA}" type="pres">
      <dgm:prSet presAssocID="{11798EA1-0198-894F-B741-459ED83365E7}" presName="rootText2" presStyleLbl="alignAcc1" presStyleIdx="0" presStyleCnt="0">
        <dgm:presLayoutVars>
          <dgm:chPref val="3"/>
        </dgm:presLayoutVars>
      </dgm:prSet>
      <dgm:spPr/>
      <dgm:t>
        <a:bodyPr/>
        <a:lstStyle/>
        <a:p>
          <a:endParaRPr lang="en-US"/>
        </a:p>
      </dgm:t>
    </dgm:pt>
    <dgm:pt modelId="{9397AC47-4A7E-2541-B5BC-103FA693D508}" type="pres">
      <dgm:prSet presAssocID="{11798EA1-0198-894F-B741-459ED83365E7}" presName="topArc2" presStyleLbl="parChTrans1D1" presStyleIdx="8" presStyleCnt="26"/>
      <dgm:spPr/>
    </dgm:pt>
    <dgm:pt modelId="{1123F545-AA3A-FB44-8277-17A5DE0E2F30}" type="pres">
      <dgm:prSet presAssocID="{11798EA1-0198-894F-B741-459ED83365E7}" presName="bottomArc2" presStyleLbl="parChTrans1D1" presStyleIdx="9" presStyleCnt="26"/>
      <dgm:spPr/>
    </dgm:pt>
    <dgm:pt modelId="{78305C8A-980F-E441-B4C9-8F39015B620C}" type="pres">
      <dgm:prSet presAssocID="{11798EA1-0198-894F-B741-459ED83365E7}" presName="topConnNode2" presStyleLbl="node2" presStyleIdx="0" presStyleCnt="0"/>
      <dgm:spPr/>
      <dgm:t>
        <a:bodyPr/>
        <a:lstStyle/>
        <a:p>
          <a:endParaRPr lang="en-US"/>
        </a:p>
      </dgm:t>
    </dgm:pt>
    <dgm:pt modelId="{243EF091-EF10-844E-8659-FAB99B303200}" type="pres">
      <dgm:prSet presAssocID="{11798EA1-0198-894F-B741-459ED83365E7}" presName="hierChild4" presStyleCnt="0"/>
      <dgm:spPr/>
    </dgm:pt>
    <dgm:pt modelId="{928F5527-60CE-1A45-8B0F-7C0CC559911B}" type="pres">
      <dgm:prSet presAssocID="{BAEBFC8C-482B-1043-92C3-E40FA2B0AF71}" presName="Name28" presStyleLbl="parChTrans1D3" presStyleIdx="2" presStyleCnt="7"/>
      <dgm:spPr/>
      <dgm:t>
        <a:bodyPr/>
        <a:lstStyle/>
        <a:p>
          <a:endParaRPr lang="en-US"/>
        </a:p>
      </dgm:t>
    </dgm:pt>
    <dgm:pt modelId="{7E04FD93-BCA8-D646-81A1-6F5A0A7DAB9C}" type="pres">
      <dgm:prSet presAssocID="{7DB71193-90B6-AE40-BA01-0CA5083869F1}" presName="hierRoot2" presStyleCnt="0">
        <dgm:presLayoutVars>
          <dgm:hierBranch val="init"/>
        </dgm:presLayoutVars>
      </dgm:prSet>
      <dgm:spPr/>
    </dgm:pt>
    <dgm:pt modelId="{AC4CE8C1-2978-3247-9FB8-F43BFA8C53EA}" type="pres">
      <dgm:prSet presAssocID="{7DB71193-90B6-AE40-BA01-0CA5083869F1}" presName="rootComposite2" presStyleCnt="0"/>
      <dgm:spPr/>
    </dgm:pt>
    <dgm:pt modelId="{7AF11AAA-4E16-E647-829C-76D88072A764}" type="pres">
      <dgm:prSet presAssocID="{7DB71193-90B6-AE40-BA01-0CA5083869F1}" presName="rootText2" presStyleLbl="alignAcc1" presStyleIdx="0" presStyleCnt="0">
        <dgm:presLayoutVars>
          <dgm:chPref val="3"/>
        </dgm:presLayoutVars>
      </dgm:prSet>
      <dgm:spPr/>
      <dgm:t>
        <a:bodyPr/>
        <a:lstStyle/>
        <a:p>
          <a:endParaRPr lang="en-US"/>
        </a:p>
      </dgm:t>
    </dgm:pt>
    <dgm:pt modelId="{264E5799-16F7-1246-81A0-8FADA642AD0F}" type="pres">
      <dgm:prSet presAssocID="{7DB71193-90B6-AE40-BA01-0CA5083869F1}" presName="topArc2" presStyleLbl="parChTrans1D1" presStyleIdx="10" presStyleCnt="26"/>
      <dgm:spPr/>
    </dgm:pt>
    <dgm:pt modelId="{387F32EB-4D6B-A34F-8A56-4B77EABC68C5}" type="pres">
      <dgm:prSet presAssocID="{7DB71193-90B6-AE40-BA01-0CA5083869F1}" presName="bottomArc2" presStyleLbl="parChTrans1D1" presStyleIdx="11" presStyleCnt="26"/>
      <dgm:spPr/>
    </dgm:pt>
    <dgm:pt modelId="{F34E1F93-ACB0-F449-9C90-4559C7224F65}" type="pres">
      <dgm:prSet presAssocID="{7DB71193-90B6-AE40-BA01-0CA5083869F1}" presName="topConnNode2" presStyleLbl="node3" presStyleIdx="0" presStyleCnt="0"/>
      <dgm:spPr/>
      <dgm:t>
        <a:bodyPr/>
        <a:lstStyle/>
        <a:p>
          <a:endParaRPr lang="en-US"/>
        </a:p>
      </dgm:t>
    </dgm:pt>
    <dgm:pt modelId="{88474D1C-263B-F049-871D-520E59D8836C}" type="pres">
      <dgm:prSet presAssocID="{7DB71193-90B6-AE40-BA01-0CA5083869F1}" presName="hierChild4" presStyleCnt="0"/>
      <dgm:spPr/>
    </dgm:pt>
    <dgm:pt modelId="{289FE5A0-0536-1B48-BAF7-B3B07B1FCDCF}" type="pres">
      <dgm:prSet presAssocID="{7DB71193-90B6-AE40-BA01-0CA5083869F1}" presName="hierChild5" presStyleCnt="0"/>
      <dgm:spPr/>
    </dgm:pt>
    <dgm:pt modelId="{60888607-D313-844E-AD6B-38E3A6173F1E}" type="pres">
      <dgm:prSet presAssocID="{5F117F0D-2E3E-6B4A-B79A-D85028B7E65B}" presName="Name28" presStyleLbl="parChTrans1D3" presStyleIdx="3" presStyleCnt="7"/>
      <dgm:spPr/>
      <dgm:t>
        <a:bodyPr/>
        <a:lstStyle/>
        <a:p>
          <a:endParaRPr lang="en-US"/>
        </a:p>
      </dgm:t>
    </dgm:pt>
    <dgm:pt modelId="{24AF2654-F612-8343-8E00-5673569BBA4E}" type="pres">
      <dgm:prSet presAssocID="{77D916C1-468D-8F40-B909-822F0DA64C31}" presName="hierRoot2" presStyleCnt="0">
        <dgm:presLayoutVars>
          <dgm:hierBranch val="init"/>
        </dgm:presLayoutVars>
      </dgm:prSet>
      <dgm:spPr/>
    </dgm:pt>
    <dgm:pt modelId="{114B14D4-3F79-E84D-B3ED-535845117174}" type="pres">
      <dgm:prSet presAssocID="{77D916C1-468D-8F40-B909-822F0DA64C31}" presName="rootComposite2" presStyleCnt="0"/>
      <dgm:spPr/>
    </dgm:pt>
    <dgm:pt modelId="{55685A7B-3A72-B34D-8668-6E154AE0032C}" type="pres">
      <dgm:prSet presAssocID="{77D916C1-468D-8F40-B909-822F0DA64C31}" presName="rootText2" presStyleLbl="alignAcc1" presStyleIdx="0" presStyleCnt="0">
        <dgm:presLayoutVars>
          <dgm:chPref val="3"/>
        </dgm:presLayoutVars>
      </dgm:prSet>
      <dgm:spPr/>
      <dgm:t>
        <a:bodyPr/>
        <a:lstStyle/>
        <a:p>
          <a:endParaRPr lang="en-US"/>
        </a:p>
      </dgm:t>
    </dgm:pt>
    <dgm:pt modelId="{E802E4FB-1010-684B-AABA-66F1649DC42E}" type="pres">
      <dgm:prSet presAssocID="{77D916C1-468D-8F40-B909-822F0DA64C31}" presName="topArc2" presStyleLbl="parChTrans1D1" presStyleIdx="12" presStyleCnt="26"/>
      <dgm:spPr/>
    </dgm:pt>
    <dgm:pt modelId="{2FCD3B9C-4FE1-5F42-BCB7-542B41C78D7F}" type="pres">
      <dgm:prSet presAssocID="{77D916C1-468D-8F40-B909-822F0DA64C31}" presName="bottomArc2" presStyleLbl="parChTrans1D1" presStyleIdx="13" presStyleCnt="26"/>
      <dgm:spPr/>
    </dgm:pt>
    <dgm:pt modelId="{8360D564-4FF8-474B-A0B3-3D160F5B58A1}" type="pres">
      <dgm:prSet presAssocID="{77D916C1-468D-8F40-B909-822F0DA64C31}" presName="topConnNode2" presStyleLbl="node3" presStyleIdx="0" presStyleCnt="0"/>
      <dgm:spPr/>
      <dgm:t>
        <a:bodyPr/>
        <a:lstStyle/>
        <a:p>
          <a:endParaRPr lang="en-US"/>
        </a:p>
      </dgm:t>
    </dgm:pt>
    <dgm:pt modelId="{FD566A7A-1AF6-4743-B8BD-13956BACC1CD}" type="pres">
      <dgm:prSet presAssocID="{77D916C1-468D-8F40-B909-822F0DA64C31}" presName="hierChild4" presStyleCnt="0"/>
      <dgm:spPr/>
    </dgm:pt>
    <dgm:pt modelId="{2269062B-BFD5-6640-903D-965D5B8CA0E0}" type="pres">
      <dgm:prSet presAssocID="{77D916C1-468D-8F40-B909-822F0DA64C31}" presName="hierChild5" presStyleCnt="0"/>
      <dgm:spPr/>
    </dgm:pt>
    <dgm:pt modelId="{156FFD8A-CFE9-D240-90AA-1AD53AE8EF64}" type="pres">
      <dgm:prSet presAssocID="{11798EA1-0198-894F-B741-459ED83365E7}" presName="hierChild5" presStyleCnt="0"/>
      <dgm:spPr/>
    </dgm:pt>
    <dgm:pt modelId="{859BA671-77E7-1043-82A3-AE79698B4E87}" type="pres">
      <dgm:prSet presAssocID="{CE0A8975-3B82-774E-9972-8664F26C945F}" presName="Name28" presStyleLbl="parChTrans1D2" presStyleIdx="2" presStyleCnt="5"/>
      <dgm:spPr/>
      <dgm:t>
        <a:bodyPr/>
        <a:lstStyle/>
        <a:p>
          <a:endParaRPr lang="en-US"/>
        </a:p>
      </dgm:t>
    </dgm:pt>
    <dgm:pt modelId="{71C379A5-FC33-0847-ABBC-67DB262885F6}" type="pres">
      <dgm:prSet presAssocID="{3C3A4288-837B-1B4C-8A1E-863A53D1504B}" presName="hierRoot2" presStyleCnt="0">
        <dgm:presLayoutVars>
          <dgm:hierBranch val="init"/>
        </dgm:presLayoutVars>
      </dgm:prSet>
      <dgm:spPr/>
    </dgm:pt>
    <dgm:pt modelId="{6930F5A2-E6D5-EF46-A920-A1EEE2412BFC}" type="pres">
      <dgm:prSet presAssocID="{3C3A4288-837B-1B4C-8A1E-863A53D1504B}" presName="rootComposite2" presStyleCnt="0"/>
      <dgm:spPr/>
    </dgm:pt>
    <dgm:pt modelId="{0D6C2D4E-5923-9B46-B2FC-29DAF312582E}" type="pres">
      <dgm:prSet presAssocID="{3C3A4288-837B-1B4C-8A1E-863A53D1504B}" presName="rootText2" presStyleLbl="alignAcc1" presStyleIdx="0" presStyleCnt="0">
        <dgm:presLayoutVars>
          <dgm:chPref val="3"/>
        </dgm:presLayoutVars>
      </dgm:prSet>
      <dgm:spPr/>
      <dgm:t>
        <a:bodyPr/>
        <a:lstStyle/>
        <a:p>
          <a:endParaRPr lang="en-US"/>
        </a:p>
      </dgm:t>
    </dgm:pt>
    <dgm:pt modelId="{D1D459DB-525E-154E-A8E3-F403DEA8202C}" type="pres">
      <dgm:prSet presAssocID="{3C3A4288-837B-1B4C-8A1E-863A53D1504B}" presName="topArc2" presStyleLbl="parChTrans1D1" presStyleIdx="14" presStyleCnt="26"/>
      <dgm:spPr/>
    </dgm:pt>
    <dgm:pt modelId="{884C6A31-60FE-474C-B3C2-00682B375026}" type="pres">
      <dgm:prSet presAssocID="{3C3A4288-837B-1B4C-8A1E-863A53D1504B}" presName="bottomArc2" presStyleLbl="parChTrans1D1" presStyleIdx="15" presStyleCnt="26"/>
      <dgm:spPr/>
    </dgm:pt>
    <dgm:pt modelId="{F3C0DDA6-366A-A146-95E9-7AF3AB640B32}" type="pres">
      <dgm:prSet presAssocID="{3C3A4288-837B-1B4C-8A1E-863A53D1504B}" presName="topConnNode2" presStyleLbl="node2" presStyleIdx="0" presStyleCnt="0"/>
      <dgm:spPr/>
      <dgm:t>
        <a:bodyPr/>
        <a:lstStyle/>
        <a:p>
          <a:endParaRPr lang="en-US"/>
        </a:p>
      </dgm:t>
    </dgm:pt>
    <dgm:pt modelId="{8D26BF0B-F529-114B-A4C1-5EE30645BCB7}" type="pres">
      <dgm:prSet presAssocID="{3C3A4288-837B-1B4C-8A1E-863A53D1504B}" presName="hierChild4" presStyleCnt="0"/>
      <dgm:spPr/>
    </dgm:pt>
    <dgm:pt modelId="{86D8175B-8508-0D4E-901C-CB596D5AAE04}" type="pres">
      <dgm:prSet presAssocID="{5A57F29B-F038-2544-838D-ABCD6BABD3E4}" presName="Name28" presStyleLbl="parChTrans1D3" presStyleIdx="4" presStyleCnt="7"/>
      <dgm:spPr/>
      <dgm:t>
        <a:bodyPr/>
        <a:lstStyle/>
        <a:p>
          <a:endParaRPr lang="en-US"/>
        </a:p>
      </dgm:t>
    </dgm:pt>
    <dgm:pt modelId="{69338F3B-E514-A541-A68E-8ADB439FA1A3}" type="pres">
      <dgm:prSet presAssocID="{080326B7-AB99-2946-82A0-4814DE338A11}" presName="hierRoot2" presStyleCnt="0">
        <dgm:presLayoutVars>
          <dgm:hierBranch val="init"/>
        </dgm:presLayoutVars>
      </dgm:prSet>
      <dgm:spPr/>
    </dgm:pt>
    <dgm:pt modelId="{1AE0EEEE-D04E-4449-8B44-7E149902086D}" type="pres">
      <dgm:prSet presAssocID="{080326B7-AB99-2946-82A0-4814DE338A11}" presName="rootComposite2" presStyleCnt="0"/>
      <dgm:spPr/>
    </dgm:pt>
    <dgm:pt modelId="{51D04FEF-767A-6C4B-8558-FF775A1D20DD}" type="pres">
      <dgm:prSet presAssocID="{080326B7-AB99-2946-82A0-4814DE338A11}" presName="rootText2" presStyleLbl="alignAcc1" presStyleIdx="0" presStyleCnt="0">
        <dgm:presLayoutVars>
          <dgm:chPref val="3"/>
        </dgm:presLayoutVars>
      </dgm:prSet>
      <dgm:spPr/>
      <dgm:t>
        <a:bodyPr/>
        <a:lstStyle/>
        <a:p>
          <a:endParaRPr lang="en-US"/>
        </a:p>
      </dgm:t>
    </dgm:pt>
    <dgm:pt modelId="{711ABE3B-6723-B748-9147-CDCDBA3AA642}" type="pres">
      <dgm:prSet presAssocID="{080326B7-AB99-2946-82A0-4814DE338A11}" presName="topArc2" presStyleLbl="parChTrans1D1" presStyleIdx="16" presStyleCnt="26"/>
      <dgm:spPr/>
    </dgm:pt>
    <dgm:pt modelId="{956D4493-1C03-384F-9215-A6D6AAD4A01D}" type="pres">
      <dgm:prSet presAssocID="{080326B7-AB99-2946-82A0-4814DE338A11}" presName="bottomArc2" presStyleLbl="parChTrans1D1" presStyleIdx="17" presStyleCnt="26"/>
      <dgm:spPr/>
    </dgm:pt>
    <dgm:pt modelId="{827E192B-A2CD-A144-8E0A-690F4CB75F49}" type="pres">
      <dgm:prSet presAssocID="{080326B7-AB99-2946-82A0-4814DE338A11}" presName="topConnNode2" presStyleLbl="node3" presStyleIdx="0" presStyleCnt="0"/>
      <dgm:spPr/>
      <dgm:t>
        <a:bodyPr/>
        <a:lstStyle/>
        <a:p>
          <a:endParaRPr lang="en-US"/>
        </a:p>
      </dgm:t>
    </dgm:pt>
    <dgm:pt modelId="{8C507085-F066-C845-BFAC-BCC07F57BE8A}" type="pres">
      <dgm:prSet presAssocID="{080326B7-AB99-2946-82A0-4814DE338A11}" presName="hierChild4" presStyleCnt="0"/>
      <dgm:spPr/>
    </dgm:pt>
    <dgm:pt modelId="{45EFBCB1-D3D6-BE45-AE23-0BB62711BC29}" type="pres">
      <dgm:prSet presAssocID="{080326B7-AB99-2946-82A0-4814DE338A11}" presName="hierChild5" presStyleCnt="0"/>
      <dgm:spPr/>
    </dgm:pt>
    <dgm:pt modelId="{C3784949-1049-1641-99EB-F74EBC977CB8}" type="pres">
      <dgm:prSet presAssocID="{3C3A4288-837B-1B4C-8A1E-863A53D1504B}" presName="hierChild5" presStyleCnt="0"/>
      <dgm:spPr/>
    </dgm:pt>
    <dgm:pt modelId="{2ED2EF2E-2875-7D4A-8AB1-C4D9BD8439BE}" type="pres">
      <dgm:prSet presAssocID="{E15AC4AB-9818-894C-8178-C5FB45D5E24A}" presName="Name28" presStyleLbl="parChTrans1D2" presStyleIdx="3" presStyleCnt="5"/>
      <dgm:spPr/>
      <dgm:t>
        <a:bodyPr/>
        <a:lstStyle/>
        <a:p>
          <a:endParaRPr lang="en-US"/>
        </a:p>
      </dgm:t>
    </dgm:pt>
    <dgm:pt modelId="{E04BD649-D896-F546-89CF-89E4B9FDAF96}" type="pres">
      <dgm:prSet presAssocID="{7B54AAD6-5736-CE42-A9AC-B50C9674E901}" presName="hierRoot2" presStyleCnt="0">
        <dgm:presLayoutVars>
          <dgm:hierBranch val="init"/>
        </dgm:presLayoutVars>
      </dgm:prSet>
      <dgm:spPr/>
    </dgm:pt>
    <dgm:pt modelId="{5E9A917A-F6A9-7447-ACE6-4C040EF32BAE}" type="pres">
      <dgm:prSet presAssocID="{7B54AAD6-5736-CE42-A9AC-B50C9674E901}" presName="rootComposite2" presStyleCnt="0"/>
      <dgm:spPr/>
    </dgm:pt>
    <dgm:pt modelId="{F5C83ECE-329F-F947-905A-11855AD29507}" type="pres">
      <dgm:prSet presAssocID="{7B54AAD6-5736-CE42-A9AC-B50C9674E901}" presName="rootText2" presStyleLbl="alignAcc1" presStyleIdx="0" presStyleCnt="0">
        <dgm:presLayoutVars>
          <dgm:chPref val="3"/>
        </dgm:presLayoutVars>
      </dgm:prSet>
      <dgm:spPr/>
      <dgm:t>
        <a:bodyPr/>
        <a:lstStyle/>
        <a:p>
          <a:endParaRPr lang="en-US"/>
        </a:p>
      </dgm:t>
    </dgm:pt>
    <dgm:pt modelId="{CF8A4BE7-4665-1546-B889-BD812FB2531E}" type="pres">
      <dgm:prSet presAssocID="{7B54AAD6-5736-CE42-A9AC-B50C9674E901}" presName="topArc2" presStyleLbl="parChTrans1D1" presStyleIdx="18" presStyleCnt="26"/>
      <dgm:spPr/>
    </dgm:pt>
    <dgm:pt modelId="{8DFCF49C-F476-6948-88DE-8977A1C671D9}" type="pres">
      <dgm:prSet presAssocID="{7B54AAD6-5736-CE42-A9AC-B50C9674E901}" presName="bottomArc2" presStyleLbl="parChTrans1D1" presStyleIdx="19" presStyleCnt="26"/>
      <dgm:spPr/>
    </dgm:pt>
    <dgm:pt modelId="{EE89D491-7974-274A-A984-AA55AF78ECA2}" type="pres">
      <dgm:prSet presAssocID="{7B54AAD6-5736-CE42-A9AC-B50C9674E901}" presName="topConnNode2" presStyleLbl="node2" presStyleIdx="0" presStyleCnt="0"/>
      <dgm:spPr/>
      <dgm:t>
        <a:bodyPr/>
        <a:lstStyle/>
        <a:p>
          <a:endParaRPr lang="en-US"/>
        </a:p>
      </dgm:t>
    </dgm:pt>
    <dgm:pt modelId="{5B73D439-718D-4F41-987D-4AD723E25E0F}" type="pres">
      <dgm:prSet presAssocID="{7B54AAD6-5736-CE42-A9AC-B50C9674E901}" presName="hierChild4" presStyleCnt="0"/>
      <dgm:spPr/>
    </dgm:pt>
    <dgm:pt modelId="{09473FD2-A831-9D45-ACF6-D3475A9E7258}" type="pres">
      <dgm:prSet presAssocID="{9E87CFD9-6979-4346-A716-129E2C75E003}" presName="Name28" presStyleLbl="parChTrans1D3" presStyleIdx="5" presStyleCnt="7"/>
      <dgm:spPr/>
      <dgm:t>
        <a:bodyPr/>
        <a:lstStyle/>
        <a:p>
          <a:endParaRPr lang="en-US"/>
        </a:p>
      </dgm:t>
    </dgm:pt>
    <dgm:pt modelId="{86DC3065-CC49-B44B-A3B9-1742BE02E301}" type="pres">
      <dgm:prSet presAssocID="{96F7A545-2CFC-E54B-A02D-2B2B2E755B2F}" presName="hierRoot2" presStyleCnt="0">
        <dgm:presLayoutVars>
          <dgm:hierBranch val="init"/>
        </dgm:presLayoutVars>
      </dgm:prSet>
      <dgm:spPr/>
    </dgm:pt>
    <dgm:pt modelId="{091F77B5-182D-104C-BDE9-0590A78C24BD}" type="pres">
      <dgm:prSet presAssocID="{96F7A545-2CFC-E54B-A02D-2B2B2E755B2F}" presName="rootComposite2" presStyleCnt="0"/>
      <dgm:spPr/>
    </dgm:pt>
    <dgm:pt modelId="{ED0EA0CA-BA8E-C14F-B24A-D9057C9804F5}" type="pres">
      <dgm:prSet presAssocID="{96F7A545-2CFC-E54B-A02D-2B2B2E755B2F}" presName="rootText2" presStyleLbl="alignAcc1" presStyleIdx="0" presStyleCnt="0">
        <dgm:presLayoutVars>
          <dgm:chPref val="3"/>
        </dgm:presLayoutVars>
      </dgm:prSet>
      <dgm:spPr/>
      <dgm:t>
        <a:bodyPr/>
        <a:lstStyle/>
        <a:p>
          <a:endParaRPr lang="en-US"/>
        </a:p>
      </dgm:t>
    </dgm:pt>
    <dgm:pt modelId="{7D757B76-4219-B748-A589-785B438F696D}" type="pres">
      <dgm:prSet presAssocID="{96F7A545-2CFC-E54B-A02D-2B2B2E755B2F}" presName="topArc2" presStyleLbl="parChTrans1D1" presStyleIdx="20" presStyleCnt="26"/>
      <dgm:spPr/>
    </dgm:pt>
    <dgm:pt modelId="{6968E51B-27C8-9C45-8262-BB6D57453CDB}" type="pres">
      <dgm:prSet presAssocID="{96F7A545-2CFC-E54B-A02D-2B2B2E755B2F}" presName="bottomArc2" presStyleLbl="parChTrans1D1" presStyleIdx="21" presStyleCnt="26"/>
      <dgm:spPr/>
    </dgm:pt>
    <dgm:pt modelId="{1AE41ACD-0167-8B49-A9C9-3B8E7816AA3B}" type="pres">
      <dgm:prSet presAssocID="{96F7A545-2CFC-E54B-A02D-2B2B2E755B2F}" presName="topConnNode2" presStyleLbl="node3" presStyleIdx="0" presStyleCnt="0"/>
      <dgm:spPr/>
      <dgm:t>
        <a:bodyPr/>
        <a:lstStyle/>
        <a:p>
          <a:endParaRPr lang="en-US"/>
        </a:p>
      </dgm:t>
    </dgm:pt>
    <dgm:pt modelId="{0B08576E-5AB4-2847-BACE-4C7DF6E6E319}" type="pres">
      <dgm:prSet presAssocID="{96F7A545-2CFC-E54B-A02D-2B2B2E755B2F}" presName="hierChild4" presStyleCnt="0"/>
      <dgm:spPr/>
    </dgm:pt>
    <dgm:pt modelId="{C66E62DA-16AC-2443-A99B-DE913C907EA4}" type="pres">
      <dgm:prSet presAssocID="{96F7A545-2CFC-E54B-A02D-2B2B2E755B2F}" presName="hierChild5" presStyleCnt="0"/>
      <dgm:spPr/>
    </dgm:pt>
    <dgm:pt modelId="{E6F55D6F-DB62-FB4F-A21D-C28B45696BE9}" type="pres">
      <dgm:prSet presAssocID="{67C880EA-6A33-0E41-8CAD-BA7C5BAD9D4B}" presName="Name28" presStyleLbl="parChTrans1D3" presStyleIdx="6" presStyleCnt="7"/>
      <dgm:spPr/>
      <dgm:t>
        <a:bodyPr/>
        <a:lstStyle/>
        <a:p>
          <a:endParaRPr lang="en-US"/>
        </a:p>
      </dgm:t>
    </dgm:pt>
    <dgm:pt modelId="{3AB0B341-C937-F149-A780-EA9AE6BE5963}" type="pres">
      <dgm:prSet presAssocID="{DC24B8B6-B73E-6D44-96A6-3CFDD285F138}" presName="hierRoot2" presStyleCnt="0">
        <dgm:presLayoutVars>
          <dgm:hierBranch val="init"/>
        </dgm:presLayoutVars>
      </dgm:prSet>
      <dgm:spPr/>
    </dgm:pt>
    <dgm:pt modelId="{742A2B9A-7B8E-EE4C-9D11-FE563B82A052}" type="pres">
      <dgm:prSet presAssocID="{DC24B8B6-B73E-6D44-96A6-3CFDD285F138}" presName="rootComposite2" presStyleCnt="0"/>
      <dgm:spPr/>
    </dgm:pt>
    <dgm:pt modelId="{36662E99-937F-9747-B534-E4A6A4E32A22}" type="pres">
      <dgm:prSet presAssocID="{DC24B8B6-B73E-6D44-96A6-3CFDD285F138}" presName="rootText2" presStyleLbl="alignAcc1" presStyleIdx="0" presStyleCnt="0">
        <dgm:presLayoutVars>
          <dgm:chPref val="3"/>
        </dgm:presLayoutVars>
      </dgm:prSet>
      <dgm:spPr/>
      <dgm:t>
        <a:bodyPr/>
        <a:lstStyle/>
        <a:p>
          <a:endParaRPr lang="en-US"/>
        </a:p>
      </dgm:t>
    </dgm:pt>
    <dgm:pt modelId="{78506EE1-065A-5540-8738-8335979897B5}" type="pres">
      <dgm:prSet presAssocID="{DC24B8B6-B73E-6D44-96A6-3CFDD285F138}" presName="topArc2" presStyleLbl="parChTrans1D1" presStyleIdx="22" presStyleCnt="26"/>
      <dgm:spPr/>
    </dgm:pt>
    <dgm:pt modelId="{2144E148-1039-3E4B-96EE-61134793F19B}" type="pres">
      <dgm:prSet presAssocID="{DC24B8B6-B73E-6D44-96A6-3CFDD285F138}" presName="bottomArc2" presStyleLbl="parChTrans1D1" presStyleIdx="23" presStyleCnt="26"/>
      <dgm:spPr/>
    </dgm:pt>
    <dgm:pt modelId="{1487E8C4-7DF5-8440-ADC8-8D798B8774CF}" type="pres">
      <dgm:prSet presAssocID="{DC24B8B6-B73E-6D44-96A6-3CFDD285F138}" presName="topConnNode2" presStyleLbl="node3" presStyleIdx="0" presStyleCnt="0"/>
      <dgm:spPr/>
      <dgm:t>
        <a:bodyPr/>
        <a:lstStyle/>
        <a:p>
          <a:endParaRPr lang="en-US"/>
        </a:p>
      </dgm:t>
    </dgm:pt>
    <dgm:pt modelId="{A441E578-5AD5-DD4A-86A7-2A3DFAF5BE5C}" type="pres">
      <dgm:prSet presAssocID="{DC24B8B6-B73E-6D44-96A6-3CFDD285F138}" presName="hierChild4" presStyleCnt="0"/>
      <dgm:spPr/>
    </dgm:pt>
    <dgm:pt modelId="{7BCEA4EC-3B1F-A445-9A47-DF05FAB52AEB}" type="pres">
      <dgm:prSet presAssocID="{DC24B8B6-B73E-6D44-96A6-3CFDD285F138}" presName="hierChild5" presStyleCnt="0"/>
      <dgm:spPr/>
    </dgm:pt>
    <dgm:pt modelId="{A063571B-2E0F-E149-96BC-46CB4CFC1765}" type="pres">
      <dgm:prSet presAssocID="{7B54AAD6-5736-CE42-A9AC-B50C9674E901}" presName="hierChild5" presStyleCnt="0"/>
      <dgm:spPr/>
    </dgm:pt>
    <dgm:pt modelId="{F1D7E292-F8C8-744C-9751-ECE966F1FCC7}" type="pres">
      <dgm:prSet presAssocID="{8FC5687A-74EE-5343-9663-3DA8A912E7E8}" presName="hierChild3" presStyleCnt="0"/>
      <dgm:spPr/>
    </dgm:pt>
    <dgm:pt modelId="{01915FDB-08B6-9C49-83EB-DEBA8D8E3207}" type="pres">
      <dgm:prSet presAssocID="{076CCB40-8C98-374F-AB42-FC6CA044E4A3}" presName="Name101" presStyleLbl="parChTrans1D2" presStyleIdx="4" presStyleCnt="5"/>
      <dgm:spPr/>
      <dgm:t>
        <a:bodyPr/>
        <a:lstStyle/>
        <a:p>
          <a:endParaRPr lang="en-US"/>
        </a:p>
      </dgm:t>
    </dgm:pt>
    <dgm:pt modelId="{1DF0DCFD-E1A7-584B-8344-EFB502E19CCF}" type="pres">
      <dgm:prSet presAssocID="{9495306F-E555-424B-A2E6-F36C58A3F9BA}" presName="hierRoot3" presStyleCnt="0">
        <dgm:presLayoutVars>
          <dgm:hierBranch val="init"/>
        </dgm:presLayoutVars>
      </dgm:prSet>
      <dgm:spPr/>
    </dgm:pt>
    <dgm:pt modelId="{E540CF16-B013-CA49-ADE5-591ACFDC5816}" type="pres">
      <dgm:prSet presAssocID="{9495306F-E555-424B-A2E6-F36C58A3F9BA}" presName="rootComposite3" presStyleCnt="0"/>
      <dgm:spPr/>
    </dgm:pt>
    <dgm:pt modelId="{2B286E3B-D2B3-944C-8E5C-3215D38609D7}" type="pres">
      <dgm:prSet presAssocID="{9495306F-E555-424B-A2E6-F36C58A3F9BA}" presName="rootText3" presStyleLbl="alignAcc1" presStyleIdx="0" presStyleCnt="0">
        <dgm:presLayoutVars>
          <dgm:chPref val="3"/>
        </dgm:presLayoutVars>
      </dgm:prSet>
      <dgm:spPr/>
      <dgm:t>
        <a:bodyPr/>
        <a:lstStyle/>
        <a:p>
          <a:endParaRPr lang="en-US"/>
        </a:p>
      </dgm:t>
    </dgm:pt>
    <dgm:pt modelId="{1C62B0CA-8F24-3744-9266-4E5EA5A915F8}" type="pres">
      <dgm:prSet presAssocID="{9495306F-E555-424B-A2E6-F36C58A3F9BA}" presName="topArc3" presStyleLbl="parChTrans1D1" presStyleIdx="24" presStyleCnt="26"/>
      <dgm:spPr/>
    </dgm:pt>
    <dgm:pt modelId="{4AC57BD7-F71E-9A4E-ADE5-575064B1BCD9}" type="pres">
      <dgm:prSet presAssocID="{9495306F-E555-424B-A2E6-F36C58A3F9BA}" presName="bottomArc3" presStyleLbl="parChTrans1D1" presStyleIdx="25" presStyleCnt="26"/>
      <dgm:spPr/>
    </dgm:pt>
    <dgm:pt modelId="{FE070882-6FDD-A54A-B442-C8460BCBF997}" type="pres">
      <dgm:prSet presAssocID="{9495306F-E555-424B-A2E6-F36C58A3F9BA}" presName="topConnNode3" presStyleLbl="asst1" presStyleIdx="0" presStyleCnt="0"/>
      <dgm:spPr/>
      <dgm:t>
        <a:bodyPr/>
        <a:lstStyle/>
        <a:p>
          <a:endParaRPr lang="en-US"/>
        </a:p>
      </dgm:t>
    </dgm:pt>
    <dgm:pt modelId="{AEB87668-2E53-B040-B3D7-14D15DB69410}" type="pres">
      <dgm:prSet presAssocID="{9495306F-E555-424B-A2E6-F36C58A3F9BA}" presName="hierChild6" presStyleCnt="0"/>
      <dgm:spPr/>
    </dgm:pt>
    <dgm:pt modelId="{DB4B903A-2028-A84A-9476-38979C52BC11}" type="pres">
      <dgm:prSet presAssocID="{9495306F-E555-424B-A2E6-F36C58A3F9BA}" presName="hierChild7" presStyleCnt="0"/>
      <dgm:spPr/>
    </dgm:pt>
  </dgm:ptLst>
  <dgm:cxnLst>
    <dgm:cxn modelId="{E8D611D1-4EF3-4D10-BAF2-434AD329532F}" type="presOf" srcId="{5A3D29CA-271F-C345-957F-942CE4ECEABB}" destId="{0018DAF3-CA1D-324E-B741-AA5BB3097ECE}" srcOrd="0" destOrd="0" presId="urn:microsoft.com/office/officeart/2008/layout/HalfCircleOrganizationChart"/>
    <dgm:cxn modelId="{3EFF3251-1638-4DA4-81C1-2E57D635EF3A}" type="presOf" srcId="{11798EA1-0198-894F-B741-459ED83365E7}" destId="{78305C8A-980F-E441-B4C9-8F39015B620C}" srcOrd="1" destOrd="0" presId="urn:microsoft.com/office/officeart/2008/layout/HalfCircleOrganizationChart"/>
    <dgm:cxn modelId="{65D00C4D-6B37-413A-848E-0C3D5B74B6A8}" type="presOf" srcId="{BE3184C5-F3AC-A446-AB9A-466E2F3A4E6D}" destId="{C50C7ED3-18F3-5C4B-8AB0-6B1A9ACB8D5A}" srcOrd="0" destOrd="0" presId="urn:microsoft.com/office/officeart/2008/layout/HalfCircleOrganizationChart"/>
    <dgm:cxn modelId="{77340122-861C-475C-A878-7B2E9C6A63F4}" type="presOf" srcId="{977D1F3F-69E5-EA45-A8AE-1DDBB80E9497}" destId="{DFFB9EED-19CC-224A-9E55-567996E89F81}" srcOrd="1" destOrd="0" presId="urn:microsoft.com/office/officeart/2008/layout/HalfCircleOrganizationChart"/>
    <dgm:cxn modelId="{57EF6579-3DA0-484E-A01F-A2CDC88BA553}" type="presOf" srcId="{67C880EA-6A33-0E41-8CAD-BA7C5BAD9D4B}" destId="{E6F55D6F-DB62-FB4F-A21D-C28B45696BE9}" srcOrd="0" destOrd="0" presId="urn:microsoft.com/office/officeart/2008/layout/HalfCircleOrganizationChart"/>
    <dgm:cxn modelId="{E39C69E9-5894-A24A-8528-CD086497E574}" srcId="{3C3A4288-837B-1B4C-8A1E-863A53D1504B}" destId="{080326B7-AB99-2946-82A0-4814DE338A11}" srcOrd="0" destOrd="0" parTransId="{5A57F29B-F038-2544-838D-ABCD6BABD3E4}" sibTransId="{48B8BB77-4FFE-B743-962D-06E512932E0A}"/>
    <dgm:cxn modelId="{8813A20F-209D-4C70-9EDD-2C08C35FD532}" type="presOf" srcId="{CE0A8975-3B82-774E-9972-8664F26C945F}" destId="{859BA671-77E7-1043-82A3-AE79698B4E87}" srcOrd="0" destOrd="0" presId="urn:microsoft.com/office/officeart/2008/layout/HalfCircleOrganizationChart"/>
    <dgm:cxn modelId="{68E9B42B-ED4E-4F9E-9CA2-C36A18B64B98}" type="presOf" srcId="{3C3A4288-837B-1B4C-8A1E-863A53D1504B}" destId="{F3C0DDA6-366A-A146-95E9-7AF3AB640B32}" srcOrd="1" destOrd="0" presId="urn:microsoft.com/office/officeart/2008/layout/HalfCircleOrganizationChart"/>
    <dgm:cxn modelId="{D9132B05-75E1-4BCB-A3C6-E6E11CB2A838}" type="presOf" srcId="{D1870B8A-C413-C14B-B370-338C8CE3E922}" destId="{D562195C-322B-0146-B128-8E482D8EE6A9}" srcOrd="0" destOrd="0" presId="urn:microsoft.com/office/officeart/2008/layout/HalfCircleOrganizationChart"/>
    <dgm:cxn modelId="{8F9C3440-E53C-5B4E-A583-812FC2AF9008}" srcId="{7B54AAD6-5736-CE42-A9AC-B50C9674E901}" destId="{96F7A545-2CFC-E54B-A02D-2B2B2E755B2F}" srcOrd="0" destOrd="0" parTransId="{9E87CFD9-6979-4346-A716-129E2C75E003}" sibTransId="{A1F8A874-21F7-EA48-BD9B-A2B4917DA902}"/>
    <dgm:cxn modelId="{5AB08491-DB21-9B46-81AD-EB66BD190C0D}" srcId="{2CB49B12-21FB-8B4C-A1ED-90C1B982A479}" destId="{977D1F3F-69E5-EA45-A8AE-1DDBB80E9497}" srcOrd="0" destOrd="0" parTransId="{5A3D29CA-271F-C345-957F-942CE4ECEABB}" sibTransId="{66FB3147-DB29-3B4E-97AE-152A16E006C7}"/>
    <dgm:cxn modelId="{C3E5ECA3-9B6B-49B5-AAC4-8ABE7D1CAC4A}" type="presOf" srcId="{5F117F0D-2E3E-6B4A-B79A-D85028B7E65B}" destId="{60888607-D313-844E-AD6B-38E3A6173F1E}" srcOrd="0" destOrd="0" presId="urn:microsoft.com/office/officeart/2008/layout/HalfCircleOrganizationChart"/>
    <dgm:cxn modelId="{9196677A-0CD0-45B2-A1DA-53452C13E5CB}" type="presOf" srcId="{9495306F-E555-424B-A2E6-F36C58A3F9BA}" destId="{2B286E3B-D2B3-944C-8E5C-3215D38609D7}" srcOrd="0" destOrd="0" presId="urn:microsoft.com/office/officeart/2008/layout/HalfCircleOrganizationChart"/>
    <dgm:cxn modelId="{40384DDB-733F-4B82-9755-638E643649D9}" type="presOf" srcId="{DC24B8B6-B73E-6D44-96A6-3CFDD285F138}" destId="{1487E8C4-7DF5-8440-ADC8-8D798B8774CF}" srcOrd="1" destOrd="0" presId="urn:microsoft.com/office/officeart/2008/layout/HalfCircleOrganizationChart"/>
    <dgm:cxn modelId="{F3AD60C5-EF0E-4F1D-9F6A-C82926DFA3A4}" type="presOf" srcId="{77D916C1-468D-8F40-B909-822F0DA64C31}" destId="{8360D564-4FF8-474B-A0B3-3D160F5B58A1}" srcOrd="1" destOrd="0" presId="urn:microsoft.com/office/officeart/2008/layout/HalfCircleOrganizationChart"/>
    <dgm:cxn modelId="{2BE23034-C438-4C42-BA11-9D39554EB146}" srcId="{7B54AAD6-5736-CE42-A9AC-B50C9674E901}" destId="{DC24B8B6-B73E-6D44-96A6-3CFDD285F138}" srcOrd="1" destOrd="0" parTransId="{67C880EA-6A33-0E41-8CAD-BA7C5BAD9D4B}" sibTransId="{3639FB14-FE38-2D40-BE55-B4D84C3112F5}"/>
    <dgm:cxn modelId="{8F955060-FF45-44FA-B21A-3F48EBB151A6}" type="presOf" srcId="{2CB49B12-21FB-8B4C-A1ED-90C1B982A479}" destId="{1D80C163-7655-7745-91B0-E375F206E701}" srcOrd="1" destOrd="0" presId="urn:microsoft.com/office/officeart/2008/layout/HalfCircleOrganizationChart"/>
    <dgm:cxn modelId="{9935E96C-AB39-B54A-8B13-C409F37A4F2E}" srcId="{8FC5687A-74EE-5343-9663-3DA8A912E7E8}" destId="{11798EA1-0198-894F-B741-459ED83365E7}" srcOrd="2" destOrd="0" parTransId="{D1870B8A-C413-C14B-B370-338C8CE3E922}" sibTransId="{1FE3C930-D53F-F04F-9543-CF661D9AA0C4}"/>
    <dgm:cxn modelId="{05138C81-23B8-47C5-B73B-4D0F0BAB5359}" type="presOf" srcId="{977D1F3F-69E5-EA45-A8AE-1DDBB80E9497}" destId="{CA87A42F-441E-0948-B25D-7C74899A9876}" srcOrd="0" destOrd="0" presId="urn:microsoft.com/office/officeart/2008/layout/HalfCircleOrganizationChart"/>
    <dgm:cxn modelId="{F00CFEB0-90AA-BA40-BFCE-CF5FCAA1F4C9}" srcId="{11798EA1-0198-894F-B741-459ED83365E7}" destId="{7DB71193-90B6-AE40-BA01-0CA5083869F1}" srcOrd="0" destOrd="0" parTransId="{BAEBFC8C-482B-1043-92C3-E40FA2B0AF71}" sibTransId="{D1E81281-1163-4F4B-86E7-17A2E09517E0}"/>
    <dgm:cxn modelId="{C0A35CD4-07F7-42B9-84F7-63D1176B9F4B}" type="presOf" srcId="{7DB71193-90B6-AE40-BA01-0CA5083869F1}" destId="{F34E1F93-ACB0-F449-9C90-4559C7224F65}" srcOrd="1" destOrd="0" presId="urn:microsoft.com/office/officeart/2008/layout/HalfCircleOrganizationChart"/>
    <dgm:cxn modelId="{C3C7AFAD-0BA2-594E-8185-68878A033A6D}" srcId="{8FC5687A-74EE-5343-9663-3DA8A912E7E8}" destId="{2CB49B12-21FB-8B4C-A1ED-90C1B982A479}" srcOrd="1" destOrd="0" parTransId="{BE3184C5-F3AC-A446-AB9A-466E2F3A4E6D}" sibTransId="{DDB7F54A-74EE-0B4A-B470-66D3C4C1FA06}"/>
    <dgm:cxn modelId="{CFE1561A-C813-4B77-A4D7-411C92B50EB0}" type="presOf" srcId="{56ACECF6-27AA-994B-B734-5F5167DF4297}" destId="{95DC7F2B-2D6A-DC48-A2C9-30D971EBECA9}" srcOrd="0" destOrd="0" presId="urn:microsoft.com/office/officeart/2008/layout/HalfCircleOrganizationChart"/>
    <dgm:cxn modelId="{0574BD3D-84B0-4FF3-83B4-C68599105660}" type="presOf" srcId="{11798EA1-0198-894F-B741-459ED83365E7}" destId="{991CE7C1-2D8C-E345-BA5B-B27692A3CEAA}" srcOrd="0" destOrd="0" presId="urn:microsoft.com/office/officeart/2008/layout/HalfCircleOrganizationChart"/>
    <dgm:cxn modelId="{12EEE225-32ED-4CD7-A35D-E47F62DE0844}" type="presOf" srcId="{2CB49B12-21FB-8B4C-A1ED-90C1B982A479}" destId="{503233C0-0C9A-B540-9FB0-469CCEE9FCD4}" srcOrd="0" destOrd="0" presId="urn:microsoft.com/office/officeart/2008/layout/HalfCircleOrganizationChart"/>
    <dgm:cxn modelId="{0D75B397-1C82-44F3-A091-F495B3ED0559}" type="presOf" srcId="{7B54AAD6-5736-CE42-A9AC-B50C9674E901}" destId="{F5C83ECE-329F-F947-905A-11855AD29507}" srcOrd="0" destOrd="0" presId="urn:microsoft.com/office/officeart/2008/layout/HalfCircleOrganizationChart"/>
    <dgm:cxn modelId="{3EC1FE36-58CF-40AD-8777-0FF2ECD9CD6C}" type="presOf" srcId="{8FC5687A-74EE-5343-9663-3DA8A912E7E8}" destId="{41CF6F5A-E09E-CA48-8441-9AFFFC882458}" srcOrd="1" destOrd="0" presId="urn:microsoft.com/office/officeart/2008/layout/HalfCircleOrganizationChart"/>
    <dgm:cxn modelId="{4336054F-35B3-473F-A3E0-98AF500C190F}" type="presOf" srcId="{080326B7-AB99-2946-82A0-4814DE338A11}" destId="{827E192B-A2CD-A144-8E0A-690F4CB75F49}" srcOrd="1" destOrd="0" presId="urn:microsoft.com/office/officeart/2008/layout/HalfCircleOrganizationChart"/>
    <dgm:cxn modelId="{1305B376-12AA-4BE1-A517-68890B22B113}" type="presOf" srcId="{96F7A545-2CFC-E54B-A02D-2B2B2E755B2F}" destId="{1AE41ACD-0167-8B49-A9C9-3B8E7816AA3B}" srcOrd="1" destOrd="0" presId="urn:microsoft.com/office/officeart/2008/layout/HalfCircleOrganizationChart"/>
    <dgm:cxn modelId="{960B2E5A-A043-AD4B-842B-6FC28320D75A}" srcId="{8FC5687A-74EE-5343-9663-3DA8A912E7E8}" destId="{7B54AAD6-5736-CE42-A9AC-B50C9674E901}" srcOrd="4" destOrd="0" parTransId="{E15AC4AB-9818-894C-8178-C5FB45D5E24A}" sibTransId="{74C94C4C-5C0C-0E46-964E-00D959A69897}"/>
    <dgm:cxn modelId="{D1F596F1-8097-564A-8B62-48465A7377C6}" srcId="{01DF599E-089A-7548-8E3C-1477DDF293A6}" destId="{8FC5687A-74EE-5343-9663-3DA8A912E7E8}" srcOrd="0" destOrd="0" parTransId="{C6F8962B-19D2-A649-853B-F3BCDD2FD4ED}" sibTransId="{A04E7C4C-2BFD-744C-B77B-18CFC8C751B6}"/>
    <dgm:cxn modelId="{F7E2DFB0-5061-9A43-A098-CDE4F851FDB5}" srcId="{8FC5687A-74EE-5343-9663-3DA8A912E7E8}" destId="{3C3A4288-837B-1B4C-8A1E-863A53D1504B}" srcOrd="3" destOrd="0" parTransId="{CE0A8975-3B82-774E-9972-8664F26C945F}" sibTransId="{7DE57818-7E67-0B45-A617-78D9A9DDA377}"/>
    <dgm:cxn modelId="{73C285D4-173D-4B36-9D99-44551A07A5D0}" type="presOf" srcId="{E15AC4AB-9818-894C-8178-C5FB45D5E24A}" destId="{2ED2EF2E-2875-7D4A-8AB1-C4D9BD8439BE}" srcOrd="0" destOrd="0" presId="urn:microsoft.com/office/officeart/2008/layout/HalfCircleOrganizationChart"/>
    <dgm:cxn modelId="{553EA249-7E42-4167-912E-94B548A70A48}" type="presOf" srcId="{9495306F-E555-424B-A2E6-F36C58A3F9BA}" destId="{FE070882-6FDD-A54A-B442-C8460BCBF997}" srcOrd="1" destOrd="0" presId="urn:microsoft.com/office/officeart/2008/layout/HalfCircleOrganizationChart"/>
    <dgm:cxn modelId="{5D6F7E09-5ED6-9D48-9727-EEC2CAA05E2C}" srcId="{2CB49B12-21FB-8B4C-A1ED-90C1B982A479}" destId="{56ACECF6-27AA-994B-B734-5F5167DF4297}" srcOrd="1" destOrd="0" parTransId="{91D3B3E7-57F7-7D40-BB23-D15FB1B34FA8}" sibTransId="{2DCF2AC8-DA96-8E48-9845-DC2112DEBB72}"/>
    <dgm:cxn modelId="{77268DDA-3590-4BB2-BC13-9E614ACDAA60}" type="presOf" srcId="{7B54AAD6-5736-CE42-A9AC-B50C9674E901}" destId="{EE89D491-7974-274A-A984-AA55AF78ECA2}" srcOrd="1" destOrd="0" presId="urn:microsoft.com/office/officeart/2008/layout/HalfCircleOrganizationChart"/>
    <dgm:cxn modelId="{AED72BA0-260A-4AAD-83A6-512BE8D47F39}" type="presOf" srcId="{77D916C1-468D-8F40-B909-822F0DA64C31}" destId="{55685A7B-3A72-B34D-8668-6E154AE0032C}" srcOrd="0" destOrd="0" presId="urn:microsoft.com/office/officeart/2008/layout/HalfCircleOrganizationChart"/>
    <dgm:cxn modelId="{2A725FAD-F19B-475C-8EC3-2FDE87715A73}" type="presOf" srcId="{076CCB40-8C98-374F-AB42-FC6CA044E4A3}" destId="{01915FDB-08B6-9C49-83EB-DEBA8D8E3207}" srcOrd="0" destOrd="0" presId="urn:microsoft.com/office/officeart/2008/layout/HalfCircleOrganizationChart"/>
    <dgm:cxn modelId="{F0199619-F0A8-AF46-8962-35920A007F32}" srcId="{11798EA1-0198-894F-B741-459ED83365E7}" destId="{77D916C1-468D-8F40-B909-822F0DA64C31}" srcOrd="1" destOrd="0" parTransId="{5F117F0D-2E3E-6B4A-B79A-D85028B7E65B}" sibTransId="{6F0AF496-5CC1-E841-A5D3-79F99862DFD1}"/>
    <dgm:cxn modelId="{4759291B-714C-459D-8013-BC0DC85D5356}" type="presOf" srcId="{3C3A4288-837B-1B4C-8A1E-863A53D1504B}" destId="{0D6C2D4E-5923-9B46-B2FC-29DAF312582E}" srcOrd="0" destOrd="0" presId="urn:microsoft.com/office/officeart/2008/layout/HalfCircleOrganizationChart"/>
    <dgm:cxn modelId="{F880D52D-DD88-45F2-BD3D-43231D73D3F3}" type="presOf" srcId="{5A57F29B-F038-2544-838D-ABCD6BABD3E4}" destId="{86D8175B-8508-0D4E-901C-CB596D5AAE04}" srcOrd="0" destOrd="0" presId="urn:microsoft.com/office/officeart/2008/layout/HalfCircleOrganizationChart"/>
    <dgm:cxn modelId="{7CB159CA-D088-4E8F-94BB-37EE8FEF5F4E}" type="presOf" srcId="{080326B7-AB99-2946-82A0-4814DE338A11}" destId="{51D04FEF-767A-6C4B-8558-FF775A1D20DD}" srcOrd="0" destOrd="0" presId="urn:microsoft.com/office/officeart/2008/layout/HalfCircleOrganizationChart"/>
    <dgm:cxn modelId="{D469A9CA-C71D-4E0C-A407-1A6E5524CF52}" type="presOf" srcId="{56ACECF6-27AA-994B-B734-5F5167DF4297}" destId="{3C779B7C-C99B-EB42-867C-726EA58DDA18}" srcOrd="1" destOrd="0" presId="urn:microsoft.com/office/officeart/2008/layout/HalfCircleOrganizationChart"/>
    <dgm:cxn modelId="{CC66EA5A-AFB7-4326-9475-501BB6E6DE41}" type="presOf" srcId="{01DF599E-089A-7548-8E3C-1477DDF293A6}" destId="{417F9F6C-28BC-C646-BE4D-B648EAC64B04}" srcOrd="0" destOrd="0" presId="urn:microsoft.com/office/officeart/2008/layout/HalfCircleOrganizationChart"/>
    <dgm:cxn modelId="{F53A964F-A1AD-49CF-82A2-1D211EFDAF99}" type="presOf" srcId="{8FC5687A-74EE-5343-9663-3DA8A912E7E8}" destId="{0122421D-FC69-1A4F-AE07-5C3B8BE5DA68}" srcOrd="0" destOrd="0" presId="urn:microsoft.com/office/officeart/2008/layout/HalfCircleOrganizationChart"/>
    <dgm:cxn modelId="{AE60401D-3E17-463F-A055-E289BA4447E6}" type="presOf" srcId="{7DB71193-90B6-AE40-BA01-0CA5083869F1}" destId="{7AF11AAA-4E16-E647-829C-76D88072A764}" srcOrd="0" destOrd="0" presId="urn:microsoft.com/office/officeart/2008/layout/HalfCircleOrganizationChart"/>
    <dgm:cxn modelId="{78839515-1113-9641-AA88-2AE020B35EE2}" srcId="{8FC5687A-74EE-5343-9663-3DA8A912E7E8}" destId="{9495306F-E555-424B-A2E6-F36C58A3F9BA}" srcOrd="0" destOrd="0" parTransId="{076CCB40-8C98-374F-AB42-FC6CA044E4A3}" sibTransId="{A56D73CA-193F-5249-9EBC-53ACD83B1441}"/>
    <dgm:cxn modelId="{56823330-0C98-44D0-925F-3E525B59761D}" type="presOf" srcId="{96F7A545-2CFC-E54B-A02D-2B2B2E755B2F}" destId="{ED0EA0CA-BA8E-C14F-B24A-D9057C9804F5}" srcOrd="0" destOrd="0" presId="urn:microsoft.com/office/officeart/2008/layout/HalfCircleOrganizationChart"/>
    <dgm:cxn modelId="{67367F02-A9C7-4CD8-86C9-DB8B5E9712F7}" type="presOf" srcId="{DC24B8B6-B73E-6D44-96A6-3CFDD285F138}" destId="{36662E99-937F-9747-B534-E4A6A4E32A22}" srcOrd="0" destOrd="0" presId="urn:microsoft.com/office/officeart/2008/layout/HalfCircleOrganizationChart"/>
    <dgm:cxn modelId="{AE0AF4A0-D6BC-4BC6-AEC2-B3E039832A08}" type="presOf" srcId="{91D3B3E7-57F7-7D40-BB23-D15FB1B34FA8}" destId="{D557C9B0-563D-1A42-B32A-8AE89E1FA2C0}" srcOrd="0" destOrd="0" presId="urn:microsoft.com/office/officeart/2008/layout/HalfCircleOrganizationChart"/>
    <dgm:cxn modelId="{AC26DE0F-FEB2-43C4-8A70-E78F59144D2F}" type="presOf" srcId="{BAEBFC8C-482B-1043-92C3-E40FA2B0AF71}" destId="{928F5527-60CE-1A45-8B0F-7C0CC559911B}" srcOrd="0" destOrd="0" presId="urn:microsoft.com/office/officeart/2008/layout/HalfCircleOrganizationChart"/>
    <dgm:cxn modelId="{8CE0D73B-30CB-43C3-B7B6-58FD00204B34}" type="presOf" srcId="{9E87CFD9-6979-4346-A716-129E2C75E003}" destId="{09473FD2-A831-9D45-ACF6-D3475A9E7258}" srcOrd="0" destOrd="0" presId="urn:microsoft.com/office/officeart/2008/layout/HalfCircleOrganizationChart"/>
    <dgm:cxn modelId="{661F2176-AEE5-4D26-A9B8-39DC4699F085}" type="presParOf" srcId="{417F9F6C-28BC-C646-BE4D-B648EAC64B04}" destId="{6A13E0D8-1E65-244A-850E-024D2450D121}" srcOrd="0" destOrd="0" presId="urn:microsoft.com/office/officeart/2008/layout/HalfCircleOrganizationChart"/>
    <dgm:cxn modelId="{448B9AF1-5F69-47FF-BF63-EA902208BF55}" type="presParOf" srcId="{6A13E0D8-1E65-244A-850E-024D2450D121}" destId="{C1CCC2B9-40B9-C64C-875A-89254E16FD13}" srcOrd="0" destOrd="0" presId="urn:microsoft.com/office/officeart/2008/layout/HalfCircleOrganizationChart"/>
    <dgm:cxn modelId="{1AB9E221-6B2B-4310-921D-E2125941FD98}" type="presParOf" srcId="{C1CCC2B9-40B9-C64C-875A-89254E16FD13}" destId="{0122421D-FC69-1A4F-AE07-5C3B8BE5DA68}" srcOrd="0" destOrd="0" presId="urn:microsoft.com/office/officeart/2008/layout/HalfCircleOrganizationChart"/>
    <dgm:cxn modelId="{424AB1E9-8005-4FE7-B3BA-E45EE391BAE0}" type="presParOf" srcId="{C1CCC2B9-40B9-C64C-875A-89254E16FD13}" destId="{070BD463-8DC9-2343-B469-F9E3943E77C5}" srcOrd="1" destOrd="0" presId="urn:microsoft.com/office/officeart/2008/layout/HalfCircleOrganizationChart"/>
    <dgm:cxn modelId="{BD862364-5B13-47F6-A4CC-6650251B9484}" type="presParOf" srcId="{C1CCC2B9-40B9-C64C-875A-89254E16FD13}" destId="{A42861BA-1204-B94F-915F-9D2FA33CF435}" srcOrd="2" destOrd="0" presId="urn:microsoft.com/office/officeart/2008/layout/HalfCircleOrganizationChart"/>
    <dgm:cxn modelId="{BF623E0D-CDA9-40F0-BEC4-D0898C7FCBF0}" type="presParOf" srcId="{C1CCC2B9-40B9-C64C-875A-89254E16FD13}" destId="{41CF6F5A-E09E-CA48-8441-9AFFFC882458}" srcOrd="3" destOrd="0" presId="urn:microsoft.com/office/officeart/2008/layout/HalfCircleOrganizationChart"/>
    <dgm:cxn modelId="{ECD54B62-82F2-4630-ADC6-F8E9A00B1ECB}" type="presParOf" srcId="{6A13E0D8-1E65-244A-850E-024D2450D121}" destId="{1D0BEA1B-3FA5-D34C-A204-77E1A7AF4589}" srcOrd="1" destOrd="0" presId="urn:microsoft.com/office/officeart/2008/layout/HalfCircleOrganizationChart"/>
    <dgm:cxn modelId="{EFFCCB21-5937-42D1-B01B-F94AEF657658}" type="presParOf" srcId="{1D0BEA1B-3FA5-D34C-A204-77E1A7AF4589}" destId="{C50C7ED3-18F3-5C4B-8AB0-6B1A9ACB8D5A}" srcOrd="0" destOrd="0" presId="urn:microsoft.com/office/officeart/2008/layout/HalfCircleOrganizationChart"/>
    <dgm:cxn modelId="{2C157216-87B8-477E-ADDE-3E1074C141C8}" type="presParOf" srcId="{1D0BEA1B-3FA5-D34C-A204-77E1A7AF4589}" destId="{7D967151-C15C-D642-924D-6C2ED4876CE4}" srcOrd="1" destOrd="0" presId="urn:microsoft.com/office/officeart/2008/layout/HalfCircleOrganizationChart"/>
    <dgm:cxn modelId="{5121EBE9-CECA-47B2-899A-5C4FC19BB0F9}" type="presParOf" srcId="{7D967151-C15C-D642-924D-6C2ED4876CE4}" destId="{0E80DEB2-9BB5-E844-8B13-6EDCA8034625}" srcOrd="0" destOrd="0" presId="urn:microsoft.com/office/officeart/2008/layout/HalfCircleOrganizationChart"/>
    <dgm:cxn modelId="{9E801234-E44B-47DA-92D2-0F25BD3791AA}" type="presParOf" srcId="{0E80DEB2-9BB5-E844-8B13-6EDCA8034625}" destId="{503233C0-0C9A-B540-9FB0-469CCEE9FCD4}" srcOrd="0" destOrd="0" presId="urn:microsoft.com/office/officeart/2008/layout/HalfCircleOrganizationChart"/>
    <dgm:cxn modelId="{2D1C8A29-AC61-48B7-81C4-C87F72B628F7}" type="presParOf" srcId="{0E80DEB2-9BB5-E844-8B13-6EDCA8034625}" destId="{C80BFB71-83B0-D749-8592-3F667DE38613}" srcOrd="1" destOrd="0" presId="urn:microsoft.com/office/officeart/2008/layout/HalfCircleOrganizationChart"/>
    <dgm:cxn modelId="{818F353B-6221-4726-A7B9-102E08776792}" type="presParOf" srcId="{0E80DEB2-9BB5-E844-8B13-6EDCA8034625}" destId="{D3D84F11-1097-F744-A895-7CECCF75E917}" srcOrd="2" destOrd="0" presId="urn:microsoft.com/office/officeart/2008/layout/HalfCircleOrganizationChart"/>
    <dgm:cxn modelId="{B61D6E88-5818-4E17-94D8-D6A0E3CDBAE0}" type="presParOf" srcId="{0E80DEB2-9BB5-E844-8B13-6EDCA8034625}" destId="{1D80C163-7655-7745-91B0-E375F206E701}" srcOrd="3" destOrd="0" presId="urn:microsoft.com/office/officeart/2008/layout/HalfCircleOrganizationChart"/>
    <dgm:cxn modelId="{7566D3C4-44E0-4D76-A107-F6D94431A1AC}" type="presParOf" srcId="{7D967151-C15C-D642-924D-6C2ED4876CE4}" destId="{01C17FD2-1AD8-7741-B47C-F9A754905B3C}" srcOrd="1" destOrd="0" presId="urn:microsoft.com/office/officeart/2008/layout/HalfCircleOrganizationChart"/>
    <dgm:cxn modelId="{D93E4CF4-5869-4735-8992-2F72F0244272}" type="presParOf" srcId="{01C17FD2-1AD8-7741-B47C-F9A754905B3C}" destId="{0018DAF3-CA1D-324E-B741-AA5BB3097ECE}" srcOrd="0" destOrd="0" presId="urn:microsoft.com/office/officeart/2008/layout/HalfCircleOrganizationChart"/>
    <dgm:cxn modelId="{6E27BB45-8E58-4E73-8BFD-EEFE42A711B2}" type="presParOf" srcId="{01C17FD2-1AD8-7741-B47C-F9A754905B3C}" destId="{62249787-B61D-2E45-A3A4-F59E3872B102}" srcOrd="1" destOrd="0" presId="urn:microsoft.com/office/officeart/2008/layout/HalfCircleOrganizationChart"/>
    <dgm:cxn modelId="{C998E86C-598C-4AF4-BF5E-CADA950B5648}" type="presParOf" srcId="{62249787-B61D-2E45-A3A4-F59E3872B102}" destId="{91975DDB-3B6D-454E-BB7C-2C70786B0933}" srcOrd="0" destOrd="0" presId="urn:microsoft.com/office/officeart/2008/layout/HalfCircleOrganizationChart"/>
    <dgm:cxn modelId="{8ECFAA76-7241-406A-A12A-216354B5AAE1}" type="presParOf" srcId="{91975DDB-3B6D-454E-BB7C-2C70786B0933}" destId="{CA87A42F-441E-0948-B25D-7C74899A9876}" srcOrd="0" destOrd="0" presId="urn:microsoft.com/office/officeart/2008/layout/HalfCircleOrganizationChart"/>
    <dgm:cxn modelId="{CDACF4E1-115C-4C94-A1D0-3FFEE9416D04}" type="presParOf" srcId="{91975DDB-3B6D-454E-BB7C-2C70786B0933}" destId="{10215FA2-9BD8-CB4A-BF81-1FB984FAE110}" srcOrd="1" destOrd="0" presId="urn:microsoft.com/office/officeart/2008/layout/HalfCircleOrganizationChart"/>
    <dgm:cxn modelId="{911A2972-0F29-47F7-A6C6-19204108EAAF}" type="presParOf" srcId="{91975DDB-3B6D-454E-BB7C-2C70786B0933}" destId="{351C3CE2-AEB6-D24E-A3C9-2F480063602F}" srcOrd="2" destOrd="0" presId="urn:microsoft.com/office/officeart/2008/layout/HalfCircleOrganizationChart"/>
    <dgm:cxn modelId="{4DACE121-835B-44F4-8B6D-5BDE4E63AFC5}" type="presParOf" srcId="{91975DDB-3B6D-454E-BB7C-2C70786B0933}" destId="{DFFB9EED-19CC-224A-9E55-567996E89F81}" srcOrd="3" destOrd="0" presId="urn:microsoft.com/office/officeart/2008/layout/HalfCircleOrganizationChart"/>
    <dgm:cxn modelId="{1EDDDA5D-1F09-41DF-87A9-73E81467C0FE}" type="presParOf" srcId="{62249787-B61D-2E45-A3A4-F59E3872B102}" destId="{B055ABCA-1B31-474F-944A-F24CC03645B3}" srcOrd="1" destOrd="0" presId="urn:microsoft.com/office/officeart/2008/layout/HalfCircleOrganizationChart"/>
    <dgm:cxn modelId="{43ED2462-7665-4B33-9423-398348DAC486}" type="presParOf" srcId="{62249787-B61D-2E45-A3A4-F59E3872B102}" destId="{A40CCD43-86E4-3348-AD73-9449808415BA}" srcOrd="2" destOrd="0" presId="urn:microsoft.com/office/officeart/2008/layout/HalfCircleOrganizationChart"/>
    <dgm:cxn modelId="{BD1B019F-A129-450A-8182-306CFCDCDFCF}" type="presParOf" srcId="{01C17FD2-1AD8-7741-B47C-F9A754905B3C}" destId="{D557C9B0-563D-1A42-B32A-8AE89E1FA2C0}" srcOrd="2" destOrd="0" presId="urn:microsoft.com/office/officeart/2008/layout/HalfCircleOrganizationChart"/>
    <dgm:cxn modelId="{AFFF3DCD-439B-431D-A5FA-5AA4AE1993D6}" type="presParOf" srcId="{01C17FD2-1AD8-7741-B47C-F9A754905B3C}" destId="{F00D5D51-682F-E64F-9DF6-390AEF9A470D}" srcOrd="3" destOrd="0" presId="urn:microsoft.com/office/officeart/2008/layout/HalfCircleOrganizationChart"/>
    <dgm:cxn modelId="{4DD3E09E-6A59-4270-A2B5-C7A6B367CEDA}" type="presParOf" srcId="{F00D5D51-682F-E64F-9DF6-390AEF9A470D}" destId="{98B39638-5CCA-F542-B8E4-23D22DFBF70B}" srcOrd="0" destOrd="0" presId="urn:microsoft.com/office/officeart/2008/layout/HalfCircleOrganizationChart"/>
    <dgm:cxn modelId="{0AA722F7-6515-4E0A-A8D4-A62EE2167714}" type="presParOf" srcId="{98B39638-5CCA-F542-B8E4-23D22DFBF70B}" destId="{95DC7F2B-2D6A-DC48-A2C9-30D971EBECA9}" srcOrd="0" destOrd="0" presId="urn:microsoft.com/office/officeart/2008/layout/HalfCircleOrganizationChart"/>
    <dgm:cxn modelId="{51F5B639-22DD-461A-87D2-667D9EF7590B}" type="presParOf" srcId="{98B39638-5CCA-F542-B8E4-23D22DFBF70B}" destId="{D994D2D2-0BBA-1349-B204-0DDE4B688DA0}" srcOrd="1" destOrd="0" presId="urn:microsoft.com/office/officeart/2008/layout/HalfCircleOrganizationChart"/>
    <dgm:cxn modelId="{EFA51A41-CAF6-4F6A-9B05-EA2EC85788A1}" type="presParOf" srcId="{98B39638-5CCA-F542-B8E4-23D22DFBF70B}" destId="{F7324198-2FBB-F24D-BACB-20B836F142E6}" srcOrd="2" destOrd="0" presId="urn:microsoft.com/office/officeart/2008/layout/HalfCircleOrganizationChart"/>
    <dgm:cxn modelId="{2E73C0BA-AA1F-4E3F-A089-4A334C6A4AC9}" type="presParOf" srcId="{98B39638-5CCA-F542-B8E4-23D22DFBF70B}" destId="{3C779B7C-C99B-EB42-867C-726EA58DDA18}" srcOrd="3" destOrd="0" presId="urn:microsoft.com/office/officeart/2008/layout/HalfCircleOrganizationChart"/>
    <dgm:cxn modelId="{2F588C32-DEC9-4299-B944-43ABD6C597EB}" type="presParOf" srcId="{F00D5D51-682F-E64F-9DF6-390AEF9A470D}" destId="{813B7762-C1E1-9A4C-ABC0-142AE048DBAA}" srcOrd="1" destOrd="0" presId="urn:microsoft.com/office/officeart/2008/layout/HalfCircleOrganizationChart"/>
    <dgm:cxn modelId="{07962074-9572-4528-AD2C-10738CAB86E4}" type="presParOf" srcId="{F00D5D51-682F-E64F-9DF6-390AEF9A470D}" destId="{70393345-7C6B-A547-8216-BFF36AAF3AB3}" srcOrd="2" destOrd="0" presId="urn:microsoft.com/office/officeart/2008/layout/HalfCircleOrganizationChart"/>
    <dgm:cxn modelId="{89165B76-5B43-460C-B7A2-9105D259F748}" type="presParOf" srcId="{7D967151-C15C-D642-924D-6C2ED4876CE4}" destId="{6CF5EDA8-B94C-1F43-B483-5EE4FD100602}" srcOrd="2" destOrd="0" presId="urn:microsoft.com/office/officeart/2008/layout/HalfCircleOrganizationChart"/>
    <dgm:cxn modelId="{BE3513BB-89E1-4C89-9AC1-80D7589AB573}" type="presParOf" srcId="{1D0BEA1B-3FA5-D34C-A204-77E1A7AF4589}" destId="{D562195C-322B-0146-B128-8E482D8EE6A9}" srcOrd="2" destOrd="0" presId="urn:microsoft.com/office/officeart/2008/layout/HalfCircleOrganizationChart"/>
    <dgm:cxn modelId="{C1DD6809-32D8-44FB-88A9-CA516BC40505}" type="presParOf" srcId="{1D0BEA1B-3FA5-D34C-A204-77E1A7AF4589}" destId="{52353122-3044-7E4B-90AC-6FB72C20C894}" srcOrd="3" destOrd="0" presId="urn:microsoft.com/office/officeart/2008/layout/HalfCircleOrganizationChart"/>
    <dgm:cxn modelId="{3D4CFB0B-DE2D-418B-BD7C-21F4431A24B2}" type="presParOf" srcId="{52353122-3044-7E4B-90AC-6FB72C20C894}" destId="{BF8E6F7B-C618-4243-A86F-E705E237CE58}" srcOrd="0" destOrd="0" presId="urn:microsoft.com/office/officeart/2008/layout/HalfCircleOrganizationChart"/>
    <dgm:cxn modelId="{10E0AC72-98C0-4025-BE69-CEC1109A0679}" type="presParOf" srcId="{BF8E6F7B-C618-4243-A86F-E705E237CE58}" destId="{991CE7C1-2D8C-E345-BA5B-B27692A3CEAA}" srcOrd="0" destOrd="0" presId="urn:microsoft.com/office/officeart/2008/layout/HalfCircleOrganizationChart"/>
    <dgm:cxn modelId="{8CA933FA-A034-4BCC-AB3D-A44A53554A58}" type="presParOf" srcId="{BF8E6F7B-C618-4243-A86F-E705E237CE58}" destId="{9397AC47-4A7E-2541-B5BC-103FA693D508}" srcOrd="1" destOrd="0" presId="urn:microsoft.com/office/officeart/2008/layout/HalfCircleOrganizationChart"/>
    <dgm:cxn modelId="{F45AF528-0606-4495-9CD1-22329EC49FF6}" type="presParOf" srcId="{BF8E6F7B-C618-4243-A86F-E705E237CE58}" destId="{1123F545-AA3A-FB44-8277-17A5DE0E2F30}" srcOrd="2" destOrd="0" presId="urn:microsoft.com/office/officeart/2008/layout/HalfCircleOrganizationChart"/>
    <dgm:cxn modelId="{FF1D172E-115B-4615-9405-452646D89EBC}" type="presParOf" srcId="{BF8E6F7B-C618-4243-A86F-E705E237CE58}" destId="{78305C8A-980F-E441-B4C9-8F39015B620C}" srcOrd="3" destOrd="0" presId="urn:microsoft.com/office/officeart/2008/layout/HalfCircleOrganizationChart"/>
    <dgm:cxn modelId="{915C7E88-80A5-4C39-B5F9-DBBBF666967C}" type="presParOf" srcId="{52353122-3044-7E4B-90AC-6FB72C20C894}" destId="{243EF091-EF10-844E-8659-FAB99B303200}" srcOrd="1" destOrd="0" presId="urn:microsoft.com/office/officeart/2008/layout/HalfCircleOrganizationChart"/>
    <dgm:cxn modelId="{5AA9CE6B-B798-4DFE-BB47-6916FA35BE4C}" type="presParOf" srcId="{243EF091-EF10-844E-8659-FAB99B303200}" destId="{928F5527-60CE-1A45-8B0F-7C0CC559911B}" srcOrd="0" destOrd="0" presId="urn:microsoft.com/office/officeart/2008/layout/HalfCircleOrganizationChart"/>
    <dgm:cxn modelId="{BD9431C8-A41C-4D7D-84E0-DF237F89A48E}" type="presParOf" srcId="{243EF091-EF10-844E-8659-FAB99B303200}" destId="{7E04FD93-BCA8-D646-81A1-6F5A0A7DAB9C}" srcOrd="1" destOrd="0" presId="urn:microsoft.com/office/officeart/2008/layout/HalfCircleOrganizationChart"/>
    <dgm:cxn modelId="{6AE106AC-E00B-4D5F-B915-3A0DC1F6C286}" type="presParOf" srcId="{7E04FD93-BCA8-D646-81A1-6F5A0A7DAB9C}" destId="{AC4CE8C1-2978-3247-9FB8-F43BFA8C53EA}" srcOrd="0" destOrd="0" presId="urn:microsoft.com/office/officeart/2008/layout/HalfCircleOrganizationChart"/>
    <dgm:cxn modelId="{368EF009-7B20-463F-B95C-764A2252A372}" type="presParOf" srcId="{AC4CE8C1-2978-3247-9FB8-F43BFA8C53EA}" destId="{7AF11AAA-4E16-E647-829C-76D88072A764}" srcOrd="0" destOrd="0" presId="urn:microsoft.com/office/officeart/2008/layout/HalfCircleOrganizationChart"/>
    <dgm:cxn modelId="{4A6431B0-B4B6-4476-98BC-4FE4C8A43311}" type="presParOf" srcId="{AC4CE8C1-2978-3247-9FB8-F43BFA8C53EA}" destId="{264E5799-16F7-1246-81A0-8FADA642AD0F}" srcOrd="1" destOrd="0" presId="urn:microsoft.com/office/officeart/2008/layout/HalfCircleOrganizationChart"/>
    <dgm:cxn modelId="{58CA0C55-7EE9-4EE7-B084-F6D98612F4BB}" type="presParOf" srcId="{AC4CE8C1-2978-3247-9FB8-F43BFA8C53EA}" destId="{387F32EB-4D6B-A34F-8A56-4B77EABC68C5}" srcOrd="2" destOrd="0" presId="urn:microsoft.com/office/officeart/2008/layout/HalfCircleOrganizationChart"/>
    <dgm:cxn modelId="{AF5DB8A3-761B-4D73-910E-E89EB2343201}" type="presParOf" srcId="{AC4CE8C1-2978-3247-9FB8-F43BFA8C53EA}" destId="{F34E1F93-ACB0-F449-9C90-4559C7224F65}" srcOrd="3" destOrd="0" presId="urn:microsoft.com/office/officeart/2008/layout/HalfCircleOrganizationChart"/>
    <dgm:cxn modelId="{A0F6105B-598D-4E87-832B-89C84E278054}" type="presParOf" srcId="{7E04FD93-BCA8-D646-81A1-6F5A0A7DAB9C}" destId="{88474D1C-263B-F049-871D-520E59D8836C}" srcOrd="1" destOrd="0" presId="urn:microsoft.com/office/officeart/2008/layout/HalfCircleOrganizationChart"/>
    <dgm:cxn modelId="{8C136EC7-6FD4-4A46-801A-743172E821A5}" type="presParOf" srcId="{7E04FD93-BCA8-D646-81A1-6F5A0A7DAB9C}" destId="{289FE5A0-0536-1B48-BAF7-B3B07B1FCDCF}" srcOrd="2" destOrd="0" presId="urn:microsoft.com/office/officeart/2008/layout/HalfCircleOrganizationChart"/>
    <dgm:cxn modelId="{6B3A6F0C-321C-411F-87B8-91F3DA038B51}" type="presParOf" srcId="{243EF091-EF10-844E-8659-FAB99B303200}" destId="{60888607-D313-844E-AD6B-38E3A6173F1E}" srcOrd="2" destOrd="0" presId="urn:microsoft.com/office/officeart/2008/layout/HalfCircleOrganizationChart"/>
    <dgm:cxn modelId="{7F274BBD-52F6-4014-9A1B-8226D3269C43}" type="presParOf" srcId="{243EF091-EF10-844E-8659-FAB99B303200}" destId="{24AF2654-F612-8343-8E00-5673569BBA4E}" srcOrd="3" destOrd="0" presId="urn:microsoft.com/office/officeart/2008/layout/HalfCircleOrganizationChart"/>
    <dgm:cxn modelId="{F319B9FF-8661-4BA5-A46C-C3E0EB78D7E9}" type="presParOf" srcId="{24AF2654-F612-8343-8E00-5673569BBA4E}" destId="{114B14D4-3F79-E84D-B3ED-535845117174}" srcOrd="0" destOrd="0" presId="urn:microsoft.com/office/officeart/2008/layout/HalfCircleOrganizationChart"/>
    <dgm:cxn modelId="{63F7B254-1425-4882-985A-133AEE2960D8}" type="presParOf" srcId="{114B14D4-3F79-E84D-B3ED-535845117174}" destId="{55685A7B-3A72-B34D-8668-6E154AE0032C}" srcOrd="0" destOrd="0" presId="urn:microsoft.com/office/officeart/2008/layout/HalfCircleOrganizationChart"/>
    <dgm:cxn modelId="{7547089F-3169-4461-B9CB-21A9912C06C7}" type="presParOf" srcId="{114B14D4-3F79-E84D-B3ED-535845117174}" destId="{E802E4FB-1010-684B-AABA-66F1649DC42E}" srcOrd="1" destOrd="0" presId="urn:microsoft.com/office/officeart/2008/layout/HalfCircleOrganizationChart"/>
    <dgm:cxn modelId="{B49C71CA-BCCB-4BE0-94E2-6E8CDA60841E}" type="presParOf" srcId="{114B14D4-3F79-E84D-B3ED-535845117174}" destId="{2FCD3B9C-4FE1-5F42-BCB7-542B41C78D7F}" srcOrd="2" destOrd="0" presId="urn:microsoft.com/office/officeart/2008/layout/HalfCircleOrganizationChart"/>
    <dgm:cxn modelId="{D5DF7941-BAFC-42F7-9855-B1106FA6D36C}" type="presParOf" srcId="{114B14D4-3F79-E84D-B3ED-535845117174}" destId="{8360D564-4FF8-474B-A0B3-3D160F5B58A1}" srcOrd="3" destOrd="0" presId="urn:microsoft.com/office/officeart/2008/layout/HalfCircleOrganizationChart"/>
    <dgm:cxn modelId="{91670D2A-C7F6-4301-B3FF-C9BB34491B6D}" type="presParOf" srcId="{24AF2654-F612-8343-8E00-5673569BBA4E}" destId="{FD566A7A-1AF6-4743-B8BD-13956BACC1CD}" srcOrd="1" destOrd="0" presId="urn:microsoft.com/office/officeart/2008/layout/HalfCircleOrganizationChart"/>
    <dgm:cxn modelId="{147C1A05-9660-4B4D-B489-14E6CB8EC240}" type="presParOf" srcId="{24AF2654-F612-8343-8E00-5673569BBA4E}" destId="{2269062B-BFD5-6640-903D-965D5B8CA0E0}" srcOrd="2" destOrd="0" presId="urn:microsoft.com/office/officeart/2008/layout/HalfCircleOrganizationChart"/>
    <dgm:cxn modelId="{456F6A59-7D51-4DDE-930E-C8D0837BE8C8}" type="presParOf" srcId="{52353122-3044-7E4B-90AC-6FB72C20C894}" destId="{156FFD8A-CFE9-D240-90AA-1AD53AE8EF64}" srcOrd="2" destOrd="0" presId="urn:microsoft.com/office/officeart/2008/layout/HalfCircleOrganizationChart"/>
    <dgm:cxn modelId="{6A72D6C4-711A-4F17-A074-385DBA1D788E}" type="presParOf" srcId="{1D0BEA1B-3FA5-D34C-A204-77E1A7AF4589}" destId="{859BA671-77E7-1043-82A3-AE79698B4E87}" srcOrd="4" destOrd="0" presId="urn:microsoft.com/office/officeart/2008/layout/HalfCircleOrganizationChart"/>
    <dgm:cxn modelId="{FCE689AB-CA40-48FA-94F8-896D5A8E6E73}" type="presParOf" srcId="{1D0BEA1B-3FA5-D34C-A204-77E1A7AF4589}" destId="{71C379A5-FC33-0847-ABBC-67DB262885F6}" srcOrd="5" destOrd="0" presId="urn:microsoft.com/office/officeart/2008/layout/HalfCircleOrganizationChart"/>
    <dgm:cxn modelId="{67F4EB1C-1322-48B2-BCF7-F8D110DE996E}" type="presParOf" srcId="{71C379A5-FC33-0847-ABBC-67DB262885F6}" destId="{6930F5A2-E6D5-EF46-A920-A1EEE2412BFC}" srcOrd="0" destOrd="0" presId="urn:microsoft.com/office/officeart/2008/layout/HalfCircleOrganizationChart"/>
    <dgm:cxn modelId="{4BB6FC23-87A4-4993-A007-DE43464F731F}" type="presParOf" srcId="{6930F5A2-E6D5-EF46-A920-A1EEE2412BFC}" destId="{0D6C2D4E-5923-9B46-B2FC-29DAF312582E}" srcOrd="0" destOrd="0" presId="urn:microsoft.com/office/officeart/2008/layout/HalfCircleOrganizationChart"/>
    <dgm:cxn modelId="{01E0411A-81D6-49AE-BDAE-AAEB7AEB720D}" type="presParOf" srcId="{6930F5A2-E6D5-EF46-A920-A1EEE2412BFC}" destId="{D1D459DB-525E-154E-A8E3-F403DEA8202C}" srcOrd="1" destOrd="0" presId="urn:microsoft.com/office/officeart/2008/layout/HalfCircleOrganizationChart"/>
    <dgm:cxn modelId="{78E5DD99-E0B6-408C-9D16-52D14547B884}" type="presParOf" srcId="{6930F5A2-E6D5-EF46-A920-A1EEE2412BFC}" destId="{884C6A31-60FE-474C-B3C2-00682B375026}" srcOrd="2" destOrd="0" presId="urn:microsoft.com/office/officeart/2008/layout/HalfCircleOrganizationChart"/>
    <dgm:cxn modelId="{407CEA67-1C63-49BB-825D-4CE101F89F0B}" type="presParOf" srcId="{6930F5A2-E6D5-EF46-A920-A1EEE2412BFC}" destId="{F3C0DDA6-366A-A146-95E9-7AF3AB640B32}" srcOrd="3" destOrd="0" presId="urn:microsoft.com/office/officeart/2008/layout/HalfCircleOrganizationChart"/>
    <dgm:cxn modelId="{FBE7BAE7-47FB-4D90-B546-52831C693F1C}" type="presParOf" srcId="{71C379A5-FC33-0847-ABBC-67DB262885F6}" destId="{8D26BF0B-F529-114B-A4C1-5EE30645BCB7}" srcOrd="1" destOrd="0" presId="urn:microsoft.com/office/officeart/2008/layout/HalfCircleOrganizationChart"/>
    <dgm:cxn modelId="{1500CEE2-4CB4-4872-808C-5CFEB3825B1D}" type="presParOf" srcId="{8D26BF0B-F529-114B-A4C1-5EE30645BCB7}" destId="{86D8175B-8508-0D4E-901C-CB596D5AAE04}" srcOrd="0" destOrd="0" presId="urn:microsoft.com/office/officeart/2008/layout/HalfCircleOrganizationChart"/>
    <dgm:cxn modelId="{9053482C-3492-427E-9279-D64BAC79385C}" type="presParOf" srcId="{8D26BF0B-F529-114B-A4C1-5EE30645BCB7}" destId="{69338F3B-E514-A541-A68E-8ADB439FA1A3}" srcOrd="1" destOrd="0" presId="urn:microsoft.com/office/officeart/2008/layout/HalfCircleOrganizationChart"/>
    <dgm:cxn modelId="{9D5352D2-8C3C-47A7-BD56-4C5866F5F6C2}" type="presParOf" srcId="{69338F3B-E514-A541-A68E-8ADB439FA1A3}" destId="{1AE0EEEE-D04E-4449-8B44-7E149902086D}" srcOrd="0" destOrd="0" presId="urn:microsoft.com/office/officeart/2008/layout/HalfCircleOrganizationChart"/>
    <dgm:cxn modelId="{65D81B65-E941-480C-87CE-3D4CED236CF8}" type="presParOf" srcId="{1AE0EEEE-D04E-4449-8B44-7E149902086D}" destId="{51D04FEF-767A-6C4B-8558-FF775A1D20DD}" srcOrd="0" destOrd="0" presId="urn:microsoft.com/office/officeart/2008/layout/HalfCircleOrganizationChart"/>
    <dgm:cxn modelId="{7A74A8D5-0F32-4215-99E0-A23A58336022}" type="presParOf" srcId="{1AE0EEEE-D04E-4449-8B44-7E149902086D}" destId="{711ABE3B-6723-B748-9147-CDCDBA3AA642}" srcOrd="1" destOrd="0" presId="urn:microsoft.com/office/officeart/2008/layout/HalfCircleOrganizationChart"/>
    <dgm:cxn modelId="{EBCAC8D7-9DB1-413E-B5BA-500097CEE831}" type="presParOf" srcId="{1AE0EEEE-D04E-4449-8B44-7E149902086D}" destId="{956D4493-1C03-384F-9215-A6D6AAD4A01D}" srcOrd="2" destOrd="0" presId="urn:microsoft.com/office/officeart/2008/layout/HalfCircleOrganizationChart"/>
    <dgm:cxn modelId="{8FC78BE2-C454-4ABB-8FCE-17B3569C5D17}" type="presParOf" srcId="{1AE0EEEE-D04E-4449-8B44-7E149902086D}" destId="{827E192B-A2CD-A144-8E0A-690F4CB75F49}" srcOrd="3" destOrd="0" presId="urn:microsoft.com/office/officeart/2008/layout/HalfCircleOrganizationChart"/>
    <dgm:cxn modelId="{7B36E946-A799-46F2-8753-0DE127B34592}" type="presParOf" srcId="{69338F3B-E514-A541-A68E-8ADB439FA1A3}" destId="{8C507085-F066-C845-BFAC-BCC07F57BE8A}" srcOrd="1" destOrd="0" presId="urn:microsoft.com/office/officeart/2008/layout/HalfCircleOrganizationChart"/>
    <dgm:cxn modelId="{E7E707E6-7B6A-43B9-B3D6-62EA36101B50}" type="presParOf" srcId="{69338F3B-E514-A541-A68E-8ADB439FA1A3}" destId="{45EFBCB1-D3D6-BE45-AE23-0BB62711BC29}" srcOrd="2" destOrd="0" presId="urn:microsoft.com/office/officeart/2008/layout/HalfCircleOrganizationChart"/>
    <dgm:cxn modelId="{15806AAD-5B1F-43D5-ACD8-330F94305CFE}" type="presParOf" srcId="{71C379A5-FC33-0847-ABBC-67DB262885F6}" destId="{C3784949-1049-1641-99EB-F74EBC977CB8}" srcOrd="2" destOrd="0" presId="urn:microsoft.com/office/officeart/2008/layout/HalfCircleOrganizationChart"/>
    <dgm:cxn modelId="{F148606B-9B71-458A-8A4E-5319395AC3C0}" type="presParOf" srcId="{1D0BEA1B-3FA5-D34C-A204-77E1A7AF4589}" destId="{2ED2EF2E-2875-7D4A-8AB1-C4D9BD8439BE}" srcOrd="6" destOrd="0" presId="urn:microsoft.com/office/officeart/2008/layout/HalfCircleOrganizationChart"/>
    <dgm:cxn modelId="{CAC32417-8348-4832-882D-88722A73A623}" type="presParOf" srcId="{1D0BEA1B-3FA5-D34C-A204-77E1A7AF4589}" destId="{E04BD649-D896-F546-89CF-89E4B9FDAF96}" srcOrd="7" destOrd="0" presId="urn:microsoft.com/office/officeart/2008/layout/HalfCircleOrganizationChart"/>
    <dgm:cxn modelId="{0112C7E6-7E2B-4EE5-9B21-BAA4653F0347}" type="presParOf" srcId="{E04BD649-D896-F546-89CF-89E4B9FDAF96}" destId="{5E9A917A-F6A9-7447-ACE6-4C040EF32BAE}" srcOrd="0" destOrd="0" presId="urn:microsoft.com/office/officeart/2008/layout/HalfCircleOrganizationChart"/>
    <dgm:cxn modelId="{51BFA857-50AE-4485-BA87-B5538C73232D}" type="presParOf" srcId="{5E9A917A-F6A9-7447-ACE6-4C040EF32BAE}" destId="{F5C83ECE-329F-F947-905A-11855AD29507}" srcOrd="0" destOrd="0" presId="urn:microsoft.com/office/officeart/2008/layout/HalfCircleOrganizationChart"/>
    <dgm:cxn modelId="{A3908B59-7DDF-43D3-9435-9C7BEC1F6B00}" type="presParOf" srcId="{5E9A917A-F6A9-7447-ACE6-4C040EF32BAE}" destId="{CF8A4BE7-4665-1546-B889-BD812FB2531E}" srcOrd="1" destOrd="0" presId="urn:microsoft.com/office/officeart/2008/layout/HalfCircleOrganizationChart"/>
    <dgm:cxn modelId="{0EBA388A-5886-4E5C-A512-54F34989CA33}" type="presParOf" srcId="{5E9A917A-F6A9-7447-ACE6-4C040EF32BAE}" destId="{8DFCF49C-F476-6948-88DE-8977A1C671D9}" srcOrd="2" destOrd="0" presId="urn:microsoft.com/office/officeart/2008/layout/HalfCircleOrganizationChart"/>
    <dgm:cxn modelId="{301236A4-F45F-4138-8705-85EFE83F3F11}" type="presParOf" srcId="{5E9A917A-F6A9-7447-ACE6-4C040EF32BAE}" destId="{EE89D491-7974-274A-A984-AA55AF78ECA2}" srcOrd="3" destOrd="0" presId="urn:microsoft.com/office/officeart/2008/layout/HalfCircleOrganizationChart"/>
    <dgm:cxn modelId="{7EFAB5A3-1F37-482F-BB7B-5454AC97039F}" type="presParOf" srcId="{E04BD649-D896-F546-89CF-89E4B9FDAF96}" destId="{5B73D439-718D-4F41-987D-4AD723E25E0F}" srcOrd="1" destOrd="0" presId="urn:microsoft.com/office/officeart/2008/layout/HalfCircleOrganizationChart"/>
    <dgm:cxn modelId="{B36C69E4-2D34-4C02-94D8-697B32CB4BAD}" type="presParOf" srcId="{5B73D439-718D-4F41-987D-4AD723E25E0F}" destId="{09473FD2-A831-9D45-ACF6-D3475A9E7258}" srcOrd="0" destOrd="0" presId="urn:microsoft.com/office/officeart/2008/layout/HalfCircleOrganizationChart"/>
    <dgm:cxn modelId="{2715B992-EC57-42B1-AF72-5C0B564CC8E1}" type="presParOf" srcId="{5B73D439-718D-4F41-987D-4AD723E25E0F}" destId="{86DC3065-CC49-B44B-A3B9-1742BE02E301}" srcOrd="1" destOrd="0" presId="urn:microsoft.com/office/officeart/2008/layout/HalfCircleOrganizationChart"/>
    <dgm:cxn modelId="{35FFB32A-DCAA-4DA0-B73C-6F26D1577982}" type="presParOf" srcId="{86DC3065-CC49-B44B-A3B9-1742BE02E301}" destId="{091F77B5-182D-104C-BDE9-0590A78C24BD}" srcOrd="0" destOrd="0" presId="urn:microsoft.com/office/officeart/2008/layout/HalfCircleOrganizationChart"/>
    <dgm:cxn modelId="{521E8EE7-3311-405A-A096-4E38AB9E6ED9}" type="presParOf" srcId="{091F77B5-182D-104C-BDE9-0590A78C24BD}" destId="{ED0EA0CA-BA8E-C14F-B24A-D9057C9804F5}" srcOrd="0" destOrd="0" presId="urn:microsoft.com/office/officeart/2008/layout/HalfCircleOrganizationChart"/>
    <dgm:cxn modelId="{83FF273D-47D2-41A6-8281-AADAB0344B2D}" type="presParOf" srcId="{091F77B5-182D-104C-BDE9-0590A78C24BD}" destId="{7D757B76-4219-B748-A589-785B438F696D}" srcOrd="1" destOrd="0" presId="urn:microsoft.com/office/officeart/2008/layout/HalfCircleOrganizationChart"/>
    <dgm:cxn modelId="{D26B1CB4-81BC-47EC-8627-1C6FB49BE539}" type="presParOf" srcId="{091F77B5-182D-104C-BDE9-0590A78C24BD}" destId="{6968E51B-27C8-9C45-8262-BB6D57453CDB}" srcOrd="2" destOrd="0" presId="urn:microsoft.com/office/officeart/2008/layout/HalfCircleOrganizationChart"/>
    <dgm:cxn modelId="{2525EBB4-2CEA-4EE3-9012-6FCEA9691D96}" type="presParOf" srcId="{091F77B5-182D-104C-BDE9-0590A78C24BD}" destId="{1AE41ACD-0167-8B49-A9C9-3B8E7816AA3B}" srcOrd="3" destOrd="0" presId="urn:microsoft.com/office/officeart/2008/layout/HalfCircleOrganizationChart"/>
    <dgm:cxn modelId="{12ABD3B6-606B-4565-BB80-32812BF685EF}" type="presParOf" srcId="{86DC3065-CC49-B44B-A3B9-1742BE02E301}" destId="{0B08576E-5AB4-2847-BACE-4C7DF6E6E319}" srcOrd="1" destOrd="0" presId="urn:microsoft.com/office/officeart/2008/layout/HalfCircleOrganizationChart"/>
    <dgm:cxn modelId="{15DB424B-FC59-4680-B09D-C575AFA5C14A}" type="presParOf" srcId="{86DC3065-CC49-B44B-A3B9-1742BE02E301}" destId="{C66E62DA-16AC-2443-A99B-DE913C907EA4}" srcOrd="2" destOrd="0" presId="urn:microsoft.com/office/officeart/2008/layout/HalfCircleOrganizationChart"/>
    <dgm:cxn modelId="{E20CD4DC-DB0E-45DE-A205-3EC64E091B0F}" type="presParOf" srcId="{5B73D439-718D-4F41-987D-4AD723E25E0F}" destId="{E6F55D6F-DB62-FB4F-A21D-C28B45696BE9}" srcOrd="2" destOrd="0" presId="urn:microsoft.com/office/officeart/2008/layout/HalfCircleOrganizationChart"/>
    <dgm:cxn modelId="{5A837A00-4009-47D3-BBB4-059DBE618AD5}" type="presParOf" srcId="{5B73D439-718D-4F41-987D-4AD723E25E0F}" destId="{3AB0B341-C937-F149-A780-EA9AE6BE5963}" srcOrd="3" destOrd="0" presId="urn:microsoft.com/office/officeart/2008/layout/HalfCircleOrganizationChart"/>
    <dgm:cxn modelId="{CCA2108B-32F0-456F-BF88-3E620B98F949}" type="presParOf" srcId="{3AB0B341-C937-F149-A780-EA9AE6BE5963}" destId="{742A2B9A-7B8E-EE4C-9D11-FE563B82A052}" srcOrd="0" destOrd="0" presId="urn:microsoft.com/office/officeart/2008/layout/HalfCircleOrganizationChart"/>
    <dgm:cxn modelId="{D4450EC1-9497-48C8-A45F-782C6A3DC35B}" type="presParOf" srcId="{742A2B9A-7B8E-EE4C-9D11-FE563B82A052}" destId="{36662E99-937F-9747-B534-E4A6A4E32A22}" srcOrd="0" destOrd="0" presId="urn:microsoft.com/office/officeart/2008/layout/HalfCircleOrganizationChart"/>
    <dgm:cxn modelId="{730AA2B0-1ED7-4D4C-8D7A-A49BB256EFC2}" type="presParOf" srcId="{742A2B9A-7B8E-EE4C-9D11-FE563B82A052}" destId="{78506EE1-065A-5540-8738-8335979897B5}" srcOrd="1" destOrd="0" presId="urn:microsoft.com/office/officeart/2008/layout/HalfCircleOrganizationChart"/>
    <dgm:cxn modelId="{7CDE439A-E03C-4A56-8B60-97BEC21D4949}" type="presParOf" srcId="{742A2B9A-7B8E-EE4C-9D11-FE563B82A052}" destId="{2144E148-1039-3E4B-96EE-61134793F19B}" srcOrd="2" destOrd="0" presId="urn:microsoft.com/office/officeart/2008/layout/HalfCircleOrganizationChart"/>
    <dgm:cxn modelId="{B03D4E44-C619-475C-913E-814CC9671AD2}" type="presParOf" srcId="{742A2B9A-7B8E-EE4C-9D11-FE563B82A052}" destId="{1487E8C4-7DF5-8440-ADC8-8D798B8774CF}" srcOrd="3" destOrd="0" presId="urn:microsoft.com/office/officeart/2008/layout/HalfCircleOrganizationChart"/>
    <dgm:cxn modelId="{8654ED7C-4689-4CC0-A343-AD8EDC3D3155}" type="presParOf" srcId="{3AB0B341-C937-F149-A780-EA9AE6BE5963}" destId="{A441E578-5AD5-DD4A-86A7-2A3DFAF5BE5C}" srcOrd="1" destOrd="0" presId="urn:microsoft.com/office/officeart/2008/layout/HalfCircleOrganizationChart"/>
    <dgm:cxn modelId="{9D03899B-89A8-40AB-8A9E-F24A6BCB4DF4}" type="presParOf" srcId="{3AB0B341-C937-F149-A780-EA9AE6BE5963}" destId="{7BCEA4EC-3B1F-A445-9A47-DF05FAB52AEB}" srcOrd="2" destOrd="0" presId="urn:microsoft.com/office/officeart/2008/layout/HalfCircleOrganizationChart"/>
    <dgm:cxn modelId="{5171253F-0968-4B95-B390-D81869FA93D3}" type="presParOf" srcId="{E04BD649-D896-F546-89CF-89E4B9FDAF96}" destId="{A063571B-2E0F-E149-96BC-46CB4CFC1765}" srcOrd="2" destOrd="0" presId="urn:microsoft.com/office/officeart/2008/layout/HalfCircleOrganizationChart"/>
    <dgm:cxn modelId="{EC346795-952C-4ACE-9349-391B20BE9B2B}" type="presParOf" srcId="{6A13E0D8-1E65-244A-850E-024D2450D121}" destId="{F1D7E292-F8C8-744C-9751-ECE966F1FCC7}" srcOrd="2" destOrd="0" presId="urn:microsoft.com/office/officeart/2008/layout/HalfCircleOrganizationChart"/>
    <dgm:cxn modelId="{03391816-697E-4190-9BAD-7A6EDFDF4D53}" type="presParOf" srcId="{F1D7E292-F8C8-744C-9751-ECE966F1FCC7}" destId="{01915FDB-08B6-9C49-83EB-DEBA8D8E3207}" srcOrd="0" destOrd="0" presId="urn:microsoft.com/office/officeart/2008/layout/HalfCircleOrganizationChart"/>
    <dgm:cxn modelId="{B0318F45-69A7-46DF-AACE-0DCDF77DEC76}" type="presParOf" srcId="{F1D7E292-F8C8-744C-9751-ECE966F1FCC7}" destId="{1DF0DCFD-E1A7-584B-8344-EFB502E19CCF}" srcOrd="1" destOrd="0" presId="urn:microsoft.com/office/officeart/2008/layout/HalfCircleOrganizationChart"/>
    <dgm:cxn modelId="{4487CC2E-4CEB-4FA8-B78B-AFE751CC3D10}" type="presParOf" srcId="{1DF0DCFD-E1A7-584B-8344-EFB502E19CCF}" destId="{E540CF16-B013-CA49-ADE5-591ACFDC5816}" srcOrd="0" destOrd="0" presId="urn:microsoft.com/office/officeart/2008/layout/HalfCircleOrganizationChart"/>
    <dgm:cxn modelId="{4C883EC3-9C81-4D0F-86ED-C5381140DCA8}" type="presParOf" srcId="{E540CF16-B013-CA49-ADE5-591ACFDC5816}" destId="{2B286E3B-D2B3-944C-8E5C-3215D38609D7}" srcOrd="0" destOrd="0" presId="urn:microsoft.com/office/officeart/2008/layout/HalfCircleOrganizationChart"/>
    <dgm:cxn modelId="{DFB63517-0B4F-4900-B156-986C44C4EB17}" type="presParOf" srcId="{E540CF16-B013-CA49-ADE5-591ACFDC5816}" destId="{1C62B0CA-8F24-3744-9266-4E5EA5A915F8}" srcOrd="1" destOrd="0" presId="urn:microsoft.com/office/officeart/2008/layout/HalfCircleOrganizationChart"/>
    <dgm:cxn modelId="{7CE7CC71-DA25-477F-9E08-3B1DE16F9DB3}" type="presParOf" srcId="{E540CF16-B013-CA49-ADE5-591ACFDC5816}" destId="{4AC57BD7-F71E-9A4E-ADE5-575064B1BCD9}" srcOrd="2" destOrd="0" presId="urn:microsoft.com/office/officeart/2008/layout/HalfCircleOrganizationChart"/>
    <dgm:cxn modelId="{A70A44E2-E19D-45F9-A448-892092EDB4AB}" type="presParOf" srcId="{E540CF16-B013-CA49-ADE5-591ACFDC5816}" destId="{FE070882-6FDD-A54A-B442-C8460BCBF997}" srcOrd="3" destOrd="0" presId="urn:microsoft.com/office/officeart/2008/layout/HalfCircleOrganizationChart"/>
    <dgm:cxn modelId="{5936F24C-78B6-4E65-B109-39F644C89ED3}" type="presParOf" srcId="{1DF0DCFD-E1A7-584B-8344-EFB502E19CCF}" destId="{AEB87668-2E53-B040-B3D7-14D15DB69410}" srcOrd="1" destOrd="0" presId="urn:microsoft.com/office/officeart/2008/layout/HalfCircleOrganizationChart"/>
    <dgm:cxn modelId="{A25651FD-D662-4D5F-86C0-BD89B28F423B}" type="presParOf" srcId="{1DF0DCFD-E1A7-584B-8344-EFB502E19CCF}" destId="{DB4B903A-2028-A84A-9476-38979C52BC11}"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915FDB-08B6-9C49-83EB-DEBA8D8E3207}">
      <dsp:nvSpPr>
        <dsp:cNvPr id="0" name=""/>
        <dsp:cNvSpPr/>
      </dsp:nvSpPr>
      <dsp:spPr>
        <a:xfrm>
          <a:off x="3027888" y="619221"/>
          <a:ext cx="513400" cy="371133"/>
        </a:xfrm>
        <a:custGeom>
          <a:avLst/>
          <a:gdLst/>
          <a:ahLst/>
          <a:cxnLst/>
          <a:rect l="0" t="0" r="0" b="0"/>
          <a:pathLst>
            <a:path>
              <a:moveTo>
                <a:pt x="513400" y="0"/>
              </a:moveTo>
              <a:lnTo>
                <a:pt x="513400" y="371133"/>
              </a:lnTo>
              <a:lnTo>
                <a:pt x="0" y="371133"/>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F55D6F-DB62-FB4F-A21D-C28B45696BE9}">
      <dsp:nvSpPr>
        <dsp:cNvPr id="0" name=""/>
        <dsp:cNvSpPr/>
      </dsp:nvSpPr>
      <dsp:spPr>
        <a:xfrm>
          <a:off x="5786644" y="2375918"/>
          <a:ext cx="569070" cy="1249481"/>
        </a:xfrm>
        <a:custGeom>
          <a:avLst/>
          <a:gdLst/>
          <a:ahLst/>
          <a:cxnLst/>
          <a:rect l="0" t="0" r="0" b="0"/>
          <a:pathLst>
            <a:path>
              <a:moveTo>
                <a:pt x="0" y="0"/>
              </a:moveTo>
              <a:lnTo>
                <a:pt x="0" y="1249481"/>
              </a:lnTo>
              <a:lnTo>
                <a:pt x="569070" y="1249481"/>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473FD2-A831-9D45-ACF6-D3475A9E7258}">
      <dsp:nvSpPr>
        <dsp:cNvPr id="0" name=""/>
        <dsp:cNvSpPr/>
      </dsp:nvSpPr>
      <dsp:spPr>
        <a:xfrm>
          <a:off x="5786644" y="2375918"/>
          <a:ext cx="569070" cy="371133"/>
        </a:xfrm>
        <a:custGeom>
          <a:avLst/>
          <a:gdLst/>
          <a:ahLst/>
          <a:cxnLst/>
          <a:rect l="0" t="0" r="0" b="0"/>
          <a:pathLst>
            <a:path>
              <a:moveTo>
                <a:pt x="0" y="0"/>
              </a:moveTo>
              <a:lnTo>
                <a:pt x="0" y="371133"/>
              </a:lnTo>
              <a:lnTo>
                <a:pt x="569070" y="371133"/>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D2EF2E-2875-7D4A-8AB1-C4D9BD8439BE}">
      <dsp:nvSpPr>
        <dsp:cNvPr id="0" name=""/>
        <dsp:cNvSpPr/>
      </dsp:nvSpPr>
      <dsp:spPr>
        <a:xfrm>
          <a:off x="3541289" y="619221"/>
          <a:ext cx="2245355" cy="1138141"/>
        </a:xfrm>
        <a:custGeom>
          <a:avLst/>
          <a:gdLst/>
          <a:ahLst/>
          <a:cxnLst/>
          <a:rect l="0" t="0" r="0" b="0"/>
          <a:pathLst>
            <a:path>
              <a:moveTo>
                <a:pt x="0" y="0"/>
              </a:moveTo>
              <a:lnTo>
                <a:pt x="0" y="1008245"/>
              </a:lnTo>
              <a:lnTo>
                <a:pt x="2245355" y="1008245"/>
              </a:lnTo>
              <a:lnTo>
                <a:pt x="2245355" y="1138141"/>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6D8175B-8508-0D4E-901C-CB596D5AAE04}">
      <dsp:nvSpPr>
        <dsp:cNvPr id="0" name=""/>
        <dsp:cNvSpPr/>
      </dsp:nvSpPr>
      <dsp:spPr>
        <a:xfrm>
          <a:off x="4289740" y="2375918"/>
          <a:ext cx="569070" cy="371133"/>
        </a:xfrm>
        <a:custGeom>
          <a:avLst/>
          <a:gdLst/>
          <a:ahLst/>
          <a:cxnLst/>
          <a:rect l="0" t="0" r="0" b="0"/>
          <a:pathLst>
            <a:path>
              <a:moveTo>
                <a:pt x="0" y="0"/>
              </a:moveTo>
              <a:lnTo>
                <a:pt x="0" y="371133"/>
              </a:lnTo>
              <a:lnTo>
                <a:pt x="569070" y="371133"/>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9BA671-77E7-1043-82A3-AE79698B4E87}">
      <dsp:nvSpPr>
        <dsp:cNvPr id="0" name=""/>
        <dsp:cNvSpPr/>
      </dsp:nvSpPr>
      <dsp:spPr>
        <a:xfrm>
          <a:off x="3541289" y="619221"/>
          <a:ext cx="748451" cy="1138141"/>
        </a:xfrm>
        <a:custGeom>
          <a:avLst/>
          <a:gdLst/>
          <a:ahLst/>
          <a:cxnLst/>
          <a:rect l="0" t="0" r="0" b="0"/>
          <a:pathLst>
            <a:path>
              <a:moveTo>
                <a:pt x="0" y="0"/>
              </a:moveTo>
              <a:lnTo>
                <a:pt x="0" y="1008245"/>
              </a:lnTo>
              <a:lnTo>
                <a:pt x="748451" y="1008245"/>
              </a:lnTo>
              <a:lnTo>
                <a:pt x="748451" y="1138141"/>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888607-D313-844E-AD6B-38E3A6173F1E}">
      <dsp:nvSpPr>
        <dsp:cNvPr id="0" name=""/>
        <dsp:cNvSpPr/>
      </dsp:nvSpPr>
      <dsp:spPr>
        <a:xfrm>
          <a:off x="2792837" y="2375918"/>
          <a:ext cx="569070" cy="1249481"/>
        </a:xfrm>
        <a:custGeom>
          <a:avLst/>
          <a:gdLst/>
          <a:ahLst/>
          <a:cxnLst/>
          <a:rect l="0" t="0" r="0" b="0"/>
          <a:pathLst>
            <a:path>
              <a:moveTo>
                <a:pt x="0" y="0"/>
              </a:moveTo>
              <a:lnTo>
                <a:pt x="0" y="1249481"/>
              </a:lnTo>
              <a:lnTo>
                <a:pt x="569070" y="1249481"/>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8F5527-60CE-1A45-8B0F-7C0CC559911B}">
      <dsp:nvSpPr>
        <dsp:cNvPr id="0" name=""/>
        <dsp:cNvSpPr/>
      </dsp:nvSpPr>
      <dsp:spPr>
        <a:xfrm>
          <a:off x="2792837" y="2375918"/>
          <a:ext cx="569070" cy="371133"/>
        </a:xfrm>
        <a:custGeom>
          <a:avLst/>
          <a:gdLst/>
          <a:ahLst/>
          <a:cxnLst/>
          <a:rect l="0" t="0" r="0" b="0"/>
          <a:pathLst>
            <a:path>
              <a:moveTo>
                <a:pt x="0" y="0"/>
              </a:moveTo>
              <a:lnTo>
                <a:pt x="0" y="371133"/>
              </a:lnTo>
              <a:lnTo>
                <a:pt x="569070" y="371133"/>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62195C-322B-0146-B128-8E482D8EE6A9}">
      <dsp:nvSpPr>
        <dsp:cNvPr id="0" name=""/>
        <dsp:cNvSpPr/>
      </dsp:nvSpPr>
      <dsp:spPr>
        <a:xfrm>
          <a:off x="2792837" y="619221"/>
          <a:ext cx="748451" cy="1138141"/>
        </a:xfrm>
        <a:custGeom>
          <a:avLst/>
          <a:gdLst/>
          <a:ahLst/>
          <a:cxnLst/>
          <a:rect l="0" t="0" r="0" b="0"/>
          <a:pathLst>
            <a:path>
              <a:moveTo>
                <a:pt x="748451" y="0"/>
              </a:moveTo>
              <a:lnTo>
                <a:pt x="748451" y="1008245"/>
              </a:lnTo>
              <a:lnTo>
                <a:pt x="0" y="1008245"/>
              </a:lnTo>
              <a:lnTo>
                <a:pt x="0" y="1138141"/>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57C9B0-563D-1A42-B32A-8AE89E1FA2C0}">
      <dsp:nvSpPr>
        <dsp:cNvPr id="0" name=""/>
        <dsp:cNvSpPr/>
      </dsp:nvSpPr>
      <dsp:spPr>
        <a:xfrm>
          <a:off x="1295933" y="2375918"/>
          <a:ext cx="569070" cy="1249481"/>
        </a:xfrm>
        <a:custGeom>
          <a:avLst/>
          <a:gdLst/>
          <a:ahLst/>
          <a:cxnLst/>
          <a:rect l="0" t="0" r="0" b="0"/>
          <a:pathLst>
            <a:path>
              <a:moveTo>
                <a:pt x="0" y="0"/>
              </a:moveTo>
              <a:lnTo>
                <a:pt x="0" y="1249481"/>
              </a:lnTo>
              <a:lnTo>
                <a:pt x="569070" y="1249481"/>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18DAF3-CA1D-324E-B741-AA5BB3097ECE}">
      <dsp:nvSpPr>
        <dsp:cNvPr id="0" name=""/>
        <dsp:cNvSpPr/>
      </dsp:nvSpPr>
      <dsp:spPr>
        <a:xfrm>
          <a:off x="1295933" y="2375918"/>
          <a:ext cx="569070" cy="371133"/>
        </a:xfrm>
        <a:custGeom>
          <a:avLst/>
          <a:gdLst/>
          <a:ahLst/>
          <a:cxnLst/>
          <a:rect l="0" t="0" r="0" b="0"/>
          <a:pathLst>
            <a:path>
              <a:moveTo>
                <a:pt x="0" y="0"/>
              </a:moveTo>
              <a:lnTo>
                <a:pt x="0" y="371133"/>
              </a:lnTo>
              <a:lnTo>
                <a:pt x="569070" y="371133"/>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0C7ED3-18F3-5C4B-8AB0-6B1A9ACB8D5A}">
      <dsp:nvSpPr>
        <dsp:cNvPr id="0" name=""/>
        <dsp:cNvSpPr/>
      </dsp:nvSpPr>
      <dsp:spPr>
        <a:xfrm>
          <a:off x="1295933" y="619221"/>
          <a:ext cx="2245355" cy="1138141"/>
        </a:xfrm>
        <a:custGeom>
          <a:avLst/>
          <a:gdLst/>
          <a:ahLst/>
          <a:cxnLst/>
          <a:rect l="0" t="0" r="0" b="0"/>
          <a:pathLst>
            <a:path>
              <a:moveTo>
                <a:pt x="2245355" y="0"/>
              </a:moveTo>
              <a:lnTo>
                <a:pt x="2245355" y="1008245"/>
              </a:lnTo>
              <a:lnTo>
                <a:pt x="0" y="1008245"/>
              </a:lnTo>
              <a:lnTo>
                <a:pt x="0" y="1138141"/>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0BD463-8DC9-2343-B469-F9E3943E77C5}">
      <dsp:nvSpPr>
        <dsp:cNvPr id="0" name=""/>
        <dsp:cNvSpPr/>
      </dsp:nvSpPr>
      <dsp:spPr>
        <a:xfrm>
          <a:off x="3232011" y="665"/>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2861BA-1204-B94F-915F-9D2FA33CF435}">
      <dsp:nvSpPr>
        <dsp:cNvPr id="0" name=""/>
        <dsp:cNvSpPr/>
      </dsp:nvSpPr>
      <dsp:spPr>
        <a:xfrm>
          <a:off x="3232011" y="665"/>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22421D-FC69-1A4F-AE07-5C3B8BE5DA68}">
      <dsp:nvSpPr>
        <dsp:cNvPr id="0" name=""/>
        <dsp:cNvSpPr/>
      </dsp:nvSpPr>
      <dsp:spPr>
        <a:xfrm>
          <a:off x="2922733" y="112005"/>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Operational Components</a:t>
          </a:r>
        </a:p>
      </dsp:txBody>
      <dsp:txXfrm>
        <a:off x="2922733" y="112005"/>
        <a:ext cx="1237110" cy="395875"/>
      </dsp:txXfrm>
    </dsp:sp>
    <dsp:sp modelId="{C80BFB71-83B0-D749-8592-3F667DE38613}">
      <dsp:nvSpPr>
        <dsp:cNvPr id="0" name=""/>
        <dsp:cNvSpPr/>
      </dsp:nvSpPr>
      <dsp:spPr>
        <a:xfrm>
          <a:off x="986655" y="1757362"/>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D84F11-1097-F744-A895-7CECCF75E917}">
      <dsp:nvSpPr>
        <dsp:cNvPr id="0" name=""/>
        <dsp:cNvSpPr/>
      </dsp:nvSpPr>
      <dsp:spPr>
        <a:xfrm>
          <a:off x="986655" y="1757362"/>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3233C0-0C9A-B540-9FB0-469CCEE9FCD4}">
      <dsp:nvSpPr>
        <dsp:cNvPr id="0" name=""/>
        <dsp:cNvSpPr/>
      </dsp:nvSpPr>
      <dsp:spPr>
        <a:xfrm>
          <a:off x="677378" y="1868702"/>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Tether</a:t>
          </a:r>
          <a:endParaRPr lang="en-US" sz="1100" kern="1200" dirty="0"/>
        </a:p>
      </dsp:txBody>
      <dsp:txXfrm>
        <a:off x="677378" y="1868702"/>
        <a:ext cx="1237110" cy="395875"/>
      </dsp:txXfrm>
    </dsp:sp>
    <dsp:sp modelId="{10215FA2-9BD8-CB4A-BF81-1FB984FAE110}">
      <dsp:nvSpPr>
        <dsp:cNvPr id="0" name=""/>
        <dsp:cNvSpPr/>
      </dsp:nvSpPr>
      <dsp:spPr>
        <a:xfrm>
          <a:off x="1790777" y="2635711"/>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1C3CE2-AEB6-D24E-A3C9-2F480063602F}">
      <dsp:nvSpPr>
        <dsp:cNvPr id="0" name=""/>
        <dsp:cNvSpPr/>
      </dsp:nvSpPr>
      <dsp:spPr>
        <a:xfrm>
          <a:off x="1790777" y="2635711"/>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87A42F-441E-0948-B25D-7C74899A9876}">
      <dsp:nvSpPr>
        <dsp:cNvPr id="0" name=""/>
        <dsp:cNvSpPr/>
      </dsp:nvSpPr>
      <dsp:spPr>
        <a:xfrm>
          <a:off x="1481500" y="2747051"/>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Slip Ring</a:t>
          </a:r>
          <a:endParaRPr lang="en-US" sz="1100" kern="1200" dirty="0"/>
        </a:p>
      </dsp:txBody>
      <dsp:txXfrm>
        <a:off x="1481500" y="2747051"/>
        <a:ext cx="1237110" cy="395875"/>
      </dsp:txXfrm>
    </dsp:sp>
    <dsp:sp modelId="{D994D2D2-0BBA-1349-B204-0DDE4B688DA0}">
      <dsp:nvSpPr>
        <dsp:cNvPr id="0" name=""/>
        <dsp:cNvSpPr/>
      </dsp:nvSpPr>
      <dsp:spPr>
        <a:xfrm>
          <a:off x="1790777" y="3514059"/>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324198-2FBB-F24D-BACB-20B836F142E6}">
      <dsp:nvSpPr>
        <dsp:cNvPr id="0" name=""/>
        <dsp:cNvSpPr/>
      </dsp:nvSpPr>
      <dsp:spPr>
        <a:xfrm>
          <a:off x="1790777" y="3514059"/>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DC7F2B-2D6A-DC48-A2C9-30D971EBECA9}">
      <dsp:nvSpPr>
        <dsp:cNvPr id="0" name=""/>
        <dsp:cNvSpPr/>
      </dsp:nvSpPr>
      <dsp:spPr>
        <a:xfrm>
          <a:off x="1481500" y="3625399"/>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Terminations</a:t>
          </a:r>
          <a:endParaRPr lang="en-US" sz="1100" kern="1200" dirty="0"/>
        </a:p>
      </dsp:txBody>
      <dsp:txXfrm>
        <a:off x="1481500" y="3625399"/>
        <a:ext cx="1237110" cy="395875"/>
      </dsp:txXfrm>
    </dsp:sp>
    <dsp:sp modelId="{9397AC47-4A7E-2541-B5BC-103FA693D508}">
      <dsp:nvSpPr>
        <dsp:cNvPr id="0" name=""/>
        <dsp:cNvSpPr/>
      </dsp:nvSpPr>
      <dsp:spPr>
        <a:xfrm>
          <a:off x="2483559" y="1757362"/>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23F545-AA3A-FB44-8277-17A5DE0E2F30}">
      <dsp:nvSpPr>
        <dsp:cNvPr id="0" name=""/>
        <dsp:cNvSpPr/>
      </dsp:nvSpPr>
      <dsp:spPr>
        <a:xfrm>
          <a:off x="2483559" y="1757362"/>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91CE7C1-2D8C-E345-BA5B-B27692A3CEAA}">
      <dsp:nvSpPr>
        <dsp:cNvPr id="0" name=""/>
        <dsp:cNvSpPr/>
      </dsp:nvSpPr>
      <dsp:spPr>
        <a:xfrm>
          <a:off x="2174281" y="1868702"/>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Subsea</a:t>
          </a:r>
        </a:p>
        <a:p>
          <a:pPr lvl="0" algn="ctr" defTabSz="488950">
            <a:lnSpc>
              <a:spcPct val="90000"/>
            </a:lnSpc>
            <a:spcBef>
              <a:spcPct val="0"/>
            </a:spcBef>
            <a:spcAft>
              <a:spcPct val="35000"/>
            </a:spcAft>
          </a:pPr>
          <a:r>
            <a:rPr lang="en-US" sz="1100" kern="1200" dirty="0" smtClean="0"/>
            <a:t>Tether Management</a:t>
          </a:r>
          <a:endParaRPr lang="en-US" sz="1100" kern="1200" dirty="0"/>
        </a:p>
      </dsp:txBody>
      <dsp:txXfrm>
        <a:off x="2174281" y="1868702"/>
        <a:ext cx="1237110" cy="395875"/>
      </dsp:txXfrm>
    </dsp:sp>
    <dsp:sp modelId="{264E5799-16F7-1246-81A0-8FADA642AD0F}">
      <dsp:nvSpPr>
        <dsp:cNvPr id="0" name=""/>
        <dsp:cNvSpPr/>
      </dsp:nvSpPr>
      <dsp:spPr>
        <a:xfrm>
          <a:off x="3287681" y="2635711"/>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7F32EB-4D6B-A34F-8A56-4B77EABC68C5}">
      <dsp:nvSpPr>
        <dsp:cNvPr id="0" name=""/>
        <dsp:cNvSpPr/>
      </dsp:nvSpPr>
      <dsp:spPr>
        <a:xfrm>
          <a:off x="3287681" y="2635711"/>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F11AAA-4E16-E647-829C-76D88072A764}">
      <dsp:nvSpPr>
        <dsp:cNvPr id="0" name=""/>
        <dsp:cNvSpPr/>
      </dsp:nvSpPr>
      <dsp:spPr>
        <a:xfrm>
          <a:off x="2978403" y="2747051"/>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chemeClr val="accent2">
                  <a:lumMod val="75000"/>
                </a:schemeClr>
              </a:solidFill>
            </a:rPr>
            <a:t>Floats</a:t>
          </a:r>
          <a:endParaRPr lang="en-US" sz="1100" kern="1200" dirty="0">
            <a:solidFill>
              <a:schemeClr val="accent2">
                <a:lumMod val="75000"/>
              </a:schemeClr>
            </a:solidFill>
          </a:endParaRPr>
        </a:p>
      </dsp:txBody>
      <dsp:txXfrm>
        <a:off x="2978403" y="2747051"/>
        <a:ext cx="1237110" cy="395875"/>
      </dsp:txXfrm>
    </dsp:sp>
    <dsp:sp modelId="{E802E4FB-1010-684B-AABA-66F1649DC42E}">
      <dsp:nvSpPr>
        <dsp:cNvPr id="0" name=""/>
        <dsp:cNvSpPr/>
      </dsp:nvSpPr>
      <dsp:spPr>
        <a:xfrm>
          <a:off x="3287681" y="3514059"/>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CD3B9C-4FE1-5F42-BCB7-542B41C78D7F}">
      <dsp:nvSpPr>
        <dsp:cNvPr id="0" name=""/>
        <dsp:cNvSpPr/>
      </dsp:nvSpPr>
      <dsp:spPr>
        <a:xfrm>
          <a:off x="3287681" y="3514059"/>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685A7B-3A72-B34D-8668-6E154AE0032C}">
      <dsp:nvSpPr>
        <dsp:cNvPr id="0" name=""/>
        <dsp:cNvSpPr/>
      </dsp:nvSpPr>
      <dsp:spPr>
        <a:xfrm>
          <a:off x="2978403" y="3625399"/>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chemeClr val="accent2">
                  <a:lumMod val="75000"/>
                </a:schemeClr>
              </a:solidFill>
            </a:rPr>
            <a:t>Depressor </a:t>
          </a:r>
        </a:p>
        <a:p>
          <a:pPr lvl="0" algn="ctr" defTabSz="488950">
            <a:lnSpc>
              <a:spcPct val="90000"/>
            </a:lnSpc>
            <a:spcBef>
              <a:spcPct val="0"/>
            </a:spcBef>
            <a:spcAft>
              <a:spcPct val="35000"/>
            </a:spcAft>
          </a:pPr>
          <a:r>
            <a:rPr lang="en-US" sz="1100" kern="1200" dirty="0" smtClean="0">
              <a:solidFill>
                <a:schemeClr val="accent2">
                  <a:lumMod val="75000"/>
                </a:schemeClr>
              </a:solidFill>
            </a:rPr>
            <a:t>Weights</a:t>
          </a:r>
          <a:endParaRPr lang="en-US" sz="1100" kern="1200" dirty="0">
            <a:solidFill>
              <a:schemeClr val="accent2">
                <a:lumMod val="75000"/>
              </a:schemeClr>
            </a:solidFill>
          </a:endParaRPr>
        </a:p>
      </dsp:txBody>
      <dsp:txXfrm>
        <a:off x="2978403" y="3625399"/>
        <a:ext cx="1237110" cy="395875"/>
      </dsp:txXfrm>
    </dsp:sp>
    <dsp:sp modelId="{D1D459DB-525E-154E-A8E3-F403DEA8202C}">
      <dsp:nvSpPr>
        <dsp:cNvPr id="0" name=""/>
        <dsp:cNvSpPr/>
      </dsp:nvSpPr>
      <dsp:spPr>
        <a:xfrm>
          <a:off x="3980463" y="1757362"/>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4C6A31-60FE-474C-B3C2-00682B375026}">
      <dsp:nvSpPr>
        <dsp:cNvPr id="0" name=""/>
        <dsp:cNvSpPr/>
      </dsp:nvSpPr>
      <dsp:spPr>
        <a:xfrm>
          <a:off x="3980463" y="1757362"/>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6C2D4E-5923-9B46-B2FC-29DAF312582E}">
      <dsp:nvSpPr>
        <dsp:cNvPr id="0" name=""/>
        <dsp:cNvSpPr/>
      </dsp:nvSpPr>
      <dsp:spPr>
        <a:xfrm>
          <a:off x="3671185" y="1868702"/>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Winch</a:t>
          </a:r>
          <a:endParaRPr lang="en-US" sz="1100" kern="1200" dirty="0"/>
        </a:p>
      </dsp:txBody>
      <dsp:txXfrm>
        <a:off x="3671185" y="1868702"/>
        <a:ext cx="1237110" cy="395875"/>
      </dsp:txXfrm>
    </dsp:sp>
    <dsp:sp modelId="{711ABE3B-6723-B748-9147-CDCDBA3AA642}">
      <dsp:nvSpPr>
        <dsp:cNvPr id="0" name=""/>
        <dsp:cNvSpPr/>
      </dsp:nvSpPr>
      <dsp:spPr>
        <a:xfrm>
          <a:off x="4784585" y="2635711"/>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6D4493-1C03-384F-9215-A6D6AAD4A01D}">
      <dsp:nvSpPr>
        <dsp:cNvPr id="0" name=""/>
        <dsp:cNvSpPr/>
      </dsp:nvSpPr>
      <dsp:spPr>
        <a:xfrm>
          <a:off x="4784585" y="2635711"/>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D04FEF-767A-6C4B-8558-FF775A1D20DD}">
      <dsp:nvSpPr>
        <dsp:cNvPr id="0" name=""/>
        <dsp:cNvSpPr/>
      </dsp:nvSpPr>
      <dsp:spPr>
        <a:xfrm>
          <a:off x="4475307" y="2747051"/>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chemeClr val="accent2">
                  <a:lumMod val="75000"/>
                </a:schemeClr>
              </a:solidFill>
            </a:rPr>
            <a:t>Payout Counter</a:t>
          </a:r>
          <a:endParaRPr lang="en-US" sz="1100" kern="1200" dirty="0">
            <a:solidFill>
              <a:schemeClr val="accent2">
                <a:lumMod val="75000"/>
              </a:schemeClr>
            </a:solidFill>
          </a:endParaRPr>
        </a:p>
      </dsp:txBody>
      <dsp:txXfrm>
        <a:off x="4475307" y="2747051"/>
        <a:ext cx="1237110" cy="395875"/>
      </dsp:txXfrm>
    </dsp:sp>
    <dsp:sp modelId="{CF8A4BE7-4665-1546-B889-BD812FB2531E}">
      <dsp:nvSpPr>
        <dsp:cNvPr id="0" name=""/>
        <dsp:cNvSpPr/>
      </dsp:nvSpPr>
      <dsp:spPr>
        <a:xfrm>
          <a:off x="5477367" y="1757362"/>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FCF49C-F476-6948-88DE-8977A1C671D9}">
      <dsp:nvSpPr>
        <dsp:cNvPr id="0" name=""/>
        <dsp:cNvSpPr/>
      </dsp:nvSpPr>
      <dsp:spPr>
        <a:xfrm>
          <a:off x="5477367" y="1757362"/>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C83ECE-329F-F947-905A-11855AD29507}">
      <dsp:nvSpPr>
        <dsp:cNvPr id="0" name=""/>
        <dsp:cNvSpPr/>
      </dsp:nvSpPr>
      <dsp:spPr>
        <a:xfrm>
          <a:off x="5168089" y="1868702"/>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Handling</a:t>
          </a:r>
          <a:endParaRPr lang="en-US" sz="1100" kern="1200" dirty="0"/>
        </a:p>
      </dsp:txBody>
      <dsp:txXfrm>
        <a:off x="5168089" y="1868702"/>
        <a:ext cx="1237110" cy="395875"/>
      </dsp:txXfrm>
    </dsp:sp>
    <dsp:sp modelId="{7D757B76-4219-B748-A589-785B438F696D}">
      <dsp:nvSpPr>
        <dsp:cNvPr id="0" name=""/>
        <dsp:cNvSpPr/>
      </dsp:nvSpPr>
      <dsp:spPr>
        <a:xfrm>
          <a:off x="6281488" y="2635711"/>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68E51B-27C8-9C45-8262-BB6D57453CDB}">
      <dsp:nvSpPr>
        <dsp:cNvPr id="0" name=""/>
        <dsp:cNvSpPr/>
      </dsp:nvSpPr>
      <dsp:spPr>
        <a:xfrm>
          <a:off x="6281488" y="2635711"/>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0EA0CA-BA8E-C14F-B24A-D9057C9804F5}">
      <dsp:nvSpPr>
        <dsp:cNvPr id="0" name=""/>
        <dsp:cNvSpPr/>
      </dsp:nvSpPr>
      <dsp:spPr>
        <a:xfrm>
          <a:off x="5972211" y="2747051"/>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Sheaves</a:t>
          </a:r>
          <a:endParaRPr lang="en-US" sz="1100" kern="1200" dirty="0"/>
        </a:p>
      </dsp:txBody>
      <dsp:txXfrm>
        <a:off x="5972211" y="2747051"/>
        <a:ext cx="1237110" cy="395875"/>
      </dsp:txXfrm>
    </dsp:sp>
    <dsp:sp modelId="{78506EE1-065A-5540-8738-8335979897B5}">
      <dsp:nvSpPr>
        <dsp:cNvPr id="0" name=""/>
        <dsp:cNvSpPr/>
      </dsp:nvSpPr>
      <dsp:spPr>
        <a:xfrm>
          <a:off x="6281488" y="3514059"/>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44E148-1039-3E4B-96EE-61134793F19B}">
      <dsp:nvSpPr>
        <dsp:cNvPr id="0" name=""/>
        <dsp:cNvSpPr/>
      </dsp:nvSpPr>
      <dsp:spPr>
        <a:xfrm>
          <a:off x="6281488" y="3514059"/>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662E99-937F-9747-B534-E4A6A4E32A22}">
      <dsp:nvSpPr>
        <dsp:cNvPr id="0" name=""/>
        <dsp:cNvSpPr/>
      </dsp:nvSpPr>
      <dsp:spPr>
        <a:xfrm>
          <a:off x="5972211" y="3625399"/>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Overboard</a:t>
          </a:r>
        </a:p>
        <a:p>
          <a:pPr lvl="0" algn="ctr" defTabSz="488950">
            <a:lnSpc>
              <a:spcPct val="90000"/>
            </a:lnSpc>
            <a:spcBef>
              <a:spcPct val="0"/>
            </a:spcBef>
            <a:spcAft>
              <a:spcPct val="35000"/>
            </a:spcAft>
          </a:pPr>
          <a:r>
            <a:rPr lang="en-US" sz="1100" kern="1200" dirty="0" smtClean="0"/>
            <a:t>Frames</a:t>
          </a:r>
          <a:endParaRPr lang="en-US" sz="1100" kern="1200" dirty="0"/>
        </a:p>
      </dsp:txBody>
      <dsp:txXfrm>
        <a:off x="5972211" y="3625399"/>
        <a:ext cx="1237110" cy="395875"/>
      </dsp:txXfrm>
    </dsp:sp>
    <dsp:sp modelId="{1C62B0CA-8F24-3744-9266-4E5EA5A915F8}">
      <dsp:nvSpPr>
        <dsp:cNvPr id="0" name=""/>
        <dsp:cNvSpPr/>
      </dsp:nvSpPr>
      <dsp:spPr>
        <a:xfrm>
          <a:off x="2483559" y="879014"/>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C57BD7-F71E-9A4E-ADE5-575064B1BCD9}">
      <dsp:nvSpPr>
        <dsp:cNvPr id="0" name=""/>
        <dsp:cNvSpPr/>
      </dsp:nvSpPr>
      <dsp:spPr>
        <a:xfrm>
          <a:off x="2483559" y="879014"/>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286E3B-D2B3-944C-8E5C-3215D38609D7}">
      <dsp:nvSpPr>
        <dsp:cNvPr id="0" name=""/>
        <dsp:cNvSpPr/>
      </dsp:nvSpPr>
      <dsp:spPr>
        <a:xfrm>
          <a:off x="2174281" y="990354"/>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BOS</a:t>
          </a:r>
          <a:endParaRPr lang="en-US" sz="1100" kern="1200" dirty="0"/>
        </a:p>
      </dsp:txBody>
      <dsp:txXfrm>
        <a:off x="2174281" y="990354"/>
        <a:ext cx="1237110" cy="395875"/>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8B9C32-9C24-4E0B-8077-F8E079C36C96}" type="datetimeFigureOut">
              <a:rPr lang="en-US" smtClean="0"/>
              <a:t>3/26/2017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73A72E-924E-48E2-89FA-97528FFDF6EF}" type="slidenum">
              <a:rPr lang="en-US" smtClean="0"/>
              <a:t>‹#›</a:t>
            </a:fld>
            <a:endParaRPr lang="en-US"/>
          </a:p>
        </p:txBody>
      </p:sp>
    </p:spTree>
    <p:extLst>
      <p:ext uri="{BB962C8B-B14F-4D97-AF65-F5344CB8AC3E}">
        <p14:creationId xmlns:p14="http://schemas.microsoft.com/office/powerpoint/2010/main" val="516122920"/>
      </p:ext>
    </p:extLst>
  </p:cSld>
  <p:clrMap bg1="lt1" tx1="dk1" bg2="lt2" tx2="dk2" accent1="accent1" accent2="accent2" accent3="accent3" accent4="accent4" accent5="accent5" accent6="accent6" hlink="hlink" folHlink="folHlink"/>
  <p:notesStyle>
    <a:lvl1pPr marL="0" algn="l" defTabSz="914265" rtl="0" eaLnBrk="1" latinLnBrk="0" hangingPunct="1">
      <a:defRPr sz="1200" kern="1200">
        <a:solidFill>
          <a:schemeClr val="tx1"/>
        </a:solidFill>
        <a:latin typeface="+mn-lt"/>
        <a:ea typeface="+mn-ea"/>
        <a:cs typeface="+mn-cs"/>
      </a:defRPr>
    </a:lvl1pPr>
    <a:lvl2pPr marL="457130" algn="l" defTabSz="914265" rtl="0" eaLnBrk="1" latinLnBrk="0" hangingPunct="1">
      <a:defRPr sz="1200" kern="1200">
        <a:solidFill>
          <a:schemeClr val="tx1"/>
        </a:solidFill>
        <a:latin typeface="+mn-lt"/>
        <a:ea typeface="+mn-ea"/>
        <a:cs typeface="+mn-cs"/>
      </a:defRPr>
    </a:lvl2pPr>
    <a:lvl3pPr marL="914265" algn="l" defTabSz="914265" rtl="0" eaLnBrk="1" latinLnBrk="0" hangingPunct="1">
      <a:defRPr sz="1200" kern="1200">
        <a:solidFill>
          <a:schemeClr val="tx1"/>
        </a:solidFill>
        <a:latin typeface="+mn-lt"/>
        <a:ea typeface="+mn-ea"/>
        <a:cs typeface="+mn-cs"/>
      </a:defRPr>
    </a:lvl3pPr>
    <a:lvl4pPr marL="1371396" algn="l" defTabSz="914265" rtl="0" eaLnBrk="1" latinLnBrk="0" hangingPunct="1">
      <a:defRPr sz="1200" kern="1200">
        <a:solidFill>
          <a:schemeClr val="tx1"/>
        </a:solidFill>
        <a:latin typeface="+mn-lt"/>
        <a:ea typeface="+mn-ea"/>
        <a:cs typeface="+mn-cs"/>
      </a:defRPr>
    </a:lvl4pPr>
    <a:lvl5pPr marL="1828529" algn="l" defTabSz="914265" rtl="0" eaLnBrk="1" latinLnBrk="0" hangingPunct="1">
      <a:defRPr sz="1200" kern="1200">
        <a:solidFill>
          <a:schemeClr val="tx1"/>
        </a:solidFill>
        <a:latin typeface="+mn-lt"/>
        <a:ea typeface="+mn-ea"/>
        <a:cs typeface="+mn-cs"/>
      </a:defRPr>
    </a:lvl5pPr>
    <a:lvl6pPr marL="2285658" algn="l" defTabSz="914265" rtl="0" eaLnBrk="1" latinLnBrk="0" hangingPunct="1">
      <a:defRPr sz="1200" kern="1200">
        <a:solidFill>
          <a:schemeClr val="tx1"/>
        </a:solidFill>
        <a:latin typeface="+mn-lt"/>
        <a:ea typeface="+mn-ea"/>
        <a:cs typeface="+mn-cs"/>
      </a:defRPr>
    </a:lvl6pPr>
    <a:lvl7pPr marL="2742788" algn="l" defTabSz="914265" rtl="0" eaLnBrk="1" latinLnBrk="0" hangingPunct="1">
      <a:defRPr sz="1200" kern="1200">
        <a:solidFill>
          <a:schemeClr val="tx1"/>
        </a:solidFill>
        <a:latin typeface="+mn-lt"/>
        <a:ea typeface="+mn-ea"/>
        <a:cs typeface="+mn-cs"/>
      </a:defRPr>
    </a:lvl7pPr>
    <a:lvl8pPr marL="3199920" algn="l" defTabSz="914265" rtl="0" eaLnBrk="1" latinLnBrk="0" hangingPunct="1">
      <a:defRPr sz="1200" kern="1200">
        <a:solidFill>
          <a:schemeClr val="tx1"/>
        </a:solidFill>
        <a:latin typeface="+mn-lt"/>
        <a:ea typeface="+mn-ea"/>
        <a:cs typeface="+mn-cs"/>
      </a:defRPr>
    </a:lvl8pPr>
    <a:lvl9pPr marL="3657052" algn="l" defTabSz="91426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874222-CA31-C74E-82AB-A7C2C0B65F43}"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09372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earlier slides, we looked at</a:t>
            </a:r>
            <a:r>
              <a:rPr lang="en-US" baseline="0" dirty="0" smtClean="0"/>
              <a:t> some of the hardware being considered for BOS [PLC, OASIS, COTS embedded]</a:t>
            </a:r>
          </a:p>
          <a:p>
            <a:endParaRPr lang="en-US" dirty="0" smtClean="0"/>
          </a:p>
          <a:p>
            <a:r>
              <a:rPr lang="en-US" dirty="0" smtClean="0"/>
              <a:t>I’ll cast those</a:t>
            </a:r>
            <a:r>
              <a:rPr lang="en-US" baseline="0" dirty="0" smtClean="0"/>
              <a:t> here as as being key parts of a platform: </a:t>
            </a:r>
          </a:p>
          <a:p>
            <a:r>
              <a:rPr lang="en-US" baseline="0" dirty="0" smtClean="0"/>
              <a:t>by which I mean a combination of </a:t>
            </a:r>
            <a:r>
              <a:rPr lang="en-US" baseline="0" dirty="0" err="1" smtClean="0"/>
              <a:t>hw</a:t>
            </a:r>
            <a:r>
              <a:rPr lang="en-US" baseline="0" dirty="0" smtClean="0"/>
              <a:t> and </a:t>
            </a:r>
            <a:r>
              <a:rPr lang="en-US" baseline="0" dirty="0" err="1" smtClean="0"/>
              <a:t>sw</a:t>
            </a:r>
            <a:r>
              <a:rPr lang="en-US" baseline="0" dirty="0" smtClean="0"/>
              <a:t> that together satisfy our functional (</a:t>
            </a:r>
            <a:r>
              <a:rPr lang="en-US" baseline="0" dirty="0" err="1" smtClean="0"/>
              <a:t>ie</a:t>
            </a:r>
            <a:r>
              <a:rPr lang="en-US" baseline="0" dirty="0" smtClean="0"/>
              <a:t>. CART) requirements</a:t>
            </a:r>
          </a:p>
          <a:p>
            <a:endParaRPr lang="en-US" baseline="0" dirty="0" smtClean="0"/>
          </a:p>
          <a:p>
            <a:r>
              <a:rPr lang="en-US" baseline="0" dirty="0" smtClean="0"/>
              <a:t>Of course HW and SW choices are closely coupled</a:t>
            </a:r>
          </a:p>
          <a:p>
            <a:endParaRPr lang="en-US" baseline="0" dirty="0" smtClean="0"/>
          </a:p>
          <a:p>
            <a:r>
              <a:rPr lang="en-US" baseline="0" dirty="0" smtClean="0"/>
              <a:t>Here I just want to draw attention to some of the ways that hardware selection can affect </a:t>
            </a:r>
          </a:p>
          <a:p>
            <a:r>
              <a:rPr lang="en-US" baseline="0" dirty="0" smtClean="0"/>
              <a:t>Software development, and the project as a whole</a:t>
            </a:r>
          </a:p>
          <a:p>
            <a:endParaRPr lang="en-US" baseline="0" dirty="0" smtClean="0"/>
          </a:p>
          <a:p>
            <a:r>
              <a:rPr lang="en-US" baseline="0" dirty="0" smtClean="0"/>
              <a:t>I won’t cover the whole list, but which hardware we choose has a big impact</a:t>
            </a:r>
          </a:p>
          <a:p>
            <a:r>
              <a:rPr lang="en-US" baseline="0" dirty="0" smtClean="0"/>
              <a:t>As it locks down choices that determine</a:t>
            </a:r>
          </a:p>
          <a:p>
            <a:r>
              <a:rPr lang="en-US" baseline="0" dirty="0" smtClean="0"/>
              <a:t>how much software we develop, how long it will take, and how much the total package going cost </a:t>
            </a:r>
          </a:p>
          <a:p>
            <a:r>
              <a:rPr lang="en-US" baseline="0" dirty="0" smtClean="0"/>
              <a:t>And especially since this is something we intend to transfer, it‘s critical to keep an eye on what </a:t>
            </a:r>
          </a:p>
          <a:p>
            <a:r>
              <a:rPr lang="en-US" baseline="0" dirty="0" smtClean="0"/>
              <a:t>Expertise requirements we’ll be passing on to operators and developers down the road.</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1295553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Lots of ways to satisfy</a:t>
            </a:r>
            <a:r>
              <a:rPr lang="en-US" baseline="0" dirty="0" smtClean="0"/>
              <a:t> functional requirements</a:t>
            </a:r>
          </a:p>
          <a:p>
            <a:pPr marL="171450" indent="-171450">
              <a:buFontTx/>
              <a:buChar char="-"/>
            </a:pPr>
            <a:r>
              <a:rPr lang="en-US" baseline="0" dirty="0" smtClean="0"/>
              <a:t>Can build system with no software development – may not be best performance across the board, but could be done</a:t>
            </a:r>
          </a:p>
          <a:p>
            <a:pPr marL="171450" indent="-171450">
              <a:buFontTx/>
              <a:buChar char="-"/>
            </a:pPr>
            <a:r>
              <a:rPr lang="en-US" baseline="0" dirty="0" smtClean="0"/>
              <a:t>The decisions focus on</a:t>
            </a:r>
          </a:p>
          <a:p>
            <a:pPr marL="171450" indent="-171450">
              <a:buFontTx/>
              <a:buChar char="-"/>
            </a:pPr>
            <a:r>
              <a:rPr lang="en-US" baseline="0" dirty="0" smtClean="0"/>
              <a:t>what requirements to address with HW and which with SW</a:t>
            </a:r>
          </a:p>
          <a:p>
            <a:pPr marL="171450" indent="-171450">
              <a:buFontTx/>
              <a:buChar char="-"/>
            </a:pPr>
            <a:r>
              <a:rPr lang="en-US" baseline="0" dirty="0" smtClean="0"/>
              <a:t>When it makes sense to build it ourselves (usually for performance reasons) or use COTS (to help with schedule, performance and/or mitigate risk)</a:t>
            </a:r>
          </a:p>
          <a:p>
            <a:pPr marL="171450" indent="-171450">
              <a:buFontTx/>
              <a:buChar char="-"/>
            </a:pPr>
            <a:r>
              <a:rPr lang="en-US" baseline="0" dirty="0" smtClean="0"/>
              <a:t>In short, what platform – combo of </a:t>
            </a:r>
            <a:r>
              <a:rPr lang="en-US" baseline="0" dirty="0" err="1" smtClean="0"/>
              <a:t>hw</a:t>
            </a:r>
            <a:r>
              <a:rPr lang="en-US" baseline="0" dirty="0" smtClean="0"/>
              <a:t>, </a:t>
            </a:r>
            <a:r>
              <a:rPr lang="en-US" baseline="0" dirty="0" err="1" smtClean="0"/>
              <a:t>sw</a:t>
            </a:r>
            <a:r>
              <a:rPr lang="en-US" baseline="0" dirty="0" smtClean="0"/>
              <a:t> – is best…and what does best mean?</a:t>
            </a:r>
          </a:p>
          <a:p>
            <a:pPr marL="171450" indent="-171450">
              <a:buFontTx/>
              <a:buChar char="-"/>
            </a:pPr>
            <a:r>
              <a:rPr lang="en-US" baseline="0" dirty="0" smtClean="0"/>
              <a:t>On the left: some of the many technologies we could use to cover CART</a:t>
            </a:r>
          </a:p>
          <a:p>
            <a:pPr marL="171450" indent="-171450">
              <a:buFontTx/>
              <a:buChar char="-"/>
            </a:pPr>
            <a:r>
              <a:rPr lang="en-US" baseline="0" dirty="0" smtClean="0"/>
              <a:t>Short list highlighted in orange</a:t>
            </a:r>
          </a:p>
          <a:p>
            <a:pPr marL="171450" indent="-171450">
              <a:buFontTx/>
              <a:buChar char="-"/>
            </a:pPr>
            <a:r>
              <a:rPr lang="en-US" baseline="0" dirty="0" smtClean="0"/>
              <a:t>On the right: some criteria for judging what’s best – no surprises there</a:t>
            </a:r>
          </a:p>
          <a:p>
            <a:pPr marL="171450" indent="-171450">
              <a:buFontTx/>
              <a:buChar char="-"/>
            </a:pPr>
            <a:r>
              <a:rPr lang="en-US" baseline="0" dirty="0" smtClean="0"/>
              <a:t>The takeaway is that here are some things we considered, and the basis we used to down-select</a:t>
            </a:r>
          </a:p>
          <a:p>
            <a:pPr marL="0" indent="0">
              <a:buFontTx/>
              <a:buNone/>
            </a:pPr>
            <a:endParaRPr lang="en-US" baseline="0" dirty="0" smtClean="0"/>
          </a:p>
          <a:p>
            <a:pPr marL="0" indent="0">
              <a:buFontTx/>
              <a:buNone/>
            </a:pPr>
            <a:r>
              <a:rPr lang="en-US" baseline="0" dirty="0" smtClean="0"/>
              <a:t>I think most of these are familiar – OK w PLC? </a:t>
            </a:r>
            <a:r>
              <a:rPr lang="en-US" baseline="0" dirty="0" err="1" smtClean="0"/>
              <a:t>LabView</a:t>
            </a:r>
            <a:r>
              <a:rPr lang="en-US" baseline="0" dirty="0" smtClean="0"/>
              <a:t>?</a:t>
            </a:r>
          </a:p>
          <a:p>
            <a:pPr marL="0" indent="0">
              <a:buFontTx/>
              <a:buNone/>
            </a:pPr>
            <a:r>
              <a:rPr lang="en-US" baseline="0" dirty="0" smtClean="0"/>
              <a:t>COTS relays: industrial control boards functionally like PLC w/ different specs and different software interfaces</a:t>
            </a:r>
          </a:p>
          <a:p>
            <a:pPr marL="0" indent="0">
              <a:buFontTx/>
              <a:buNone/>
            </a:pPr>
            <a:endParaRPr lang="en-US" baseline="0" dirty="0" smtClean="0"/>
          </a:p>
          <a:p>
            <a:pPr marL="171450" indent="-171450">
              <a:buFontTx/>
              <a:buChar char="-"/>
            </a:pPr>
            <a:r>
              <a:rPr lang="en-US" baseline="0" dirty="0" smtClean="0"/>
              <a:t>Before moving on, I’ll briefly describe OASIS and Flux</a:t>
            </a:r>
          </a:p>
          <a:p>
            <a:pPr marL="628650" lvl="1" indent="-171450">
              <a:buFontTx/>
              <a:buChar char="-"/>
            </a:pPr>
            <a:r>
              <a:rPr lang="en-US" baseline="0" dirty="0" smtClean="0"/>
              <a:t>OASIS: custom </a:t>
            </a:r>
            <a:r>
              <a:rPr lang="en-US" baseline="0" dirty="0" err="1" smtClean="0"/>
              <a:t>mbari</a:t>
            </a:r>
            <a:r>
              <a:rPr lang="en-US" baseline="0" dirty="0" smtClean="0"/>
              <a:t> </a:t>
            </a:r>
            <a:r>
              <a:rPr lang="en-US" baseline="0" dirty="0" err="1" smtClean="0"/>
              <a:t>hw</a:t>
            </a:r>
            <a:r>
              <a:rPr lang="en-US" baseline="0" dirty="0" smtClean="0"/>
              <a:t>/</a:t>
            </a:r>
            <a:r>
              <a:rPr lang="en-US" baseline="0" dirty="0" err="1" smtClean="0"/>
              <a:t>sw</a:t>
            </a:r>
            <a:r>
              <a:rPr lang="en-US" baseline="0" dirty="0" smtClean="0"/>
              <a:t>, </a:t>
            </a:r>
          </a:p>
          <a:p>
            <a:pPr marL="628650" lvl="1" indent="-171450">
              <a:buFontTx/>
              <a:buChar char="-"/>
            </a:pPr>
            <a:r>
              <a:rPr lang="en-US" baseline="0" dirty="0" smtClean="0"/>
              <a:t>instrument controller/data logger, isolated applications like moorings and </a:t>
            </a:r>
            <a:r>
              <a:rPr lang="en-US" baseline="0" dirty="0" err="1" smtClean="0"/>
              <a:t>respirometry</a:t>
            </a:r>
            <a:endParaRPr lang="en-US" baseline="0" dirty="0" smtClean="0"/>
          </a:p>
          <a:p>
            <a:pPr marL="628650" lvl="1" indent="-171450">
              <a:buFontTx/>
              <a:buChar char="-"/>
            </a:pPr>
            <a:r>
              <a:rPr lang="en-US" baseline="0" dirty="0" smtClean="0"/>
              <a:t>Covers much of control and archiving functions</a:t>
            </a:r>
          </a:p>
          <a:p>
            <a:pPr marL="628650" lvl="1" indent="-171450">
              <a:buFontTx/>
              <a:buChar char="-"/>
            </a:pPr>
            <a:r>
              <a:rPr lang="en-US" baseline="0" dirty="0" smtClean="0"/>
              <a:t>Robust, low power</a:t>
            </a:r>
          </a:p>
          <a:p>
            <a:pPr marL="628650" lvl="1" indent="-171450">
              <a:buFontTx/>
              <a:buChar char="-"/>
            </a:pPr>
            <a:r>
              <a:rPr lang="en-US" baseline="0" dirty="0" smtClean="0"/>
              <a:t> 25+ </a:t>
            </a:r>
            <a:r>
              <a:rPr lang="en-US" baseline="0" dirty="0" err="1" smtClean="0"/>
              <a:t>yr</a:t>
            </a:r>
            <a:r>
              <a:rPr lang="en-US" baseline="0" dirty="0" smtClean="0"/>
              <a:t> history, 5</a:t>
            </a:r>
            <a:r>
              <a:rPr lang="en-US" baseline="30000" dirty="0" smtClean="0"/>
              <a:t>th</a:t>
            </a:r>
            <a:r>
              <a:rPr lang="en-US" baseline="0" dirty="0" smtClean="0"/>
              <a:t> generation</a:t>
            </a:r>
          </a:p>
          <a:p>
            <a:pPr marL="628650" lvl="1" indent="-171450">
              <a:buFontTx/>
              <a:buChar char="-"/>
            </a:pPr>
            <a:r>
              <a:rPr lang="en-US" dirty="0" smtClean="0"/>
              <a:t>Flux:</a:t>
            </a:r>
            <a:r>
              <a:rPr lang="en-US" baseline="0" dirty="0" smtClean="0"/>
              <a:t> a similar body of software that runs on commodity HW (desktop or embedded)</a:t>
            </a:r>
          </a:p>
          <a:p>
            <a:pPr marL="628650" lvl="1" indent="-171450">
              <a:buFontTx/>
              <a:buChar char="-"/>
            </a:pPr>
            <a:r>
              <a:rPr lang="en-US" baseline="0" dirty="0" smtClean="0"/>
              <a:t>Very much like OASIS in its ability to archive data, but has some additional telemetry and review features, and is architected for connectivity</a:t>
            </a:r>
          </a:p>
          <a:p>
            <a:pPr marL="171450" lvl="0" indent="-171450">
              <a:buFontTx/>
              <a:buChar char="-"/>
            </a:pPr>
            <a:r>
              <a:rPr lang="en-US" baseline="0" dirty="0" smtClean="0"/>
              <a:t>The other technology that you may not recognize is what I’m calling a software wedge…</a:t>
            </a:r>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46</a:t>
            </a:fld>
            <a:endParaRPr lang="en-US">
              <a:solidFill>
                <a:prstClr val="black"/>
              </a:solidFill>
            </a:endParaRPr>
          </a:p>
        </p:txBody>
      </p:sp>
    </p:spTree>
    <p:extLst>
      <p:ext uri="{BB962C8B-B14F-4D97-AF65-F5344CB8AC3E}">
        <p14:creationId xmlns:p14="http://schemas.microsoft.com/office/powerpoint/2010/main" val="3728697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47</a:t>
            </a:fld>
            <a:endParaRPr lang="en-US">
              <a:solidFill>
                <a:prstClr val="black"/>
              </a:solidFill>
            </a:endParaRPr>
          </a:p>
        </p:txBody>
      </p:sp>
    </p:spTree>
    <p:extLst>
      <p:ext uri="{BB962C8B-B14F-4D97-AF65-F5344CB8AC3E}">
        <p14:creationId xmlns:p14="http://schemas.microsoft.com/office/powerpoint/2010/main" val="3434865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I’ve</a:t>
            </a:r>
            <a:r>
              <a:rPr lang="en-US" baseline="0" dirty="0" smtClean="0"/>
              <a:t> done here is to use the short list to make 5 platforms that potentially cover CART requirements</a:t>
            </a:r>
          </a:p>
          <a:p>
            <a:r>
              <a:rPr lang="en-US" dirty="0" smtClean="0"/>
              <a:t>In each platform box: HW on top, SW underneath</a:t>
            </a:r>
          </a:p>
          <a:p>
            <a:endParaRPr lang="en-US" dirty="0" smtClean="0"/>
          </a:p>
          <a:p>
            <a:r>
              <a:rPr lang="en-US" dirty="0" smtClean="0"/>
              <a:t>Here,</a:t>
            </a:r>
            <a:r>
              <a:rPr lang="en-US" baseline="0" dirty="0" smtClean="0"/>
              <a:t> a comparison of relative advantage (bigger in cost/time means better in that category…not higher cost, e.g.)</a:t>
            </a:r>
          </a:p>
          <a:p>
            <a:endParaRPr lang="en-US" dirty="0" smtClean="0"/>
          </a:p>
          <a:p>
            <a:r>
              <a:rPr lang="en-US" dirty="0" smtClean="0"/>
              <a:t>For me, the </a:t>
            </a:r>
            <a:r>
              <a:rPr lang="en-US" baseline="0" dirty="0" smtClean="0"/>
              <a:t>top pick is to combine a PC with PLCs for control, </a:t>
            </a:r>
          </a:p>
          <a:p>
            <a:r>
              <a:rPr lang="en-US" baseline="0" dirty="0" smtClean="0"/>
              <a:t>and use Wedge software to do archiving, review, </a:t>
            </a:r>
            <a:r>
              <a:rPr lang="en-US" baseline="0" dirty="0" err="1" smtClean="0"/>
              <a:t>telem</a:t>
            </a:r>
            <a:endParaRPr lang="en-US" baseline="0" dirty="0" smtClean="0"/>
          </a:p>
          <a:p>
            <a:pPr marL="171450" indent="-171450">
              <a:buFontTx/>
              <a:buChar char="-"/>
            </a:pPr>
            <a:r>
              <a:rPr lang="en-US" baseline="0" dirty="0" smtClean="0"/>
              <a:t>PLCs are simple to configure and use, widely available and low cost</a:t>
            </a:r>
          </a:p>
          <a:p>
            <a:pPr marL="171450" indent="-171450">
              <a:buFontTx/>
              <a:buChar char="-"/>
            </a:pPr>
            <a:r>
              <a:rPr lang="en-US" baseline="0" dirty="0" smtClean="0"/>
              <a:t>They address the control requirements with almost no software development (more configuration than coding)</a:t>
            </a:r>
          </a:p>
          <a:p>
            <a:pPr marL="171450" indent="-171450">
              <a:buFontTx/>
              <a:buChar char="-"/>
            </a:pPr>
            <a:r>
              <a:rPr lang="en-US" baseline="0" dirty="0" smtClean="0"/>
              <a:t>A PLC touchscreen simplifies control interface, implementing distributed control interfaces w/ some configuration, but little/no code</a:t>
            </a:r>
          </a:p>
          <a:p>
            <a:pPr marL="171450" indent="-171450">
              <a:buFontTx/>
              <a:buChar char="-"/>
            </a:pPr>
            <a:r>
              <a:rPr lang="en-US" baseline="0" dirty="0" smtClean="0"/>
              <a:t>The wedge is very inexpensive, and fills the Archive and Telemetry requirements out of the box – once again, zero coding required</a:t>
            </a:r>
          </a:p>
          <a:p>
            <a:pPr marL="171450" indent="-171450">
              <a:buFontTx/>
              <a:buChar char="-"/>
            </a:pPr>
            <a:r>
              <a:rPr lang="en-US" baseline="0" dirty="0" smtClean="0"/>
              <a:t>There is no custom HW or SW development, and there are a number of vendors offering PLCs and wedge software, so it is somewhat modular</a:t>
            </a:r>
          </a:p>
          <a:p>
            <a:endParaRPr lang="en-US" dirty="0" smtClean="0"/>
          </a:p>
          <a:p>
            <a:r>
              <a:rPr lang="en-US" dirty="0" smtClean="0"/>
              <a:t>As you can see, that platform</a:t>
            </a:r>
            <a:r>
              <a:rPr lang="en-US" baseline="0" dirty="0" smtClean="0"/>
              <a:t> </a:t>
            </a:r>
            <a:r>
              <a:rPr lang="en-US" dirty="0" smtClean="0"/>
              <a:t>doesn’t rate well in the roadmap category: </a:t>
            </a:r>
          </a:p>
          <a:p>
            <a:r>
              <a:rPr lang="en-US" dirty="0" smtClean="0"/>
              <a:t>mostly,</a:t>
            </a:r>
            <a:r>
              <a:rPr lang="en-US" baseline="0" dirty="0" smtClean="0"/>
              <a:t> this is due to power, knowing that the MBARI </a:t>
            </a:r>
            <a:r>
              <a:rPr lang="en-US" baseline="0" dirty="0" err="1" smtClean="0"/>
              <a:t>Pis</a:t>
            </a:r>
            <a:r>
              <a:rPr lang="en-US" baseline="0" dirty="0" smtClean="0"/>
              <a:t> are interested in long duration, stand-alone operations.</a:t>
            </a:r>
          </a:p>
          <a:p>
            <a:endParaRPr lang="en-US" dirty="0" smtClean="0"/>
          </a:p>
          <a:p>
            <a:r>
              <a:rPr lang="en-US" dirty="0" smtClean="0"/>
              <a:t>The take-</a:t>
            </a:r>
            <a:r>
              <a:rPr lang="en-US" baseline="0" dirty="0" smtClean="0"/>
              <a:t>home is that the PC/PLC/Wedge platform is best for TNC</a:t>
            </a:r>
          </a:p>
          <a:p>
            <a:r>
              <a:rPr lang="en-US" baseline="0" dirty="0" smtClean="0"/>
              <a:t>And that </a:t>
            </a:r>
            <a:r>
              <a:rPr lang="en-US" dirty="0" smtClean="0"/>
              <a:t>OASIS</a:t>
            </a:r>
            <a:r>
              <a:rPr lang="en-US" baseline="0" dirty="0" smtClean="0"/>
              <a:t> and Flux (and possibly others from our list) should be looked at as options that could make sense we develop a roadmap for future MBARI applications.</a:t>
            </a:r>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3607965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to summarize, here is a reprise of the first block diagram, with the specific software concept I’d propose using for TNC implementation of BOS</a:t>
            </a:r>
          </a:p>
          <a:p>
            <a:r>
              <a:rPr lang="en-US" baseline="0" dirty="0" smtClean="0"/>
              <a:t>Again, the blue boxes are software</a:t>
            </a:r>
          </a:p>
          <a:p>
            <a:pPr marL="171450" indent="-171450">
              <a:buFontTx/>
              <a:buChar char="-"/>
            </a:pPr>
            <a:r>
              <a:rPr lang="en-US" baseline="0" dirty="0" smtClean="0"/>
              <a:t>PLC and touch screen covering Control</a:t>
            </a:r>
          </a:p>
          <a:p>
            <a:pPr marL="171450" indent="-171450">
              <a:buFontTx/>
              <a:buChar char="-"/>
            </a:pPr>
            <a:r>
              <a:rPr lang="en-US" baseline="0" dirty="0" smtClean="0"/>
              <a:t>PC and Wedge cover archiving, telemetry and (to some extent) review</a:t>
            </a:r>
          </a:p>
          <a:p>
            <a:pPr marL="171450" indent="-171450">
              <a:buFontTx/>
              <a:buChar char="-"/>
            </a:pPr>
            <a:r>
              <a:rPr lang="en-US" baseline="0" dirty="0" smtClean="0"/>
              <a:t>Video uploads are to be done manually and stored on this or another PC</a:t>
            </a:r>
          </a:p>
          <a:p>
            <a:pPr marL="171450" indent="-171450">
              <a:buFontTx/>
              <a:buChar char="-"/>
            </a:pPr>
            <a:r>
              <a:rPr lang="en-US" dirty="0" smtClean="0"/>
              <a:t>Video telemetry and review</a:t>
            </a:r>
            <a:r>
              <a:rPr lang="en-US" baseline="0" dirty="0" smtClean="0"/>
              <a:t> would be done using third-party applications that run on the PC</a:t>
            </a:r>
          </a:p>
          <a:p>
            <a:pPr marL="171450" indent="-171450">
              <a:buFontTx/>
              <a:buChar char="-"/>
            </a:pPr>
            <a:endParaRPr lang="en-US" baseline="0" dirty="0" smtClean="0"/>
          </a:p>
          <a:p>
            <a:pPr marL="0" indent="0">
              <a:buFontTx/>
              <a:buNone/>
            </a:pPr>
            <a:r>
              <a:rPr lang="en-US" baseline="0" dirty="0" smtClean="0"/>
              <a:t>While it’s not super exciting as a </a:t>
            </a:r>
            <a:r>
              <a:rPr lang="en-US" baseline="0" smtClean="0"/>
              <a:t>software project :o), </a:t>
            </a:r>
          </a:p>
          <a:p>
            <a:pPr marL="0" indent="0">
              <a:buFontTx/>
              <a:buNone/>
            </a:pPr>
            <a:r>
              <a:rPr lang="en-US" baseline="0" smtClean="0"/>
              <a:t>it’s </a:t>
            </a:r>
            <a:r>
              <a:rPr lang="en-US" baseline="0" dirty="0" smtClean="0"/>
              <a:t>a cost-effective solution that will reduce near term risk, meet requirements </a:t>
            </a:r>
            <a:r>
              <a:rPr lang="en-US" baseline="0" smtClean="0"/>
              <a:t>and transfer </a:t>
            </a:r>
            <a:r>
              <a:rPr lang="en-US" baseline="0" dirty="0" smtClean="0"/>
              <a:t>well</a:t>
            </a:r>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49</a:t>
            </a:fld>
            <a:endParaRPr lang="en-US">
              <a:solidFill>
                <a:prstClr val="black"/>
              </a:solidFill>
            </a:endParaRPr>
          </a:p>
        </p:txBody>
      </p:sp>
    </p:spTree>
    <p:extLst>
      <p:ext uri="{BB962C8B-B14F-4D97-AF65-F5344CB8AC3E}">
        <p14:creationId xmlns:p14="http://schemas.microsoft.com/office/powerpoint/2010/main" val="300237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53</a:t>
            </a:fld>
            <a:endParaRPr lang="en-US">
              <a:solidFill>
                <a:prstClr val="black"/>
              </a:solidFill>
            </a:endParaRPr>
          </a:p>
        </p:txBody>
      </p:sp>
    </p:spTree>
    <p:extLst>
      <p:ext uri="{BB962C8B-B14F-4D97-AF65-F5344CB8AC3E}">
        <p14:creationId xmlns:p14="http://schemas.microsoft.com/office/powerpoint/2010/main" val="32261401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56</a:t>
            </a:fld>
            <a:endParaRPr lang="en-US">
              <a:solidFill>
                <a:prstClr val="black"/>
              </a:solidFill>
            </a:endParaRPr>
          </a:p>
        </p:txBody>
      </p:sp>
    </p:spTree>
    <p:extLst>
      <p:ext uri="{BB962C8B-B14F-4D97-AF65-F5344CB8AC3E}">
        <p14:creationId xmlns:p14="http://schemas.microsoft.com/office/powerpoint/2010/main" val="538152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factors</a:t>
            </a:r>
            <a:r>
              <a:rPr lang="en-US" baseline="0" dirty="0" smtClean="0"/>
              <a:t> to consider when positioning the camera:</a:t>
            </a:r>
          </a:p>
          <a:p>
            <a:endParaRPr lang="en-US" baseline="0" dirty="0" smtClean="0"/>
          </a:p>
          <a:p>
            <a:r>
              <a:rPr lang="en-US" baseline="0" dirty="0" smtClean="0"/>
              <a:t>First, we need 360 degrees coverage. In reality we can’t get 360. It would required 6 camera pairs because each pair covers about 60degree. So there will be some gaps between the FOV of each camera pair. This is ok for science.</a:t>
            </a:r>
          </a:p>
          <a:p>
            <a:endParaRPr lang="en-US" baseline="0" dirty="0" smtClean="0"/>
          </a:p>
          <a:p>
            <a:r>
              <a:rPr lang="en-US" baseline="0" dirty="0" smtClean="0"/>
              <a:t>We considered using dome ports which help get a wider FOV. But dome port are very expensive, they required corrective optics are very careful alignment of the lens and the dome. Too </a:t>
            </a:r>
            <a:r>
              <a:rPr lang="en-US" baseline="0" dirty="0" err="1" smtClean="0"/>
              <a:t>expesnive</a:t>
            </a:r>
            <a:r>
              <a:rPr lang="en-US" baseline="0" dirty="0" smtClean="0"/>
              <a:t> and complicated. So we decide to use flat ports.</a:t>
            </a:r>
          </a:p>
          <a:p>
            <a:endParaRPr lang="en-US" baseline="0" dirty="0" smtClean="0"/>
          </a:p>
          <a:p>
            <a:r>
              <a:rPr lang="en-US" baseline="0" dirty="0" smtClean="0"/>
              <a:t>Distance between the cameras is an important factor. Rick S did some testing and determined </a:t>
            </a:r>
            <a:r>
              <a:rPr lang="en-US" baseline="0" dirty="0" err="1" smtClean="0"/>
              <a:t>tnat</a:t>
            </a:r>
            <a:r>
              <a:rPr lang="en-US" baseline="0" dirty="0" smtClean="0"/>
              <a:t> 40cm is the minimum required distance for accurate fish sizing.</a:t>
            </a:r>
          </a:p>
          <a:p>
            <a:endParaRPr lang="en-US" baseline="0" dirty="0" smtClean="0"/>
          </a:p>
          <a:p>
            <a:endParaRPr lang="en-US" baseline="0" dirty="0" smtClean="0"/>
          </a:p>
          <a:p>
            <a:r>
              <a:rPr lang="en-US" baseline="0" dirty="0" smtClean="0"/>
              <a:t>Camera must be toed in a few degree to have proper overlap between the FOVs. I did some modeling and some testing to determine this angle.</a:t>
            </a:r>
          </a:p>
          <a:p>
            <a:endParaRPr lang="en-US" baseline="0" dirty="0" smtClean="0"/>
          </a:p>
          <a:p>
            <a:r>
              <a:rPr lang="en-US" baseline="0" dirty="0" smtClean="0"/>
              <a:t>In addition to the 4 stereo cam pairs, we need on camera that faced down to help with lander placement. Light.</a:t>
            </a:r>
          </a:p>
          <a:p>
            <a:endParaRPr lang="en-US" baseline="0" dirty="0" smtClean="0"/>
          </a:p>
          <a:p>
            <a:r>
              <a:rPr lang="en-US" baseline="0" dirty="0" smtClean="0"/>
              <a:t>For lighting we have selected so LED light made by DSPL. There will be one light per camera pair. Because we’ll be operating on the bottom, there will be sediment in the water so backscatter in a concern and need good separation between the lights and cameras.</a:t>
            </a:r>
          </a:p>
          <a:p>
            <a:endParaRPr lang="en-US" baseline="0" dirty="0" smtClean="0"/>
          </a:p>
          <a:p>
            <a:r>
              <a:rPr lang="en-US" baseline="0" dirty="0" smtClean="0"/>
              <a:t>Early on, we decided to put all the camera in a single housing. </a:t>
            </a:r>
          </a:p>
          <a:p>
            <a:r>
              <a:rPr lang="en-US" baseline="0" dirty="0" smtClean="0"/>
              <a:t>Having a single housing helps reduce the cost, the drag, the size and the cost.</a:t>
            </a:r>
          </a:p>
          <a:p>
            <a:endParaRPr lang="en-US" baseline="0" dirty="0" smtClean="0"/>
          </a:p>
        </p:txBody>
      </p:sp>
      <p:sp>
        <p:nvSpPr>
          <p:cNvPr id="4" name="Slide Number Placeholder 3"/>
          <p:cNvSpPr>
            <a:spLocks noGrp="1"/>
          </p:cNvSpPr>
          <p:nvPr>
            <p:ph type="sldNum" sz="quarter" idx="10"/>
          </p:nvPr>
        </p:nvSpPr>
        <p:spPr/>
        <p:txBody>
          <a:bodyPr/>
          <a:lstStyle/>
          <a:p>
            <a:fld id="{987F480A-F4C0-4BB5-AD74-05B9B58A691D}"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3971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Typically</a:t>
            </a:r>
            <a:r>
              <a:rPr lang="en-US" baseline="0" dirty="0" smtClean="0"/>
              <a:t> in stereo camera system, cameras are paired horizontally (one on each side).</a:t>
            </a:r>
          </a:p>
          <a:p>
            <a:endParaRPr lang="en-US" dirty="0"/>
          </a:p>
        </p:txBody>
      </p:sp>
      <p:sp>
        <p:nvSpPr>
          <p:cNvPr id="4" name="Slide Number Placeholder 3"/>
          <p:cNvSpPr>
            <a:spLocks noGrp="1"/>
          </p:cNvSpPr>
          <p:nvPr>
            <p:ph type="sldNum" sz="quarter" idx="10"/>
          </p:nvPr>
        </p:nvSpPr>
        <p:spPr/>
        <p:txBody>
          <a:bodyPr/>
          <a:lstStyle/>
          <a:p>
            <a:fld id="{987F480A-F4C0-4BB5-AD74-05B9B58A691D}"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889024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determined that the cameras should be between 40cm and 80cm above the seafloor. Any lower and a boulder might block the view. Any higher would above </a:t>
            </a:r>
            <a:r>
              <a:rPr lang="en-US" baseline="0" dirty="0" err="1" smtClean="0"/>
              <a:t>whenre</a:t>
            </a:r>
            <a:r>
              <a:rPr lang="en-US" baseline="0" dirty="0" smtClean="0"/>
              <a:t> most of the fish hang out.</a:t>
            </a:r>
          </a:p>
          <a:p>
            <a:endParaRPr lang="en-US" dirty="0"/>
          </a:p>
        </p:txBody>
      </p:sp>
      <p:sp>
        <p:nvSpPr>
          <p:cNvPr id="4" name="Slide Number Placeholder 3"/>
          <p:cNvSpPr>
            <a:spLocks noGrp="1"/>
          </p:cNvSpPr>
          <p:nvPr>
            <p:ph type="sldNum" sz="quarter" idx="10"/>
          </p:nvPr>
        </p:nvSpPr>
        <p:spPr/>
        <p:txBody>
          <a:bodyPr/>
          <a:lstStyle/>
          <a:p>
            <a:fld id="{987F480A-F4C0-4BB5-AD74-05B9B58A691D}"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453319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t>
            </a:r>
          </a:p>
          <a:p>
            <a:r>
              <a:rPr lang="en-US" baseline="0" dirty="0" smtClean="0"/>
              <a:t>We’re in the home stretch…I have just ~10 slides on software</a:t>
            </a:r>
          </a:p>
          <a:p>
            <a:r>
              <a:rPr lang="en-US" baseline="0" dirty="0" smtClean="0"/>
              <a:t>should be pretty quick</a:t>
            </a:r>
          </a:p>
          <a:p>
            <a:r>
              <a:rPr lang="en-US" baseline="0" dirty="0" smtClean="0"/>
              <a:t>Will start by looking at where software may be needed in BOS system…</a:t>
            </a:r>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519430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another</a:t>
            </a:r>
            <a:r>
              <a:rPr lang="en-US" baseline="0" dirty="0" smtClean="0"/>
              <a:t> version of BOS block diagram, this one showing required software components in dark blue.</a:t>
            </a:r>
          </a:p>
          <a:p>
            <a:r>
              <a:rPr lang="en-US" baseline="0" dirty="0" smtClean="0"/>
              <a:t>Everything below the blue line is underwater, everything above on the surface…</a:t>
            </a:r>
            <a:r>
              <a:rPr lang="en-US" baseline="0" dirty="0" err="1" smtClean="0"/>
              <a:t>prob</a:t>
            </a:r>
            <a:r>
              <a:rPr lang="en-US" baseline="0" dirty="0" smtClean="0"/>
              <a:t> a boat</a:t>
            </a:r>
          </a:p>
          <a:p>
            <a:endParaRPr lang="en-US" baseline="0" dirty="0" smtClean="0"/>
          </a:p>
          <a:p>
            <a:r>
              <a:rPr lang="en-US" baseline="0" dirty="0" smtClean="0"/>
              <a:t>Starting at the bottom</a:t>
            </a:r>
            <a:br>
              <a:rPr lang="en-US" baseline="0" dirty="0" smtClean="0"/>
            </a:br>
            <a:r>
              <a:rPr lang="en-US" baseline="0" dirty="0" smtClean="0"/>
              <a:t>- of course: cameras, lights, with some control system for switching power, start/stop </a:t>
            </a:r>
            <a:r>
              <a:rPr lang="en-US" baseline="0" dirty="0" err="1" smtClean="0"/>
              <a:t>recording,etc</a:t>
            </a:r>
            <a:endParaRPr lang="en-US" baseline="0" dirty="0" smtClean="0"/>
          </a:p>
          <a:p>
            <a:pPr marL="171450" indent="-171450">
              <a:buFontTx/>
              <a:buChar char="-"/>
            </a:pPr>
            <a:r>
              <a:rPr lang="en-US" baseline="0" dirty="0" smtClean="0"/>
              <a:t>Contextual sensors: </a:t>
            </a:r>
            <a:r>
              <a:rPr lang="en-US" baseline="0" dirty="0" err="1" smtClean="0"/>
              <a:t>TempDepth</a:t>
            </a:r>
            <a:r>
              <a:rPr lang="en-US" baseline="0" dirty="0" smtClean="0"/>
              <a:t>, along w/ heading sensor and steering cam to facilitate positioning</a:t>
            </a:r>
          </a:p>
          <a:p>
            <a:pPr marL="0" indent="0">
              <a:buFontTx/>
              <a:buNone/>
            </a:pPr>
            <a:endParaRPr lang="en-US" baseline="0" dirty="0" smtClean="0"/>
          </a:p>
          <a:p>
            <a:pPr marL="0" indent="0">
              <a:buFontTx/>
              <a:buNone/>
            </a:pPr>
            <a:r>
              <a:rPr lang="en-US" baseline="0" dirty="0" smtClean="0"/>
              <a:t>There is a control interface at the surface that reflects those control operations on the platform.</a:t>
            </a:r>
          </a:p>
          <a:p>
            <a:pPr marL="0" indent="0">
              <a:buFontTx/>
              <a:buNone/>
            </a:pPr>
            <a:endParaRPr lang="en-US" baseline="0" dirty="0" smtClean="0"/>
          </a:p>
          <a:p>
            <a:pPr marL="0" indent="0">
              <a:buFontTx/>
              <a:buNone/>
            </a:pPr>
            <a:r>
              <a:rPr lang="en-US" baseline="0" dirty="0" smtClean="0"/>
              <a:t>Steering video and heading data needs to be available during operations, </a:t>
            </a:r>
          </a:p>
          <a:p>
            <a:pPr marL="0" indent="0">
              <a:buFontTx/>
              <a:buNone/>
            </a:pPr>
            <a:r>
              <a:rPr lang="en-US" baseline="0" dirty="0" smtClean="0"/>
              <a:t>and sensor data along w. control events need to be archived.</a:t>
            </a:r>
          </a:p>
          <a:p>
            <a:pPr marL="0" indent="0">
              <a:buFontTx/>
              <a:buNone/>
            </a:pPr>
            <a:r>
              <a:rPr lang="en-US" baseline="0" dirty="0" smtClean="0"/>
              <a:t>And of course, we need to be able to review platform video and data in a post deployment context.</a:t>
            </a:r>
          </a:p>
          <a:p>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41</a:t>
            </a:fld>
            <a:endParaRPr lang="en-US">
              <a:solidFill>
                <a:prstClr val="black"/>
              </a:solidFill>
            </a:endParaRPr>
          </a:p>
        </p:txBody>
      </p:sp>
    </p:spTree>
    <p:extLst>
      <p:ext uri="{BB962C8B-B14F-4D97-AF65-F5344CB8AC3E}">
        <p14:creationId xmlns:p14="http://schemas.microsoft.com/office/powerpoint/2010/main" val="174086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Those</a:t>
            </a:r>
            <a:r>
              <a:rPr lang="en-US" baseline="0" dirty="0" smtClean="0"/>
              <a:t> blue boxes make up four core functional requirements for software, which I’ll shorten to CART </a:t>
            </a:r>
          </a:p>
          <a:p>
            <a:r>
              <a:rPr lang="en-US" baseline="0" dirty="0" smtClean="0"/>
              <a:t>For control, archive, review and telemetry</a:t>
            </a:r>
          </a:p>
          <a:p>
            <a:endParaRPr lang="en-US" baseline="0" dirty="0" smtClean="0"/>
          </a:p>
          <a:p>
            <a:r>
              <a:rPr lang="en-US" baseline="0" dirty="0" smtClean="0"/>
              <a:t>I’d point out here that data time-stamping is an important archiving requirement</a:t>
            </a:r>
          </a:p>
          <a:p>
            <a:r>
              <a:rPr lang="en-US" baseline="0" dirty="0" smtClean="0"/>
              <a:t>We need to be able to know when control events occur (lights, camera start/stop)</a:t>
            </a:r>
          </a:p>
          <a:p>
            <a:r>
              <a:rPr lang="en-US" baseline="0" dirty="0" smtClean="0"/>
              <a:t>And align that other contextual observations and video data</a:t>
            </a:r>
          </a:p>
          <a:p>
            <a:endParaRPr lang="en-US" baseline="0" dirty="0" smtClean="0"/>
          </a:p>
          <a:p>
            <a:r>
              <a:rPr lang="en-US" baseline="0" dirty="0" smtClean="0"/>
              <a:t>Otherwise I think we’ve covered these, but I’ll refer to the CART requirements as we go along.</a:t>
            </a:r>
          </a:p>
          <a:p>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2611571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addition to the functional requirements, there are some nice-to-have options</a:t>
            </a:r>
          </a:p>
          <a:p>
            <a:r>
              <a:rPr lang="en-US" baseline="0" dirty="0" smtClean="0"/>
              <a:t>That we should keep in mind – at least not design out</a:t>
            </a:r>
          </a:p>
          <a:p>
            <a:endParaRPr lang="en-US" baseline="0" dirty="0" smtClean="0"/>
          </a:p>
          <a:p>
            <a:r>
              <a:rPr lang="en-US" baseline="0" dirty="0" smtClean="0"/>
              <a:t>Computation</a:t>
            </a:r>
          </a:p>
          <a:p>
            <a:r>
              <a:rPr lang="en-US" baseline="0" dirty="0" smtClean="0"/>
              <a:t>e.g. pull ship heading from another data stream, combine it with the platform heading to count tether turns</a:t>
            </a:r>
          </a:p>
          <a:p>
            <a:endParaRPr lang="en-US" baseline="0" dirty="0" smtClean="0"/>
          </a:p>
          <a:p>
            <a:r>
              <a:rPr lang="en-US" baseline="0" dirty="0" smtClean="0"/>
              <a:t>Configuration (…also maybe network)</a:t>
            </a:r>
          </a:p>
          <a:p>
            <a:r>
              <a:rPr lang="en-US" baseline="0" dirty="0" smtClean="0"/>
              <a:t>There could also be configuration features that could make our lives easier</a:t>
            </a:r>
          </a:p>
          <a:p>
            <a:r>
              <a:rPr lang="en-US" baseline="0" dirty="0" smtClean="0"/>
              <a:t>e.g. automating instrument configuration </a:t>
            </a:r>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4253697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a few guiding principles and constraints to</a:t>
            </a:r>
            <a:r>
              <a:rPr lang="en-US" baseline="0" dirty="0" smtClean="0"/>
              <a:t> keep in mind as we narrow down concepts for software and system</a:t>
            </a:r>
          </a:p>
          <a:p>
            <a:endParaRPr lang="en-US" dirty="0" smtClean="0"/>
          </a:p>
          <a:p>
            <a:r>
              <a:rPr lang="en-US" dirty="0" smtClean="0"/>
              <a:t>Given that schedule and</a:t>
            </a:r>
            <a:r>
              <a:rPr lang="en-US" baseline="0" dirty="0" smtClean="0"/>
              <a:t> resources are tight, trying not to take on too much SW development would reduce some schedule and technical risk</a:t>
            </a:r>
          </a:p>
          <a:p>
            <a:r>
              <a:rPr lang="en-US" baseline="0" dirty="0" smtClean="0"/>
              <a:t>As software tasks can be hard to estimate</a:t>
            </a:r>
          </a:p>
          <a:p>
            <a:endParaRPr lang="en-US" baseline="0" dirty="0" smtClean="0"/>
          </a:p>
          <a:p>
            <a:endParaRPr lang="en-US" baseline="0" dirty="0" smtClean="0"/>
          </a:p>
          <a:p>
            <a:r>
              <a:rPr lang="en-US" baseline="0" dirty="0" smtClean="0"/>
              <a:t>For any software development we might choose to take on,</a:t>
            </a:r>
          </a:p>
          <a:p>
            <a:r>
              <a:rPr lang="en-US" baseline="0" dirty="0" smtClean="0"/>
              <a:t>We should make it as easy as possible to use and extend software, with an eye toward the day-to-day operators of the system like TNC and transfer partners like MARE</a:t>
            </a:r>
          </a:p>
          <a:p>
            <a:endParaRPr lang="en-US" baseline="0" dirty="0" smtClean="0"/>
          </a:p>
          <a:p>
            <a:r>
              <a:rPr lang="en-US" baseline="0" dirty="0" smtClean="0"/>
              <a:t>We can help by reducing custom code, and if we do write software, choosing well supported languages and tools, and keeping parts count to a minimum.</a:t>
            </a:r>
          </a:p>
          <a:p>
            <a:endParaRPr lang="en-US" baseline="0" dirty="0" smtClean="0"/>
          </a:p>
          <a:p>
            <a:r>
              <a:rPr lang="en-US" baseline="0" dirty="0" smtClean="0"/>
              <a:t>We also want to be sure to leave room future expansion, and do what we can to overlap with requirements of potential MBARI users</a:t>
            </a:r>
          </a:p>
          <a:p>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1794975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6"/>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30" indent="0" algn="ctr">
              <a:buNone/>
              <a:defRPr>
                <a:solidFill>
                  <a:schemeClr val="tx1">
                    <a:tint val="75000"/>
                  </a:schemeClr>
                </a:solidFill>
              </a:defRPr>
            </a:lvl2pPr>
            <a:lvl3pPr marL="914265" indent="0" algn="ctr">
              <a:buNone/>
              <a:defRPr>
                <a:solidFill>
                  <a:schemeClr val="tx1">
                    <a:tint val="75000"/>
                  </a:schemeClr>
                </a:solidFill>
              </a:defRPr>
            </a:lvl3pPr>
            <a:lvl4pPr marL="1371396" indent="0" algn="ctr">
              <a:buNone/>
              <a:defRPr>
                <a:solidFill>
                  <a:schemeClr val="tx1">
                    <a:tint val="75000"/>
                  </a:schemeClr>
                </a:solidFill>
              </a:defRPr>
            </a:lvl4pPr>
            <a:lvl5pPr marL="1828529" indent="0" algn="ctr">
              <a:buNone/>
              <a:defRPr>
                <a:solidFill>
                  <a:schemeClr val="tx1">
                    <a:tint val="75000"/>
                  </a:schemeClr>
                </a:solidFill>
              </a:defRPr>
            </a:lvl5pPr>
            <a:lvl6pPr marL="2285658" indent="0" algn="ctr">
              <a:buNone/>
              <a:defRPr>
                <a:solidFill>
                  <a:schemeClr val="tx1">
                    <a:tint val="75000"/>
                  </a:schemeClr>
                </a:solidFill>
              </a:defRPr>
            </a:lvl6pPr>
            <a:lvl7pPr marL="2742788" indent="0" algn="ctr">
              <a:buNone/>
              <a:defRPr>
                <a:solidFill>
                  <a:schemeClr val="tx1">
                    <a:tint val="75000"/>
                  </a:schemeClr>
                </a:solidFill>
              </a:defRPr>
            </a:lvl7pPr>
            <a:lvl8pPr marL="3199920" indent="0" algn="ctr">
              <a:buNone/>
              <a:defRPr>
                <a:solidFill>
                  <a:schemeClr val="tx1">
                    <a:tint val="75000"/>
                  </a:schemeClr>
                </a:solidFill>
              </a:defRPr>
            </a:lvl8pPr>
            <a:lvl9pPr marL="365705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9C70CA-86AC-4488-A20A-F68CFACFCDF3}"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501348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9C70CA-86AC-4488-A20A-F68CFACFCDF3}"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4220221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9C70CA-86AC-4488-A20A-F68CFACFCDF3}"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358669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857" indent="0" algn="ctr">
              <a:buNone/>
              <a:defRPr sz="1500"/>
            </a:lvl2pPr>
            <a:lvl3pPr marL="685715" indent="0" algn="ctr">
              <a:buNone/>
              <a:defRPr sz="1400"/>
            </a:lvl3pPr>
            <a:lvl4pPr marL="1028573" indent="0" algn="ctr">
              <a:buNone/>
              <a:defRPr sz="1200"/>
            </a:lvl4pPr>
            <a:lvl5pPr marL="1371430" indent="0" algn="ctr">
              <a:buNone/>
              <a:defRPr sz="1200"/>
            </a:lvl5pPr>
            <a:lvl6pPr marL="1714289" indent="0" algn="ctr">
              <a:buNone/>
              <a:defRPr sz="1200"/>
            </a:lvl6pPr>
            <a:lvl7pPr marL="2057144" indent="0" algn="ctr">
              <a:buNone/>
              <a:defRPr sz="1200"/>
            </a:lvl7pPr>
            <a:lvl8pPr marL="2400000" indent="0" algn="ctr">
              <a:buNone/>
              <a:defRPr sz="1200"/>
            </a:lvl8pPr>
            <a:lvl9pPr marL="2742857"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68341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1124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9"/>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857" indent="0">
              <a:buNone/>
              <a:defRPr sz="1500">
                <a:solidFill>
                  <a:schemeClr val="tx1">
                    <a:tint val="75000"/>
                  </a:schemeClr>
                </a:solidFill>
              </a:defRPr>
            </a:lvl2pPr>
            <a:lvl3pPr marL="685715" indent="0">
              <a:buNone/>
              <a:defRPr sz="1400">
                <a:solidFill>
                  <a:schemeClr val="tx1">
                    <a:tint val="75000"/>
                  </a:schemeClr>
                </a:solidFill>
              </a:defRPr>
            </a:lvl3pPr>
            <a:lvl4pPr marL="1028573" indent="0">
              <a:buNone/>
              <a:defRPr sz="1200">
                <a:solidFill>
                  <a:schemeClr val="tx1">
                    <a:tint val="75000"/>
                  </a:schemeClr>
                </a:solidFill>
              </a:defRPr>
            </a:lvl4pPr>
            <a:lvl5pPr marL="1371430" indent="0">
              <a:buNone/>
              <a:defRPr sz="1200">
                <a:solidFill>
                  <a:schemeClr val="tx1">
                    <a:tint val="75000"/>
                  </a:schemeClr>
                </a:solidFill>
              </a:defRPr>
            </a:lvl5pPr>
            <a:lvl6pPr marL="1714289" indent="0">
              <a:buNone/>
              <a:defRPr sz="1200">
                <a:solidFill>
                  <a:schemeClr val="tx1">
                    <a:tint val="75000"/>
                  </a:schemeClr>
                </a:solidFill>
              </a:defRPr>
            </a:lvl6pPr>
            <a:lvl7pPr marL="2057144" indent="0">
              <a:buNone/>
              <a:defRPr sz="1200">
                <a:solidFill>
                  <a:schemeClr val="tx1">
                    <a:tint val="75000"/>
                  </a:schemeClr>
                </a:solidFill>
              </a:defRPr>
            </a:lvl7pPr>
            <a:lvl8pPr marL="2400000" indent="0">
              <a:buNone/>
              <a:defRPr sz="1200">
                <a:solidFill>
                  <a:schemeClr val="tx1">
                    <a:tint val="75000"/>
                  </a:schemeClr>
                </a:solidFill>
              </a:defRPr>
            </a:lvl8pPr>
            <a:lvl9pPr marL="2742857"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4075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29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857" indent="0">
              <a:buNone/>
              <a:defRPr sz="1500" b="1"/>
            </a:lvl2pPr>
            <a:lvl3pPr marL="685715" indent="0">
              <a:buNone/>
              <a:defRPr sz="1400" b="1"/>
            </a:lvl3pPr>
            <a:lvl4pPr marL="1028573" indent="0">
              <a:buNone/>
              <a:defRPr sz="1200" b="1"/>
            </a:lvl4pPr>
            <a:lvl5pPr marL="1371430" indent="0">
              <a:buNone/>
              <a:defRPr sz="1200" b="1"/>
            </a:lvl5pPr>
            <a:lvl6pPr marL="1714289" indent="0">
              <a:buNone/>
              <a:defRPr sz="1200" b="1"/>
            </a:lvl6pPr>
            <a:lvl7pPr marL="2057144" indent="0">
              <a:buNone/>
              <a:defRPr sz="1200" b="1"/>
            </a:lvl7pPr>
            <a:lvl8pPr marL="2400000" indent="0">
              <a:buNone/>
              <a:defRPr sz="1200" b="1"/>
            </a:lvl8pPr>
            <a:lvl9pPr marL="2742857"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2" y="1260872"/>
            <a:ext cx="3887391" cy="617934"/>
          </a:xfrm>
        </p:spPr>
        <p:txBody>
          <a:bodyPr anchor="b"/>
          <a:lstStyle>
            <a:lvl1pPr marL="0" indent="0">
              <a:buNone/>
              <a:defRPr sz="1800" b="1"/>
            </a:lvl1pPr>
            <a:lvl2pPr marL="342857" indent="0">
              <a:buNone/>
              <a:defRPr sz="1500" b="1"/>
            </a:lvl2pPr>
            <a:lvl3pPr marL="685715" indent="0">
              <a:buNone/>
              <a:defRPr sz="1400" b="1"/>
            </a:lvl3pPr>
            <a:lvl4pPr marL="1028573" indent="0">
              <a:buNone/>
              <a:defRPr sz="1200" b="1"/>
            </a:lvl4pPr>
            <a:lvl5pPr marL="1371430" indent="0">
              <a:buNone/>
              <a:defRPr sz="1200" b="1"/>
            </a:lvl5pPr>
            <a:lvl6pPr marL="1714289" indent="0">
              <a:buNone/>
              <a:defRPr sz="1200" b="1"/>
            </a:lvl6pPr>
            <a:lvl7pPr marL="2057144" indent="0">
              <a:buNone/>
              <a:defRPr sz="1200" b="1"/>
            </a:lvl7pPr>
            <a:lvl8pPr marL="2400000" indent="0">
              <a:buNone/>
              <a:defRPr sz="1200" b="1"/>
            </a:lvl8pPr>
            <a:lvl9pPr marL="2742857"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2"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964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0511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5064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740574"/>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857" indent="0">
              <a:buNone/>
              <a:defRPr sz="1100"/>
            </a:lvl2pPr>
            <a:lvl3pPr marL="685715" indent="0">
              <a:buNone/>
              <a:defRPr sz="900"/>
            </a:lvl3pPr>
            <a:lvl4pPr marL="1028573" indent="0">
              <a:buNone/>
              <a:defRPr sz="800"/>
            </a:lvl4pPr>
            <a:lvl5pPr marL="1371430" indent="0">
              <a:buNone/>
              <a:defRPr sz="800"/>
            </a:lvl5pPr>
            <a:lvl6pPr marL="1714289" indent="0">
              <a:buNone/>
              <a:defRPr sz="800"/>
            </a:lvl6pPr>
            <a:lvl7pPr marL="2057144" indent="0">
              <a:buNone/>
              <a:defRPr sz="800"/>
            </a:lvl7pPr>
            <a:lvl8pPr marL="2400000" indent="0">
              <a:buNone/>
              <a:defRPr sz="800"/>
            </a:lvl8pPr>
            <a:lvl9pPr marL="2742857"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4699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9C70CA-86AC-4488-A20A-F68CFACFCDF3}"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9268802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740574"/>
            <a:ext cx="4629150" cy="3655219"/>
          </a:xfrm>
        </p:spPr>
        <p:txBody>
          <a:bodyPr/>
          <a:lstStyle>
            <a:lvl1pPr marL="0" indent="0">
              <a:buNone/>
              <a:defRPr sz="2400"/>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endParaRPr lang="en-US"/>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857" indent="0">
              <a:buNone/>
              <a:defRPr sz="1100"/>
            </a:lvl2pPr>
            <a:lvl3pPr marL="685715" indent="0">
              <a:buNone/>
              <a:defRPr sz="900"/>
            </a:lvl3pPr>
            <a:lvl4pPr marL="1028573" indent="0">
              <a:buNone/>
              <a:defRPr sz="800"/>
            </a:lvl4pPr>
            <a:lvl5pPr marL="1371430" indent="0">
              <a:buNone/>
              <a:defRPr sz="800"/>
            </a:lvl5pPr>
            <a:lvl6pPr marL="1714289" indent="0">
              <a:buNone/>
              <a:defRPr sz="800"/>
            </a:lvl6pPr>
            <a:lvl7pPr marL="2057144" indent="0">
              <a:buNone/>
              <a:defRPr sz="800"/>
            </a:lvl7pPr>
            <a:lvl8pPr marL="2400000" indent="0">
              <a:buNone/>
              <a:defRPr sz="800"/>
            </a:lvl8pPr>
            <a:lvl9pPr marL="2742857"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78499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14174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9"/>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2" y="273849"/>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4143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875" indent="0" algn="ctr">
              <a:buNone/>
              <a:defRPr sz="1500"/>
            </a:lvl2pPr>
            <a:lvl3pPr marL="685749" indent="0" algn="ctr">
              <a:buNone/>
              <a:defRPr sz="140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03850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10880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7"/>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875" indent="0">
              <a:buNone/>
              <a:defRPr sz="1500">
                <a:solidFill>
                  <a:schemeClr val="tx1">
                    <a:tint val="75000"/>
                  </a:schemeClr>
                </a:solidFill>
              </a:defRPr>
            </a:lvl2pPr>
            <a:lvl3pPr marL="685749" indent="0">
              <a:buNone/>
              <a:defRPr sz="1400">
                <a:solidFill>
                  <a:schemeClr val="tx1">
                    <a:tint val="75000"/>
                  </a:schemeClr>
                </a:solidFill>
              </a:defRPr>
            </a:lvl3pPr>
            <a:lvl4pPr marL="1028624" indent="0">
              <a:buNone/>
              <a:defRPr sz="1200">
                <a:solidFill>
                  <a:schemeClr val="tx1">
                    <a:tint val="75000"/>
                  </a:schemeClr>
                </a:solidFill>
              </a:defRPr>
            </a:lvl4pPr>
            <a:lvl5pPr marL="1371498" indent="0">
              <a:buNone/>
              <a:defRPr sz="1200">
                <a:solidFill>
                  <a:schemeClr val="tx1">
                    <a:tint val="75000"/>
                  </a:schemeClr>
                </a:solidFill>
              </a:defRPr>
            </a:lvl5pPr>
            <a:lvl6pPr marL="1714373" indent="0">
              <a:buNone/>
              <a:defRPr sz="1200">
                <a:solidFill>
                  <a:schemeClr val="tx1">
                    <a:tint val="75000"/>
                  </a:schemeClr>
                </a:solidFill>
              </a:defRPr>
            </a:lvl6pPr>
            <a:lvl7pPr marL="2057246" indent="0">
              <a:buNone/>
              <a:defRPr sz="1200">
                <a:solidFill>
                  <a:schemeClr val="tx1">
                    <a:tint val="75000"/>
                  </a:schemeClr>
                </a:solidFill>
              </a:defRPr>
            </a:lvl7pPr>
            <a:lvl8pPr marL="2400120" indent="0">
              <a:buNone/>
              <a:defRPr sz="1200">
                <a:solidFill>
                  <a:schemeClr val="tx1">
                    <a:tint val="75000"/>
                  </a:schemeClr>
                </a:solidFill>
              </a:defRPr>
            </a:lvl8pPr>
            <a:lvl9pPr marL="2742995"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92453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52101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875" indent="0">
              <a:buNone/>
              <a:defRPr sz="1500" b="1"/>
            </a:lvl2pPr>
            <a:lvl3pPr marL="685749" indent="0">
              <a:buNone/>
              <a:defRPr sz="140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2" y="1260872"/>
            <a:ext cx="3887391" cy="617934"/>
          </a:xfrm>
        </p:spPr>
        <p:txBody>
          <a:bodyPr anchor="b"/>
          <a:lstStyle>
            <a:lvl1pPr marL="0" indent="0">
              <a:buNone/>
              <a:defRPr sz="1800" b="1"/>
            </a:lvl1pPr>
            <a:lvl2pPr marL="342875" indent="0">
              <a:buNone/>
              <a:defRPr sz="1500" b="1"/>
            </a:lvl2pPr>
            <a:lvl3pPr marL="685749" indent="0">
              <a:buNone/>
              <a:defRPr sz="140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2"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0822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44147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0903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30" indent="0">
              <a:buNone/>
              <a:defRPr sz="1800">
                <a:solidFill>
                  <a:schemeClr val="tx1">
                    <a:tint val="75000"/>
                  </a:schemeClr>
                </a:solidFill>
              </a:defRPr>
            </a:lvl2pPr>
            <a:lvl3pPr marL="914265" indent="0">
              <a:buNone/>
              <a:defRPr sz="1600">
                <a:solidFill>
                  <a:schemeClr val="tx1">
                    <a:tint val="75000"/>
                  </a:schemeClr>
                </a:solidFill>
              </a:defRPr>
            </a:lvl3pPr>
            <a:lvl4pPr marL="1371396" indent="0">
              <a:buNone/>
              <a:defRPr sz="1400">
                <a:solidFill>
                  <a:schemeClr val="tx1">
                    <a:tint val="75000"/>
                  </a:schemeClr>
                </a:solidFill>
              </a:defRPr>
            </a:lvl4pPr>
            <a:lvl5pPr marL="1828529" indent="0">
              <a:buNone/>
              <a:defRPr sz="1400">
                <a:solidFill>
                  <a:schemeClr val="tx1">
                    <a:tint val="75000"/>
                  </a:schemeClr>
                </a:solidFill>
              </a:defRPr>
            </a:lvl5pPr>
            <a:lvl6pPr marL="2285658" indent="0">
              <a:buNone/>
              <a:defRPr sz="1400">
                <a:solidFill>
                  <a:schemeClr val="tx1">
                    <a:tint val="75000"/>
                  </a:schemeClr>
                </a:solidFill>
              </a:defRPr>
            </a:lvl6pPr>
            <a:lvl7pPr marL="2742788" indent="0">
              <a:buNone/>
              <a:defRPr sz="1400">
                <a:solidFill>
                  <a:schemeClr val="tx1">
                    <a:tint val="75000"/>
                  </a:schemeClr>
                </a:solidFill>
              </a:defRPr>
            </a:lvl7pPr>
            <a:lvl8pPr marL="3199920" indent="0">
              <a:buNone/>
              <a:defRPr sz="1400">
                <a:solidFill>
                  <a:schemeClr val="tx1">
                    <a:tint val="75000"/>
                  </a:schemeClr>
                </a:solidFill>
              </a:defRPr>
            </a:lvl8pPr>
            <a:lvl9pPr marL="3657052"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9C70CA-86AC-4488-A20A-F68CFACFCDF3}"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5689891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740572"/>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5872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740572"/>
            <a:ext cx="4629150" cy="3655219"/>
          </a:xfrm>
        </p:spPr>
        <p:txBody>
          <a:bodyPr/>
          <a:lstStyle>
            <a:lvl1pPr marL="0" indent="0">
              <a:buNone/>
              <a:defRPr sz="24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endParaRPr lang="en-US"/>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99115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50827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7"/>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2" y="273847"/>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05452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91533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1459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60958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20519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83718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6947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9C70CA-86AC-4488-A20A-F68CFACFCDF3}" type="datetimeFigureOut">
              <a:rPr lang="en-US" smtClean="0"/>
              <a:t>3/26/2017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10551339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2108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18555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79162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17206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06935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02328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93013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01708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24527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0110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30" indent="0">
              <a:buNone/>
              <a:defRPr sz="2000" b="1"/>
            </a:lvl2pPr>
            <a:lvl3pPr marL="914265" indent="0">
              <a:buNone/>
              <a:defRPr sz="1800" b="1"/>
            </a:lvl3pPr>
            <a:lvl4pPr marL="1371396" indent="0">
              <a:buNone/>
              <a:defRPr sz="1600" b="1"/>
            </a:lvl4pPr>
            <a:lvl5pPr marL="1828529" indent="0">
              <a:buNone/>
              <a:defRPr sz="1600" b="1"/>
            </a:lvl5pPr>
            <a:lvl6pPr marL="2285658" indent="0">
              <a:buNone/>
              <a:defRPr sz="1600" b="1"/>
            </a:lvl6pPr>
            <a:lvl7pPr marL="2742788" indent="0">
              <a:buNone/>
              <a:defRPr sz="1600" b="1"/>
            </a:lvl7pPr>
            <a:lvl8pPr marL="3199920" indent="0">
              <a:buNone/>
              <a:defRPr sz="1600" b="1"/>
            </a:lvl8pPr>
            <a:lvl9pPr marL="365705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4" y="1151335"/>
            <a:ext cx="4041775" cy="479822"/>
          </a:xfrm>
        </p:spPr>
        <p:txBody>
          <a:bodyPr anchor="b"/>
          <a:lstStyle>
            <a:lvl1pPr marL="0" indent="0">
              <a:buNone/>
              <a:defRPr sz="2400" b="1"/>
            </a:lvl1pPr>
            <a:lvl2pPr marL="457130" indent="0">
              <a:buNone/>
              <a:defRPr sz="2000" b="1"/>
            </a:lvl2pPr>
            <a:lvl3pPr marL="914265" indent="0">
              <a:buNone/>
              <a:defRPr sz="1800" b="1"/>
            </a:lvl3pPr>
            <a:lvl4pPr marL="1371396" indent="0">
              <a:buNone/>
              <a:defRPr sz="1600" b="1"/>
            </a:lvl4pPr>
            <a:lvl5pPr marL="1828529" indent="0">
              <a:buNone/>
              <a:defRPr sz="1600" b="1"/>
            </a:lvl5pPr>
            <a:lvl6pPr marL="2285658" indent="0">
              <a:buNone/>
              <a:defRPr sz="1600" b="1"/>
            </a:lvl6pPr>
            <a:lvl7pPr marL="2742788" indent="0">
              <a:buNone/>
              <a:defRPr sz="1600" b="1"/>
            </a:lvl7pPr>
            <a:lvl8pPr marL="3199920" indent="0">
              <a:buNone/>
              <a:defRPr sz="1600" b="1"/>
            </a:lvl8pPr>
            <a:lvl9pPr marL="365705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4"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9C70CA-86AC-4488-A20A-F68CFACFCDF3}" type="datetimeFigureOut">
              <a:rPr lang="en-US" smtClean="0"/>
              <a:t>3/26/2017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28414145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69029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4561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26808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70256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15415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79033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36943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73499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42998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1592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9C70CA-86AC-4488-A20A-F68CFACFCDF3}" type="datetimeFigureOut">
              <a:rPr lang="en-US" smtClean="0"/>
              <a:t>3/26/2017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4645035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69810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4753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39111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63084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580264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12700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7638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9C70CA-86AC-4488-A20A-F68CFACFCDF3}" type="datetimeFigureOut">
              <a:rPr lang="en-US" smtClean="0"/>
              <a:t>3/26/2017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4127163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95"/>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5" y="1076328"/>
            <a:ext cx="3008313" cy="3518297"/>
          </a:xfrm>
        </p:spPr>
        <p:txBody>
          <a:bodyPr/>
          <a:lstStyle>
            <a:lvl1pPr marL="0" indent="0">
              <a:buNone/>
              <a:defRPr sz="1400"/>
            </a:lvl1pPr>
            <a:lvl2pPr marL="457130" indent="0">
              <a:buNone/>
              <a:defRPr sz="1200"/>
            </a:lvl2pPr>
            <a:lvl3pPr marL="914265" indent="0">
              <a:buNone/>
              <a:defRPr sz="1000"/>
            </a:lvl3pPr>
            <a:lvl4pPr marL="1371396" indent="0">
              <a:buNone/>
              <a:defRPr sz="900"/>
            </a:lvl4pPr>
            <a:lvl5pPr marL="1828529" indent="0">
              <a:buNone/>
              <a:defRPr sz="900"/>
            </a:lvl5pPr>
            <a:lvl6pPr marL="2285658" indent="0">
              <a:buNone/>
              <a:defRPr sz="900"/>
            </a:lvl6pPr>
            <a:lvl7pPr marL="2742788" indent="0">
              <a:buNone/>
              <a:defRPr sz="900"/>
            </a:lvl7pPr>
            <a:lvl8pPr marL="3199920" indent="0">
              <a:buNone/>
              <a:defRPr sz="900"/>
            </a:lvl8pPr>
            <a:lvl9pPr marL="3657052"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9C70CA-86AC-4488-A20A-F68CFACFCDF3}" type="datetimeFigureOut">
              <a:rPr lang="en-US" smtClean="0"/>
              <a:t>3/26/2017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2549166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30" indent="0">
              <a:buNone/>
              <a:defRPr sz="2800"/>
            </a:lvl2pPr>
            <a:lvl3pPr marL="914265" indent="0">
              <a:buNone/>
              <a:defRPr sz="2400"/>
            </a:lvl3pPr>
            <a:lvl4pPr marL="1371396" indent="0">
              <a:buNone/>
              <a:defRPr sz="2000"/>
            </a:lvl4pPr>
            <a:lvl5pPr marL="1828529" indent="0">
              <a:buNone/>
              <a:defRPr sz="2000"/>
            </a:lvl5pPr>
            <a:lvl6pPr marL="2285658" indent="0">
              <a:buNone/>
              <a:defRPr sz="2000"/>
            </a:lvl6pPr>
            <a:lvl7pPr marL="2742788" indent="0">
              <a:buNone/>
              <a:defRPr sz="2000"/>
            </a:lvl7pPr>
            <a:lvl8pPr marL="3199920" indent="0">
              <a:buNone/>
              <a:defRPr sz="2000"/>
            </a:lvl8pPr>
            <a:lvl9pPr marL="3657052" indent="0">
              <a:buNone/>
              <a:defRPr sz="2000"/>
            </a:lvl9pPr>
          </a:lstStyle>
          <a:p>
            <a:endParaRPr lang="en-US"/>
          </a:p>
        </p:txBody>
      </p:sp>
      <p:sp>
        <p:nvSpPr>
          <p:cNvPr id="4" name="Text Placeholder 3"/>
          <p:cNvSpPr>
            <a:spLocks noGrp="1"/>
          </p:cNvSpPr>
          <p:nvPr>
            <p:ph type="body" sz="half" idx="2"/>
          </p:nvPr>
        </p:nvSpPr>
        <p:spPr>
          <a:xfrm>
            <a:off x="1792288" y="4025510"/>
            <a:ext cx="5486400" cy="603647"/>
          </a:xfrm>
        </p:spPr>
        <p:txBody>
          <a:bodyPr/>
          <a:lstStyle>
            <a:lvl1pPr marL="0" indent="0">
              <a:buNone/>
              <a:defRPr sz="1400"/>
            </a:lvl1pPr>
            <a:lvl2pPr marL="457130" indent="0">
              <a:buNone/>
              <a:defRPr sz="1200"/>
            </a:lvl2pPr>
            <a:lvl3pPr marL="914265" indent="0">
              <a:buNone/>
              <a:defRPr sz="1000"/>
            </a:lvl3pPr>
            <a:lvl4pPr marL="1371396" indent="0">
              <a:buNone/>
              <a:defRPr sz="900"/>
            </a:lvl4pPr>
            <a:lvl5pPr marL="1828529" indent="0">
              <a:buNone/>
              <a:defRPr sz="900"/>
            </a:lvl5pPr>
            <a:lvl6pPr marL="2285658" indent="0">
              <a:buNone/>
              <a:defRPr sz="900"/>
            </a:lvl6pPr>
            <a:lvl7pPr marL="2742788" indent="0">
              <a:buNone/>
              <a:defRPr sz="900"/>
            </a:lvl7pPr>
            <a:lvl8pPr marL="3199920" indent="0">
              <a:buNone/>
              <a:defRPr sz="900"/>
            </a:lvl8pPr>
            <a:lvl9pPr marL="3657052"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9C70CA-86AC-4488-A20A-F68CFACFCDF3}" type="datetimeFigureOut">
              <a:rPr lang="en-US" smtClean="0"/>
              <a:t>3/26/2017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297323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28" tIns="45714" rIns="91428" bIns="45714"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28" tIns="45714" rIns="91428" bIns="4571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28" tIns="45714" rIns="91428" bIns="45714" rtlCol="0" anchor="ctr"/>
          <a:lstStyle>
            <a:lvl1pPr algn="l">
              <a:defRPr sz="1200">
                <a:solidFill>
                  <a:schemeClr val="tx1">
                    <a:tint val="75000"/>
                  </a:schemeClr>
                </a:solidFill>
              </a:defRPr>
            </a:lvl1pPr>
          </a:lstStyle>
          <a:p>
            <a:fld id="{539C70CA-86AC-4488-A20A-F68CFACFCDF3}" type="datetimeFigureOut">
              <a:rPr lang="en-US" smtClean="0"/>
              <a:t>3/26/2017</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28" tIns="45714" rIns="91428" bIns="45714"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28" tIns="45714" rIns="91428" bIns="45714" rtlCol="0" anchor="ctr"/>
          <a:lstStyle>
            <a:lvl1pPr algn="r">
              <a:defRPr sz="1200">
                <a:solidFill>
                  <a:schemeClr val="tx1">
                    <a:tint val="75000"/>
                  </a:schemeClr>
                </a:solidFill>
              </a:defRPr>
            </a:lvl1pPr>
          </a:lstStyle>
          <a:p>
            <a:fld id="{49F66189-2CB1-40B8-930B-DED887BEC73A}" type="slidenum">
              <a:rPr lang="en-US" smtClean="0"/>
              <a:t>‹#›</a:t>
            </a:fld>
            <a:endParaRPr lang="en-US"/>
          </a:p>
        </p:txBody>
      </p:sp>
    </p:spTree>
    <p:extLst>
      <p:ext uri="{BB962C8B-B14F-4D97-AF65-F5344CB8AC3E}">
        <p14:creationId xmlns:p14="http://schemas.microsoft.com/office/powerpoint/2010/main" val="3840028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265" rtl="0" eaLnBrk="1" latinLnBrk="0" hangingPunct="1">
        <a:spcBef>
          <a:spcPct val="0"/>
        </a:spcBef>
        <a:buNone/>
        <a:defRPr sz="4400" kern="1200">
          <a:solidFill>
            <a:schemeClr val="tx1"/>
          </a:solidFill>
          <a:latin typeface="+mj-lt"/>
          <a:ea typeface="+mj-ea"/>
          <a:cs typeface="+mj-cs"/>
        </a:defRPr>
      </a:lvl1pPr>
    </p:titleStyle>
    <p:bodyStyle>
      <a:lvl1pPr marL="342848" indent="-342848" algn="l" defTabSz="91426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41" indent="-285708" algn="l" defTabSz="91426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30" indent="-228564" algn="l" defTabSz="91426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60"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093"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22"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356"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487"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618"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65" rtl="0" eaLnBrk="1" latinLnBrk="0" hangingPunct="1">
        <a:defRPr sz="1800" kern="1200">
          <a:solidFill>
            <a:schemeClr val="tx1"/>
          </a:solidFill>
          <a:latin typeface="+mn-lt"/>
          <a:ea typeface="+mn-ea"/>
          <a:cs typeface="+mn-cs"/>
        </a:defRPr>
      </a:lvl1pPr>
      <a:lvl2pPr marL="457130" algn="l" defTabSz="914265" rtl="0" eaLnBrk="1" latinLnBrk="0" hangingPunct="1">
        <a:defRPr sz="1800" kern="1200">
          <a:solidFill>
            <a:schemeClr val="tx1"/>
          </a:solidFill>
          <a:latin typeface="+mn-lt"/>
          <a:ea typeface="+mn-ea"/>
          <a:cs typeface="+mn-cs"/>
        </a:defRPr>
      </a:lvl2pPr>
      <a:lvl3pPr marL="914265" algn="l" defTabSz="914265" rtl="0" eaLnBrk="1" latinLnBrk="0" hangingPunct="1">
        <a:defRPr sz="1800" kern="1200">
          <a:solidFill>
            <a:schemeClr val="tx1"/>
          </a:solidFill>
          <a:latin typeface="+mn-lt"/>
          <a:ea typeface="+mn-ea"/>
          <a:cs typeface="+mn-cs"/>
        </a:defRPr>
      </a:lvl3pPr>
      <a:lvl4pPr marL="1371396" algn="l" defTabSz="914265" rtl="0" eaLnBrk="1" latinLnBrk="0" hangingPunct="1">
        <a:defRPr sz="1800" kern="1200">
          <a:solidFill>
            <a:schemeClr val="tx1"/>
          </a:solidFill>
          <a:latin typeface="+mn-lt"/>
          <a:ea typeface="+mn-ea"/>
          <a:cs typeface="+mn-cs"/>
        </a:defRPr>
      </a:lvl4pPr>
      <a:lvl5pPr marL="1828529" algn="l" defTabSz="914265" rtl="0" eaLnBrk="1" latinLnBrk="0" hangingPunct="1">
        <a:defRPr sz="1800" kern="1200">
          <a:solidFill>
            <a:schemeClr val="tx1"/>
          </a:solidFill>
          <a:latin typeface="+mn-lt"/>
          <a:ea typeface="+mn-ea"/>
          <a:cs typeface="+mn-cs"/>
        </a:defRPr>
      </a:lvl5pPr>
      <a:lvl6pPr marL="2285658" algn="l" defTabSz="914265" rtl="0" eaLnBrk="1" latinLnBrk="0" hangingPunct="1">
        <a:defRPr sz="1800" kern="1200">
          <a:solidFill>
            <a:schemeClr val="tx1"/>
          </a:solidFill>
          <a:latin typeface="+mn-lt"/>
          <a:ea typeface="+mn-ea"/>
          <a:cs typeface="+mn-cs"/>
        </a:defRPr>
      </a:lvl6pPr>
      <a:lvl7pPr marL="2742788" algn="l" defTabSz="914265" rtl="0" eaLnBrk="1" latinLnBrk="0" hangingPunct="1">
        <a:defRPr sz="1800" kern="1200">
          <a:solidFill>
            <a:schemeClr val="tx1"/>
          </a:solidFill>
          <a:latin typeface="+mn-lt"/>
          <a:ea typeface="+mn-ea"/>
          <a:cs typeface="+mn-cs"/>
        </a:defRPr>
      </a:lvl7pPr>
      <a:lvl8pPr marL="3199920" algn="l" defTabSz="914265" rtl="0" eaLnBrk="1" latinLnBrk="0" hangingPunct="1">
        <a:defRPr sz="1800" kern="1200">
          <a:solidFill>
            <a:schemeClr val="tx1"/>
          </a:solidFill>
          <a:latin typeface="+mn-lt"/>
          <a:ea typeface="+mn-ea"/>
          <a:cs typeface="+mn-cs"/>
        </a:defRPr>
      </a:lvl8pPr>
      <a:lvl9pPr marL="3657052" algn="l" defTabSz="91426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73" tIns="34289" rIns="68573" bIns="3428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68573" tIns="34289" rIns="68573" bIns="342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4"/>
            <a:ext cx="2057400" cy="273844"/>
          </a:xfrm>
          <a:prstGeom prst="rect">
            <a:avLst/>
          </a:prstGeom>
        </p:spPr>
        <p:txBody>
          <a:bodyPr vert="horz" lIns="68573" tIns="34289" rIns="68573" bIns="34289" rtlCol="0" anchor="ctr"/>
          <a:lstStyle>
            <a:lvl1pPr algn="l">
              <a:defRPr sz="900">
                <a:solidFill>
                  <a:schemeClr val="tx1">
                    <a:tint val="75000"/>
                  </a:schemeClr>
                </a:solidFill>
              </a:defRPr>
            </a:lvl1pPr>
          </a:lstStyle>
          <a:p>
            <a:pPr defTabSz="685715"/>
            <a:fld id="{DA48B800-FC5C-A44E-8B92-2CF109E2D434}" type="datetimeFigureOut">
              <a:rPr lang="en-US" smtClean="0">
                <a:solidFill>
                  <a:prstClr val="black">
                    <a:tint val="75000"/>
                  </a:prstClr>
                </a:solidFill>
              </a:rPr>
              <a:pPr defTabSz="685715"/>
              <a:t>3/26/2017</a:t>
            </a:fld>
            <a:endParaRPr lang="en-US">
              <a:solidFill>
                <a:prstClr val="black">
                  <a:tint val="75000"/>
                </a:prstClr>
              </a:solidFill>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68573" tIns="34289" rIns="68573" bIns="34289" rtlCol="0" anchor="ctr"/>
          <a:lstStyle>
            <a:lvl1pPr algn="ctr">
              <a:defRPr sz="900">
                <a:solidFill>
                  <a:schemeClr val="tx1">
                    <a:tint val="75000"/>
                  </a:schemeClr>
                </a:solidFill>
              </a:defRPr>
            </a:lvl1pPr>
          </a:lstStyle>
          <a:p>
            <a:pPr defTabSz="685715"/>
            <a:endParaRPr lang="en-US">
              <a:solidFill>
                <a:prstClr val="black">
                  <a:tint val="75000"/>
                </a:prstClr>
              </a:solidFill>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68573" tIns="34289" rIns="68573" bIns="34289" rtlCol="0" anchor="ctr"/>
          <a:lstStyle>
            <a:lvl1pPr algn="r">
              <a:defRPr sz="900">
                <a:solidFill>
                  <a:schemeClr val="tx1">
                    <a:tint val="75000"/>
                  </a:schemeClr>
                </a:solidFill>
              </a:defRPr>
            </a:lvl1pPr>
          </a:lstStyle>
          <a:p>
            <a:pPr defTabSz="685715"/>
            <a:fld id="{8B80B1AC-B6DE-7E49-8895-59CDF21D98A1}" type="slidenum">
              <a:rPr lang="en-US" smtClean="0">
                <a:solidFill>
                  <a:prstClr val="black">
                    <a:tint val="75000"/>
                  </a:prstClr>
                </a:solidFill>
              </a:rPr>
              <a:pPr defTabSz="685715"/>
              <a:t>‹#›</a:t>
            </a:fld>
            <a:endParaRPr lang="en-US">
              <a:solidFill>
                <a:prstClr val="black">
                  <a:tint val="75000"/>
                </a:prstClr>
              </a:solidFill>
            </a:endParaRPr>
          </a:p>
        </p:txBody>
      </p:sp>
    </p:spTree>
    <p:extLst>
      <p:ext uri="{BB962C8B-B14F-4D97-AF65-F5344CB8AC3E}">
        <p14:creationId xmlns:p14="http://schemas.microsoft.com/office/powerpoint/2010/main" val="4471394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715"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30" indent="-171430" algn="l" defTabSz="685715"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289" indent="-171430" algn="l" defTabSz="685715"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144" indent="-171430" algn="l" defTabSz="685715"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000"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4pPr>
      <a:lvl5pPr marL="1542857"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5pPr>
      <a:lvl6pPr marL="1885715"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6pPr>
      <a:lvl7pPr marL="2228573"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7pPr>
      <a:lvl8pPr marL="2571430"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8pPr>
      <a:lvl9pPr marL="2914289"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9pPr>
    </p:bodyStyle>
    <p:otherStyle>
      <a:defPPr>
        <a:defRPr lang="en-US"/>
      </a:defPPr>
      <a:lvl1pPr marL="0" algn="l" defTabSz="685715" rtl="0" eaLnBrk="1" latinLnBrk="0" hangingPunct="1">
        <a:defRPr sz="1400" kern="1200">
          <a:solidFill>
            <a:schemeClr val="tx1"/>
          </a:solidFill>
          <a:latin typeface="+mn-lt"/>
          <a:ea typeface="+mn-ea"/>
          <a:cs typeface="+mn-cs"/>
        </a:defRPr>
      </a:lvl1pPr>
      <a:lvl2pPr marL="342857" algn="l" defTabSz="685715" rtl="0" eaLnBrk="1" latinLnBrk="0" hangingPunct="1">
        <a:defRPr sz="1400" kern="1200">
          <a:solidFill>
            <a:schemeClr val="tx1"/>
          </a:solidFill>
          <a:latin typeface="+mn-lt"/>
          <a:ea typeface="+mn-ea"/>
          <a:cs typeface="+mn-cs"/>
        </a:defRPr>
      </a:lvl2pPr>
      <a:lvl3pPr marL="685715" algn="l" defTabSz="685715" rtl="0" eaLnBrk="1" latinLnBrk="0" hangingPunct="1">
        <a:defRPr sz="1400" kern="1200">
          <a:solidFill>
            <a:schemeClr val="tx1"/>
          </a:solidFill>
          <a:latin typeface="+mn-lt"/>
          <a:ea typeface="+mn-ea"/>
          <a:cs typeface="+mn-cs"/>
        </a:defRPr>
      </a:lvl3pPr>
      <a:lvl4pPr marL="1028573" algn="l" defTabSz="685715" rtl="0" eaLnBrk="1" latinLnBrk="0" hangingPunct="1">
        <a:defRPr sz="1400" kern="1200">
          <a:solidFill>
            <a:schemeClr val="tx1"/>
          </a:solidFill>
          <a:latin typeface="+mn-lt"/>
          <a:ea typeface="+mn-ea"/>
          <a:cs typeface="+mn-cs"/>
        </a:defRPr>
      </a:lvl4pPr>
      <a:lvl5pPr marL="1371430" algn="l" defTabSz="685715" rtl="0" eaLnBrk="1" latinLnBrk="0" hangingPunct="1">
        <a:defRPr sz="1400" kern="1200">
          <a:solidFill>
            <a:schemeClr val="tx1"/>
          </a:solidFill>
          <a:latin typeface="+mn-lt"/>
          <a:ea typeface="+mn-ea"/>
          <a:cs typeface="+mn-cs"/>
        </a:defRPr>
      </a:lvl5pPr>
      <a:lvl6pPr marL="1714289" algn="l" defTabSz="685715" rtl="0" eaLnBrk="1" latinLnBrk="0" hangingPunct="1">
        <a:defRPr sz="1400" kern="1200">
          <a:solidFill>
            <a:schemeClr val="tx1"/>
          </a:solidFill>
          <a:latin typeface="+mn-lt"/>
          <a:ea typeface="+mn-ea"/>
          <a:cs typeface="+mn-cs"/>
        </a:defRPr>
      </a:lvl6pPr>
      <a:lvl7pPr marL="2057144" algn="l" defTabSz="685715" rtl="0" eaLnBrk="1" latinLnBrk="0" hangingPunct="1">
        <a:defRPr sz="1400" kern="1200">
          <a:solidFill>
            <a:schemeClr val="tx1"/>
          </a:solidFill>
          <a:latin typeface="+mn-lt"/>
          <a:ea typeface="+mn-ea"/>
          <a:cs typeface="+mn-cs"/>
        </a:defRPr>
      </a:lvl7pPr>
      <a:lvl8pPr marL="2400000" algn="l" defTabSz="685715" rtl="0" eaLnBrk="1" latinLnBrk="0" hangingPunct="1">
        <a:defRPr sz="1400" kern="1200">
          <a:solidFill>
            <a:schemeClr val="tx1"/>
          </a:solidFill>
          <a:latin typeface="+mn-lt"/>
          <a:ea typeface="+mn-ea"/>
          <a:cs typeface="+mn-cs"/>
        </a:defRPr>
      </a:lvl8pPr>
      <a:lvl9pPr marL="2742857" algn="l" defTabSz="685715"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76" tIns="34289" rIns="68576" bIns="3428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68576" tIns="34289" rIns="68576" bIns="342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4"/>
            <a:ext cx="2057400" cy="273844"/>
          </a:xfrm>
          <a:prstGeom prst="rect">
            <a:avLst/>
          </a:prstGeom>
        </p:spPr>
        <p:txBody>
          <a:bodyPr vert="horz" lIns="68576" tIns="34289" rIns="68576" bIns="34289" rtlCol="0" anchor="ctr"/>
          <a:lstStyle>
            <a:lvl1pPr algn="l">
              <a:defRPr sz="900">
                <a:solidFill>
                  <a:schemeClr val="tx1">
                    <a:tint val="75000"/>
                  </a:schemeClr>
                </a:solidFill>
              </a:defRPr>
            </a:lvl1pPr>
          </a:lstStyle>
          <a:p>
            <a:pPr defTabSz="685749"/>
            <a:fld id="{DA48B800-FC5C-A44E-8B92-2CF109E2D434}" type="datetimeFigureOut">
              <a:rPr lang="en-US" smtClean="0">
                <a:solidFill>
                  <a:prstClr val="black">
                    <a:tint val="75000"/>
                  </a:prstClr>
                </a:solidFill>
              </a:rPr>
              <a:pPr defTabSz="685749"/>
              <a:t>3/26/2017</a:t>
            </a:fld>
            <a:endParaRPr lang="en-US">
              <a:solidFill>
                <a:prstClr val="black">
                  <a:tint val="75000"/>
                </a:prstClr>
              </a:solidFill>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68576" tIns="34289" rIns="68576" bIns="34289" rtlCol="0" anchor="ctr"/>
          <a:lstStyle>
            <a:lvl1pPr algn="ctr">
              <a:defRPr sz="900">
                <a:solidFill>
                  <a:schemeClr val="tx1">
                    <a:tint val="75000"/>
                  </a:schemeClr>
                </a:solidFill>
              </a:defRPr>
            </a:lvl1pPr>
          </a:lstStyle>
          <a:p>
            <a:pPr defTabSz="685749"/>
            <a:endParaRPr lang="en-US">
              <a:solidFill>
                <a:prstClr val="black">
                  <a:tint val="75000"/>
                </a:prstClr>
              </a:solidFill>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68576" tIns="34289" rIns="68576" bIns="34289" rtlCol="0" anchor="ctr"/>
          <a:lstStyle>
            <a:lvl1pPr algn="r">
              <a:defRPr sz="900">
                <a:solidFill>
                  <a:schemeClr val="tx1">
                    <a:tint val="75000"/>
                  </a:schemeClr>
                </a:solidFill>
              </a:defRPr>
            </a:lvl1pPr>
          </a:lstStyle>
          <a:p>
            <a:pPr defTabSz="685749"/>
            <a:fld id="{8B80B1AC-B6DE-7E49-8895-59CDF21D98A1}" type="slidenum">
              <a:rPr lang="en-US" smtClean="0">
                <a:solidFill>
                  <a:prstClr val="black">
                    <a:tint val="75000"/>
                  </a:prstClr>
                </a:solidFill>
              </a:rPr>
              <a:pPr defTabSz="685749"/>
              <a:t>‹#›</a:t>
            </a:fld>
            <a:endParaRPr lang="en-US">
              <a:solidFill>
                <a:prstClr val="black">
                  <a:tint val="75000"/>
                </a:prstClr>
              </a:solidFill>
            </a:endParaRPr>
          </a:p>
        </p:txBody>
      </p:sp>
    </p:spTree>
    <p:extLst>
      <p:ext uri="{BB962C8B-B14F-4D97-AF65-F5344CB8AC3E}">
        <p14:creationId xmlns:p14="http://schemas.microsoft.com/office/powerpoint/2010/main" val="36114264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749"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38" indent="-171438" algn="l" defTabSz="685749"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060"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4pPr>
      <a:lvl5pPr marL="1542935"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5pPr>
      <a:lvl6pPr marL="1885809"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9pPr>
    </p:bodyStyle>
    <p:otherStyle>
      <a:defPPr>
        <a:defRPr lang="en-US"/>
      </a:defPPr>
      <a:lvl1pPr marL="0" algn="l" defTabSz="685749" rtl="0" eaLnBrk="1" latinLnBrk="0" hangingPunct="1">
        <a:defRPr sz="1400" kern="1200">
          <a:solidFill>
            <a:schemeClr val="tx1"/>
          </a:solidFill>
          <a:latin typeface="+mn-lt"/>
          <a:ea typeface="+mn-ea"/>
          <a:cs typeface="+mn-cs"/>
        </a:defRPr>
      </a:lvl1pPr>
      <a:lvl2pPr marL="342875" algn="l" defTabSz="685749" rtl="0" eaLnBrk="1" latinLnBrk="0" hangingPunct="1">
        <a:defRPr sz="1400" kern="1200">
          <a:solidFill>
            <a:schemeClr val="tx1"/>
          </a:solidFill>
          <a:latin typeface="+mn-lt"/>
          <a:ea typeface="+mn-ea"/>
          <a:cs typeface="+mn-cs"/>
        </a:defRPr>
      </a:lvl2pPr>
      <a:lvl3pPr marL="685749" algn="l" defTabSz="685749" rtl="0" eaLnBrk="1" latinLnBrk="0" hangingPunct="1">
        <a:defRPr sz="1400" kern="1200">
          <a:solidFill>
            <a:schemeClr val="tx1"/>
          </a:solidFill>
          <a:latin typeface="+mn-lt"/>
          <a:ea typeface="+mn-ea"/>
          <a:cs typeface="+mn-cs"/>
        </a:defRPr>
      </a:lvl3pPr>
      <a:lvl4pPr marL="1028624" algn="l" defTabSz="685749" rtl="0" eaLnBrk="1" latinLnBrk="0" hangingPunct="1">
        <a:defRPr sz="1400" kern="1200">
          <a:solidFill>
            <a:schemeClr val="tx1"/>
          </a:solidFill>
          <a:latin typeface="+mn-lt"/>
          <a:ea typeface="+mn-ea"/>
          <a:cs typeface="+mn-cs"/>
        </a:defRPr>
      </a:lvl4pPr>
      <a:lvl5pPr marL="1371498" algn="l" defTabSz="685749" rtl="0" eaLnBrk="1" latinLnBrk="0" hangingPunct="1">
        <a:defRPr sz="1400" kern="1200">
          <a:solidFill>
            <a:schemeClr val="tx1"/>
          </a:solidFill>
          <a:latin typeface="+mn-lt"/>
          <a:ea typeface="+mn-ea"/>
          <a:cs typeface="+mn-cs"/>
        </a:defRPr>
      </a:lvl5pPr>
      <a:lvl6pPr marL="1714373" algn="l" defTabSz="685749" rtl="0" eaLnBrk="1" latinLnBrk="0" hangingPunct="1">
        <a:defRPr sz="1400" kern="1200">
          <a:solidFill>
            <a:schemeClr val="tx1"/>
          </a:solidFill>
          <a:latin typeface="+mn-lt"/>
          <a:ea typeface="+mn-ea"/>
          <a:cs typeface="+mn-cs"/>
        </a:defRPr>
      </a:lvl6pPr>
      <a:lvl7pPr marL="2057246" algn="l" defTabSz="685749" rtl="0" eaLnBrk="1" latinLnBrk="0" hangingPunct="1">
        <a:defRPr sz="1400" kern="1200">
          <a:solidFill>
            <a:schemeClr val="tx1"/>
          </a:solidFill>
          <a:latin typeface="+mn-lt"/>
          <a:ea typeface="+mn-ea"/>
          <a:cs typeface="+mn-cs"/>
        </a:defRPr>
      </a:lvl7pPr>
      <a:lvl8pPr marL="2400120" algn="l" defTabSz="685749" rtl="0" eaLnBrk="1" latinLnBrk="0" hangingPunct="1">
        <a:defRPr sz="1400" kern="1200">
          <a:solidFill>
            <a:schemeClr val="tx1"/>
          </a:solidFill>
          <a:latin typeface="+mn-lt"/>
          <a:ea typeface="+mn-ea"/>
          <a:cs typeface="+mn-cs"/>
        </a:defRPr>
      </a:lvl8pPr>
      <a:lvl9pPr marL="2742995" algn="l" defTabSz="685749" rtl="0" eaLnBrk="1" latinLnBrk="0" hangingPunct="1">
        <a:defRPr sz="1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a:fld id="{A05B87D5-0031-42A8-B0A0-8C854CC778F2}" type="datetimeFigureOut">
              <a:rPr lang="en-US" smtClean="0">
                <a:solidFill>
                  <a:prstClr val="black">
                    <a:tint val="75000"/>
                  </a:prstClr>
                </a:solidFill>
              </a:rPr>
              <a:pPr defTabSz="685800"/>
              <a:t>3/26/2017</a:t>
            </a:fld>
            <a:endParaRPr lang="en-US">
              <a:solidFill>
                <a:prstClr val="black">
                  <a:tint val="75000"/>
                </a:prstClr>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a:endParaRPr lang="en-US">
              <a:solidFill>
                <a:prstClr val="black">
                  <a:tint val="75000"/>
                </a:prstClr>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pPr defTabSz="685800"/>
            <a:fld id="{8CEA454A-22FF-4874-B7F5-F7A07A7708E3}"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190552106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F94455A-6CDE-B049-84F6-115045D01BA6}" type="datetimeFigureOut">
              <a:rPr lang="en-US" smtClean="0">
                <a:solidFill>
                  <a:prstClr val="black">
                    <a:tint val="75000"/>
                  </a:prstClr>
                </a:solidFill>
              </a:rPr>
              <a:pPr defTabSz="457200"/>
              <a:t>3/26/2017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C362713E-6997-4241-96A8-19564173EC45}"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88740273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F94455A-6CDE-B049-84F6-115045D01BA6}" type="datetimeFigureOut">
              <a:rPr lang="en-US" smtClean="0">
                <a:solidFill>
                  <a:prstClr val="black">
                    <a:tint val="75000"/>
                  </a:prstClr>
                </a:solidFill>
              </a:rPr>
              <a:pPr defTabSz="457200"/>
              <a:t>3/26/2017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C362713E-6997-4241-96A8-19564173EC45}"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94725908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35.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5.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_rels/slide41.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6.xml"/><Relationship Id="rId1" Type="http://schemas.openxmlformats.org/officeDocument/2006/relationships/slideLayout" Target="../slideLayouts/slideLayout45.xml"/></Relationships>
</file>

<file path=ppt/slides/_rels/slide42.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7.xml"/><Relationship Id="rId1" Type="http://schemas.openxmlformats.org/officeDocument/2006/relationships/slideLayout" Target="../slideLayouts/slideLayout45.xml"/></Relationships>
</file>

<file path=ppt/slides/_rels/slide43.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8.xml"/><Relationship Id="rId1" Type="http://schemas.openxmlformats.org/officeDocument/2006/relationships/slideLayout" Target="../slideLayouts/slideLayout45.xml"/></Relationships>
</file>

<file path=ppt/slides/_rels/slide44.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9.xml"/><Relationship Id="rId1" Type="http://schemas.openxmlformats.org/officeDocument/2006/relationships/slideLayout" Target="../slideLayouts/slideLayout45.xml"/></Relationships>
</file>

<file path=ppt/slides/_rels/slide45.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10.xml"/><Relationship Id="rId1" Type="http://schemas.openxmlformats.org/officeDocument/2006/relationships/slideLayout" Target="../slideLayouts/slideLayout45.xml"/></Relationships>
</file>

<file path=ppt/slides/_rels/slide46.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11.xml"/><Relationship Id="rId1" Type="http://schemas.openxmlformats.org/officeDocument/2006/relationships/slideLayout" Target="../slideLayouts/slideLayout45.xml"/></Relationships>
</file>

<file path=ppt/slides/_rels/slide47.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48.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13.xml"/><Relationship Id="rId1" Type="http://schemas.openxmlformats.org/officeDocument/2006/relationships/slideLayout" Target="../slideLayouts/slideLayout45.xml"/></Relationships>
</file>

<file path=ppt/slides/_rels/slide49.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14.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15.xml"/><Relationship Id="rId1" Type="http://schemas.openxmlformats.org/officeDocument/2006/relationships/slideLayout" Target="../slideLayouts/slideLayout5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16.xml"/><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90550"/>
            <a:ext cx="7772400" cy="2109795"/>
          </a:xfrm>
        </p:spPr>
        <p:txBody>
          <a:bodyPr>
            <a:normAutofit/>
          </a:bodyPr>
          <a:lstStyle/>
          <a:p>
            <a:r>
              <a:rPr lang="en-US" dirty="0" smtClean="0"/>
              <a:t>Benthic Observation System</a:t>
            </a:r>
            <a:br>
              <a:rPr lang="en-US" dirty="0" smtClean="0"/>
            </a:br>
            <a:r>
              <a:rPr lang="en-US" dirty="0" smtClean="0"/>
              <a:t>Preliminary Design Review               for TNC Use </a:t>
            </a:r>
            <a:r>
              <a:rPr lang="en-US" dirty="0" smtClean="0"/>
              <a:t>Case</a:t>
            </a:r>
            <a:endParaRPr lang="en-US" dirty="0"/>
          </a:p>
        </p:txBody>
      </p:sp>
      <p:sp>
        <p:nvSpPr>
          <p:cNvPr id="3" name="Subtitle 2"/>
          <p:cNvSpPr>
            <a:spLocks noGrp="1"/>
          </p:cNvSpPr>
          <p:nvPr>
            <p:ph type="subTitle" idx="1"/>
          </p:nvPr>
        </p:nvSpPr>
        <p:spPr>
          <a:xfrm>
            <a:off x="1371600" y="3181350"/>
            <a:ext cx="6400800" cy="723900"/>
          </a:xfrm>
        </p:spPr>
        <p:txBody>
          <a:bodyPr/>
          <a:lstStyle/>
          <a:p>
            <a:r>
              <a:rPr lang="en-US" dirty="0" smtClean="0"/>
              <a:t>March 27, 2017</a:t>
            </a:r>
            <a:endParaRPr lang="en-US" dirty="0"/>
          </a:p>
        </p:txBody>
      </p:sp>
    </p:spTree>
    <p:extLst>
      <p:ext uri="{BB962C8B-B14F-4D97-AF65-F5344CB8AC3E}">
        <p14:creationId xmlns:p14="http://schemas.microsoft.com/office/powerpoint/2010/main" val="7407556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600203" y="285750"/>
            <a:ext cx="5163365" cy="647700"/>
          </a:xfrm>
        </p:spPr>
        <p:txBody>
          <a:bodyPr>
            <a:normAutofit/>
          </a:bodyPr>
          <a:lstStyle/>
          <a:p>
            <a:pPr algn="ctr"/>
            <a:r>
              <a:rPr lang="en-US" sz="4000" dirty="0">
                <a:latin typeface="+mn-lt"/>
              </a:rPr>
              <a:t>System Deployment</a:t>
            </a:r>
          </a:p>
        </p:txBody>
      </p:sp>
      <p:pic>
        <p:nvPicPr>
          <p:cNvPr id="9" name="Content Placeholder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934202" y="1137400"/>
            <a:ext cx="2055297" cy="3987053"/>
          </a:xfrm>
        </p:spPr>
      </p:pic>
      <p:sp>
        <p:nvSpPr>
          <p:cNvPr id="8" name="Text Placeholder 7"/>
          <p:cNvSpPr>
            <a:spLocks noGrp="1"/>
          </p:cNvSpPr>
          <p:nvPr>
            <p:ph type="body" sz="half" idx="2"/>
          </p:nvPr>
        </p:nvSpPr>
        <p:spPr>
          <a:xfrm>
            <a:off x="914403" y="1428753"/>
            <a:ext cx="5399855" cy="2566925"/>
          </a:xfrm>
        </p:spPr>
        <p:txBody>
          <a:bodyPr>
            <a:normAutofit/>
          </a:bodyPr>
          <a:lstStyle/>
          <a:p>
            <a:pPr marL="257138" indent="-257138">
              <a:lnSpc>
                <a:spcPct val="100000"/>
              </a:lnSpc>
              <a:spcBef>
                <a:spcPts val="1200"/>
              </a:spcBef>
              <a:buFont typeface="Arial" charset="0"/>
              <a:buChar char="•"/>
            </a:pPr>
            <a:r>
              <a:rPr lang="en-US" sz="1800" dirty="0"/>
              <a:t>In order to deploy unit on bottom, the cable must keep free from propellers, not drag on bottom, and must facilitate an acceptable watch circle for a non-DP vessel. </a:t>
            </a:r>
          </a:p>
          <a:p>
            <a:pPr marL="257138" indent="-257138">
              <a:lnSpc>
                <a:spcPct val="100000"/>
              </a:lnSpc>
              <a:spcBef>
                <a:spcPts val="1200"/>
              </a:spcBef>
              <a:buFont typeface="Arial" charset="0"/>
              <a:buChar char="•"/>
            </a:pPr>
            <a:r>
              <a:rPr lang="en-US" sz="1800" dirty="0"/>
              <a:t>For MBARI vessels and other identified ships this leads to a number of regulated safety factors that will inform the specification of the tether, and therefore the powered winch. </a:t>
            </a:r>
          </a:p>
        </p:txBody>
      </p:sp>
    </p:spTree>
    <p:extLst>
      <p:ext uri="{BB962C8B-B14F-4D97-AF65-F5344CB8AC3E}">
        <p14:creationId xmlns:p14="http://schemas.microsoft.com/office/powerpoint/2010/main" val="3952613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3844"/>
            <a:ext cx="8686800" cy="850106"/>
          </a:xfrm>
        </p:spPr>
        <p:txBody>
          <a:bodyPr>
            <a:noAutofit/>
          </a:bodyPr>
          <a:lstStyle/>
          <a:p>
            <a:pPr algn="ctr"/>
            <a:r>
              <a:rPr lang="en-US" sz="4000" dirty="0">
                <a:latin typeface="Calibri" panose="020F0502020204030204" pitchFamily="34" charset="0"/>
              </a:rPr>
              <a:t>Considerations for Seagoing Installations</a:t>
            </a:r>
            <a:endParaRPr lang="en-US" sz="4000" dirty="0">
              <a:latin typeface="Calibri" panose="020F0502020204030204" pitchFamily="34" charset="0"/>
            </a:endParaRPr>
          </a:p>
        </p:txBody>
      </p:sp>
      <p:sp>
        <p:nvSpPr>
          <p:cNvPr id="3" name="Content Placeholder 2"/>
          <p:cNvSpPr>
            <a:spLocks noGrp="1"/>
          </p:cNvSpPr>
          <p:nvPr>
            <p:ph idx="1"/>
          </p:nvPr>
        </p:nvSpPr>
        <p:spPr/>
        <p:txBody>
          <a:bodyPr/>
          <a:lstStyle/>
          <a:p>
            <a:pPr>
              <a:lnSpc>
                <a:spcPct val="100000"/>
              </a:lnSpc>
              <a:spcBef>
                <a:spcPts val="1200"/>
              </a:spcBef>
            </a:pPr>
            <a:r>
              <a:rPr lang="en-US" dirty="0" smtClean="0"/>
              <a:t>Max system weight: 500 </a:t>
            </a:r>
            <a:r>
              <a:rPr lang="en-US" dirty="0" err="1" smtClean="0"/>
              <a:t>lbs</a:t>
            </a:r>
            <a:endParaRPr lang="en-US" dirty="0" smtClean="0"/>
          </a:p>
          <a:p>
            <a:pPr>
              <a:lnSpc>
                <a:spcPct val="100000"/>
              </a:lnSpc>
              <a:spcBef>
                <a:spcPts val="1200"/>
              </a:spcBef>
            </a:pPr>
            <a:r>
              <a:rPr lang="en-US" dirty="0" smtClean="0"/>
              <a:t>Allowing for dynamic loading a tether must have an SWL of 1000 </a:t>
            </a:r>
            <a:r>
              <a:rPr lang="en-US" dirty="0" err="1" smtClean="0"/>
              <a:t>lbf</a:t>
            </a:r>
            <a:r>
              <a:rPr lang="en-US" dirty="0" smtClean="0"/>
              <a:t>, and via CFR189 the NBL of the tether must be 7000 </a:t>
            </a:r>
            <a:r>
              <a:rPr lang="en-US" dirty="0" err="1" smtClean="0"/>
              <a:t>lbf</a:t>
            </a:r>
            <a:r>
              <a:rPr lang="en-US" dirty="0" smtClean="0"/>
              <a:t>.</a:t>
            </a:r>
          </a:p>
          <a:p>
            <a:pPr>
              <a:lnSpc>
                <a:spcPct val="100000"/>
              </a:lnSpc>
              <a:spcBef>
                <a:spcPts val="1200"/>
              </a:spcBef>
            </a:pPr>
            <a:r>
              <a:rPr lang="en-US" dirty="0" smtClean="0"/>
              <a:t>The tether must be the weakest link.</a:t>
            </a:r>
          </a:p>
          <a:p>
            <a:pPr>
              <a:lnSpc>
                <a:spcPct val="100000"/>
              </a:lnSpc>
              <a:spcBef>
                <a:spcPts val="1200"/>
              </a:spcBef>
            </a:pPr>
            <a:r>
              <a:rPr lang="en-US" dirty="0" smtClean="0"/>
              <a:t>The winch must have a brake rated above 7000 </a:t>
            </a:r>
            <a:r>
              <a:rPr lang="en-US" dirty="0" err="1" smtClean="0"/>
              <a:t>lbf</a:t>
            </a:r>
            <a:r>
              <a:rPr lang="en-US" dirty="0" smtClean="0"/>
              <a:t>. </a:t>
            </a:r>
          </a:p>
          <a:p>
            <a:pPr>
              <a:lnSpc>
                <a:spcPct val="100000"/>
              </a:lnSpc>
              <a:spcBef>
                <a:spcPts val="1200"/>
              </a:spcBef>
            </a:pPr>
            <a:r>
              <a:rPr lang="en-US" dirty="0" smtClean="0"/>
              <a:t>A 3 HP winch system will facilitate 30 m/min haul rates for this system, and will integrate with ships of opportunity.</a:t>
            </a:r>
            <a:endParaRPr lang="en-US" dirty="0"/>
          </a:p>
          <a:p>
            <a:endParaRPr lang="en-US" dirty="0" smtClean="0"/>
          </a:p>
        </p:txBody>
      </p:sp>
    </p:spTree>
    <p:extLst>
      <p:ext uri="{BB962C8B-B14F-4D97-AF65-F5344CB8AC3E}">
        <p14:creationId xmlns:p14="http://schemas.microsoft.com/office/powerpoint/2010/main" val="2784347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500341519"/>
              </p:ext>
            </p:extLst>
          </p:nvPr>
        </p:nvGraphicFramePr>
        <p:xfrm>
          <a:off x="628650" y="499448"/>
          <a:ext cx="7886700" cy="41332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337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773906"/>
          </a:xfrm>
        </p:spPr>
        <p:txBody>
          <a:bodyPr/>
          <a:lstStyle/>
          <a:p>
            <a:pPr algn="ctr"/>
            <a:r>
              <a:rPr lang="en-US" sz="4000" dirty="0">
                <a:latin typeface="Calibri" panose="020F0502020204030204" pitchFamily="34" charset="0"/>
              </a:rPr>
              <a:t>Soft</a:t>
            </a:r>
            <a:r>
              <a:rPr lang="en-US" sz="4000" dirty="0" smtClean="0">
                <a:latin typeface="Calibri" panose="020F0502020204030204" pitchFamily="34" charset="0"/>
              </a:rPr>
              <a:t> </a:t>
            </a:r>
            <a:r>
              <a:rPr lang="en-US" sz="4000" dirty="0">
                <a:latin typeface="Calibri" panose="020F0502020204030204" pitchFamily="34" charset="0"/>
              </a:rPr>
              <a:t>Jacket Fiber Tether Solution </a:t>
            </a:r>
            <a:r>
              <a:rPr lang="en-US" dirty="0" smtClean="0"/>
              <a: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04641151"/>
              </p:ext>
            </p:extLst>
          </p:nvPr>
        </p:nvGraphicFramePr>
        <p:xfrm>
          <a:off x="628650" y="1268015"/>
          <a:ext cx="7886700" cy="3662655"/>
        </p:xfrm>
        <a:graphic>
          <a:graphicData uri="http://schemas.openxmlformats.org/drawingml/2006/table">
            <a:tbl>
              <a:tblPr bandRow="1">
                <a:tableStyleId>{5C22544A-7EE6-4342-B048-85BDC9FD1C3A}</a:tableStyleId>
              </a:tblPr>
              <a:tblGrid>
                <a:gridCol w="1834764"/>
                <a:gridCol w="6051936"/>
              </a:tblGrid>
              <a:tr h="455517">
                <a:tc>
                  <a:txBody>
                    <a:bodyPr/>
                    <a:lstStyle/>
                    <a:p>
                      <a:pPr marL="0" algn="l" defTabSz="914400" rtl="0" eaLnBrk="1" fontAlgn="b" latinLnBrk="0" hangingPunct="1"/>
                      <a:r>
                        <a:rPr lang="en-US" sz="1800" b="0" i="0" u="none" strike="noStrike" kern="1200" cap="none" spc="0" dirty="0" smtClean="0">
                          <a:ln w="0"/>
                          <a:solidFill>
                            <a:schemeClr val="tx1"/>
                          </a:solidFill>
                          <a:effectLst>
                            <a:outerShdw blurRad="38100" dist="19050" dir="2700000" algn="tl" rotWithShape="0">
                              <a:schemeClr val="dk1">
                                <a:alpha val="40000"/>
                              </a:schemeClr>
                            </a:outerShdw>
                          </a:effectLst>
                          <a:latin typeface="Calibri" charset="0"/>
                          <a:ea typeface="+mn-ea"/>
                          <a:cs typeface="+mn-cs"/>
                        </a:rPr>
                        <a:t>TETHER</a:t>
                      </a:r>
                      <a:endParaRPr lang="en-US" sz="1800" b="0" i="0" u="none" strike="noStrike" kern="1200" cap="none" spc="0" dirty="0">
                        <a:ln w="0"/>
                        <a:solidFill>
                          <a:schemeClr val="tx1"/>
                        </a:solidFill>
                        <a:effectLst>
                          <a:outerShdw blurRad="38100" dist="19050" dir="2700000" algn="tl" rotWithShape="0">
                            <a:schemeClr val="dk1">
                              <a:alpha val="40000"/>
                            </a:schemeClr>
                          </a:outerShdw>
                        </a:effectLst>
                        <a:latin typeface="Calibri" charset="0"/>
                        <a:ea typeface="+mn-ea"/>
                        <a:cs typeface="+mn-cs"/>
                      </a:endParaRPr>
                    </a:p>
                  </a:txBody>
                  <a:tcPr marL="9525" marR="9525" marT="9525" marB="0" anchor="b"/>
                </a:tc>
                <a:tc>
                  <a:txBody>
                    <a:bodyPr/>
                    <a:lstStyle/>
                    <a:p>
                      <a:pPr marL="0" algn="l" defTabSz="914400" rtl="0" eaLnBrk="1" fontAlgn="b" latinLnBrk="0" hangingPunct="1"/>
                      <a:r>
                        <a:rPr lang="en-US" sz="1800" b="0" i="0" u="none" strike="noStrike" kern="1200" cap="none" spc="0" dirty="0" smtClean="0">
                          <a:ln w="0"/>
                          <a:solidFill>
                            <a:schemeClr val="tx1"/>
                          </a:solidFill>
                          <a:effectLst>
                            <a:outerShdw blurRad="38100" dist="19050" dir="2700000" algn="tl" rotWithShape="0">
                              <a:schemeClr val="dk1">
                                <a:alpha val="40000"/>
                              </a:schemeClr>
                            </a:outerShdw>
                          </a:effectLst>
                          <a:latin typeface="Calibri" charset="0"/>
                          <a:ea typeface="+mn-ea"/>
                          <a:cs typeface="+mn-cs"/>
                        </a:rPr>
                        <a:t>Custom Design will meet requirements.</a:t>
                      </a:r>
                      <a:endParaRPr lang="en-US" sz="1800" b="0" i="0" u="none" strike="noStrike" kern="1200" cap="none" spc="0" dirty="0">
                        <a:ln w="0"/>
                        <a:solidFill>
                          <a:schemeClr val="tx1"/>
                        </a:solidFill>
                        <a:effectLst>
                          <a:outerShdw blurRad="38100" dist="19050" dir="2700000" algn="tl" rotWithShape="0">
                            <a:schemeClr val="dk1">
                              <a:alpha val="40000"/>
                            </a:schemeClr>
                          </a:outerShdw>
                        </a:effectLst>
                        <a:latin typeface="Calibri" charset="0"/>
                        <a:ea typeface="+mn-ea"/>
                        <a:cs typeface="+mn-cs"/>
                      </a:endParaRPr>
                    </a:p>
                  </a:txBody>
                  <a:tcPr marL="9525" marR="9525" marT="9525" marB="0" anchor="b"/>
                </a:tc>
              </a:tr>
              <a:tr h="574026">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ELECTRICAL</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No batteries,</a:t>
                      </a:r>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independent GFI conductors</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55517">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MECHANICAL</a:t>
                      </a:r>
                    </a:p>
                  </a:txBody>
                  <a:tcPr marL="9525" marR="9525" marT="9525" marB="0" anchor="b"/>
                </a:tc>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Can size SWL &amp; NBL</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574026">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DATA IMPACT</a:t>
                      </a:r>
                    </a:p>
                  </a:txBody>
                  <a:tcPr marL="9525" marR="9525" marT="9525" marB="0" anchor="b"/>
                </a:tc>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Topside</a:t>
                      </a:r>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data collection would be possible in future developments.</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574026">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OPERATIONAL </a:t>
                      </a:r>
                    </a:p>
                  </a:txBody>
                  <a:tcPr marL="9525" marR="9525" marT="9525" marB="0" anchor="b"/>
                </a:tc>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Will require</a:t>
                      </a:r>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custom winch, larger sheaves. More care need be taken.</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574026">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MAINTENANCE</a:t>
                      </a:r>
                    </a:p>
                  </a:txBody>
                  <a:tcPr marL="9525" marR="9525" marT="9525" marB="0" anchor="b"/>
                </a:tc>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Needs</a:t>
                      </a:r>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fiber kits and training. More downtime for damaged terms &amp; tethers</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55517">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COST</a:t>
                      </a:r>
                    </a:p>
                  </a:txBody>
                  <a:tcPr marL="9525" marR="9525" marT="9525" marB="0" anchor="b"/>
                </a:tc>
                <a:tc>
                  <a:txBody>
                    <a:bodyPr/>
                    <a:lstStyle/>
                    <a:p>
                      <a:pPr algn="l" fontAlgn="b"/>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Estimated Costs 80k$, for winch, slip ring, and tether</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bl>
          </a:graphicData>
        </a:graphic>
      </p:graphicFrame>
    </p:spTree>
    <p:extLst>
      <p:ext uri="{BB962C8B-B14F-4D97-AF65-F5344CB8AC3E}">
        <p14:creationId xmlns:p14="http://schemas.microsoft.com/office/powerpoint/2010/main" val="245500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773906"/>
          </a:xfrm>
        </p:spPr>
        <p:txBody>
          <a:bodyPr>
            <a:normAutofit/>
          </a:bodyPr>
          <a:lstStyle/>
          <a:p>
            <a:pPr algn="ctr"/>
            <a:r>
              <a:rPr lang="en-US" sz="4000" dirty="0">
                <a:latin typeface="Calibri" panose="020F0502020204030204" pitchFamily="34" charset="0"/>
              </a:rPr>
              <a:t>Standard CTD Cable Solution</a:t>
            </a:r>
            <a:endParaRPr lang="en-US" sz="4000" dirty="0">
              <a:latin typeface="Calibri" panose="020F05020202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37668601"/>
              </p:ext>
            </p:extLst>
          </p:nvPr>
        </p:nvGraphicFramePr>
        <p:xfrm>
          <a:off x="628652" y="1369219"/>
          <a:ext cx="7618998" cy="3084195"/>
        </p:xfrm>
        <a:graphic>
          <a:graphicData uri="http://schemas.openxmlformats.org/drawingml/2006/table">
            <a:tbl>
              <a:tblPr bandRow="1">
                <a:tableStyleId>{5C22544A-7EE6-4342-B048-85BDC9FD1C3A}</a:tableStyleId>
              </a:tblPr>
              <a:tblGrid>
                <a:gridCol w="2699690"/>
                <a:gridCol w="4919308"/>
              </a:tblGrid>
              <a:tr h="558165">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TETHER</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UNOLS Standard 0.322"ø (Coax | 4C)</a:t>
                      </a:r>
                    </a:p>
                    <a:p>
                      <a:pPr algn="l" fontAlgn="b"/>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tc>
              </a:tr>
              <a:tr h="283845">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ELECTRICAL IMPACT</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Batteries required to get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a:t>
                      </a:r>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o power lamps</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tc>
              </a:tr>
              <a:tr h="283845">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MECHANICAL</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Already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supported </a:t>
                      </a:r>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on many ships (WF, RC, JM, SR)</a:t>
                      </a:r>
                    </a:p>
                  </a:txBody>
                  <a:tcPr marL="9525" marR="9525" marT="9525" marB="0"/>
                </a:tc>
              </a:tr>
              <a:tr h="558165">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DATA IMPACT</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Real-Time data collection at the surface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lost. Network data only.</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tc>
              </a:tr>
              <a:tr h="558165">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OPERATIONAL </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May Avoid depressor weight, but floats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remain.</a:t>
                      </a:r>
                    </a:p>
                    <a:p>
                      <a:pPr algn="l" fontAlgn="b"/>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More Flexible sheave options.</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tc>
              </a:tr>
              <a:tr h="283845">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MAINTENANCE</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Field </a:t>
                      </a:r>
                      <a:r>
                        <a:rPr lang="en-US" sz="18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s</a:t>
                      </a:r>
                      <a:r>
                        <a:rPr lang="en-US" sz="1800" b="0" i="0" u="none" strike="noStrike" cap="none" spc="0" dirty="0" err="1" smtClean="0">
                          <a:ln w="0"/>
                          <a:solidFill>
                            <a:schemeClr val="tx1"/>
                          </a:solidFill>
                          <a:effectLst>
                            <a:outerShdw blurRad="38100" dist="19050" dir="2700000" algn="tl" rotWithShape="0">
                              <a:schemeClr val="dk1">
                                <a:alpha val="40000"/>
                              </a:schemeClr>
                            </a:outerShdw>
                          </a:effectLst>
                          <a:latin typeface="Calibri" charset="0"/>
                        </a:rPr>
                        <a:t>ervicable</a:t>
                      </a:r>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inexpensive terminations </a:t>
                      </a:r>
                    </a:p>
                  </a:txBody>
                  <a:tcPr marL="9525" marR="9525" marT="9525" marB="0"/>
                </a:tc>
              </a:tr>
              <a:tr h="558165">
                <a:tc>
                  <a:txBody>
                    <a:bodyPr/>
                    <a:lstStyle/>
                    <a:p>
                      <a:pPr algn="l" fontAlgn="b"/>
                      <a:r>
                        <a:rPr lang="en-US" sz="1800" b="0" i="0" u="none" strike="noStrike" cap="none" spc="0">
                          <a:ln w="0"/>
                          <a:solidFill>
                            <a:schemeClr val="tx1"/>
                          </a:solidFill>
                          <a:effectLst>
                            <a:outerShdw blurRad="38100" dist="19050" dir="2700000" algn="tl" rotWithShape="0">
                              <a:schemeClr val="dk1">
                                <a:alpha val="40000"/>
                              </a:schemeClr>
                            </a:outerShdw>
                          </a:effectLst>
                          <a:latin typeface="Calibri" charset="0"/>
                        </a:rPr>
                        <a:t>COST</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Lower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cost (~$30,000), </a:t>
                      </a:r>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less gear on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accommodating </a:t>
                      </a:r>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ships</a:t>
                      </a:r>
                    </a:p>
                  </a:txBody>
                  <a:tcPr marL="9525" marR="9525" marT="9525" marB="0"/>
                </a:tc>
              </a:tr>
            </a:tbl>
          </a:graphicData>
        </a:graphic>
      </p:graphicFrame>
    </p:spTree>
    <p:extLst>
      <p:ext uri="{BB962C8B-B14F-4D97-AF65-F5344CB8AC3E}">
        <p14:creationId xmlns:p14="http://schemas.microsoft.com/office/powerpoint/2010/main" val="1723900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697706"/>
          </a:xfrm>
        </p:spPr>
        <p:txBody>
          <a:bodyPr>
            <a:normAutofit/>
          </a:bodyPr>
          <a:lstStyle/>
          <a:p>
            <a:pPr algn="ctr"/>
            <a:r>
              <a:rPr lang="en-US" sz="4000" dirty="0">
                <a:latin typeface="Calibri" panose="020F0502020204030204" pitchFamily="34" charset="0"/>
              </a:rPr>
              <a:t>Solution Pathways</a:t>
            </a:r>
            <a:endParaRPr lang="en-US" sz="4000" dirty="0">
              <a:latin typeface="Calibri" panose="020F0502020204030204" pitchFamily="34" charset="0"/>
            </a:endParaRPr>
          </a:p>
        </p:txBody>
      </p:sp>
      <p:sp>
        <p:nvSpPr>
          <p:cNvPr id="3" name="Content Placeholder 2"/>
          <p:cNvSpPr>
            <a:spLocks noGrp="1"/>
          </p:cNvSpPr>
          <p:nvPr>
            <p:ph idx="1"/>
          </p:nvPr>
        </p:nvSpPr>
        <p:spPr/>
        <p:txBody>
          <a:bodyPr/>
          <a:lstStyle/>
          <a:p>
            <a:pPr>
              <a:lnSpc>
                <a:spcPct val="100000"/>
              </a:lnSpc>
              <a:spcBef>
                <a:spcPts val="1200"/>
              </a:spcBef>
            </a:pPr>
            <a:r>
              <a:rPr lang="en-US" dirty="0" smtClean="0"/>
              <a:t>A trade study was conducted with regards to two potential system architectures that satisfy TNC requirements.</a:t>
            </a:r>
          </a:p>
          <a:p>
            <a:pPr>
              <a:lnSpc>
                <a:spcPct val="100000"/>
              </a:lnSpc>
              <a:spcBef>
                <a:spcPts val="1200"/>
              </a:spcBef>
            </a:pPr>
            <a:r>
              <a:rPr lang="en-US" dirty="0" smtClean="0"/>
              <a:t>Option 1: Custom tether/winch to suit current needs and allow for system scalability to other applications</a:t>
            </a:r>
          </a:p>
          <a:p>
            <a:pPr>
              <a:lnSpc>
                <a:spcPct val="100000"/>
              </a:lnSpc>
              <a:spcBef>
                <a:spcPts val="1200"/>
              </a:spcBef>
            </a:pPr>
            <a:r>
              <a:rPr lang="en-US" dirty="0" smtClean="0"/>
              <a:t>Option 2: Use widely available CTD wire which meets telemetry requirements and will result in lower cost system with lower maintenance impacts.</a:t>
            </a:r>
          </a:p>
          <a:p>
            <a:pPr>
              <a:lnSpc>
                <a:spcPct val="100000"/>
              </a:lnSpc>
              <a:spcBef>
                <a:spcPts val="1200"/>
              </a:spcBef>
            </a:pPr>
            <a:r>
              <a:rPr lang="en-US" dirty="0" smtClean="0"/>
              <a:t>The study was not conclusive that either scenario was superior. </a:t>
            </a:r>
          </a:p>
        </p:txBody>
      </p:sp>
    </p:spTree>
    <p:extLst>
      <p:ext uri="{BB962C8B-B14F-4D97-AF65-F5344CB8AC3E}">
        <p14:creationId xmlns:p14="http://schemas.microsoft.com/office/powerpoint/2010/main" val="361546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85750"/>
            <a:ext cx="7886700" cy="762000"/>
          </a:xfrm>
        </p:spPr>
        <p:txBody>
          <a:bodyPr>
            <a:normAutofit/>
          </a:bodyPr>
          <a:lstStyle/>
          <a:p>
            <a:pPr algn="ctr"/>
            <a:r>
              <a:rPr lang="en-US" sz="4000" dirty="0" smtClean="0">
                <a:latin typeface="+mn-lt"/>
              </a:rPr>
              <a:t>Mechanical Outline</a:t>
            </a:r>
            <a:endParaRPr lang="en-US" sz="4000" dirty="0">
              <a:latin typeface="+mn-lt"/>
            </a:endParaRPr>
          </a:p>
        </p:txBody>
      </p:sp>
      <p:sp>
        <p:nvSpPr>
          <p:cNvPr id="3" name="Content Placeholder 2"/>
          <p:cNvSpPr>
            <a:spLocks noGrp="1"/>
          </p:cNvSpPr>
          <p:nvPr>
            <p:ph idx="1"/>
          </p:nvPr>
        </p:nvSpPr>
        <p:spPr>
          <a:xfrm>
            <a:off x="1075646" y="1638642"/>
            <a:ext cx="6504895" cy="2574131"/>
          </a:xfrm>
        </p:spPr>
        <p:txBody>
          <a:bodyPr>
            <a:normAutofit lnSpcReduction="10000"/>
          </a:bodyPr>
          <a:lstStyle/>
          <a:p>
            <a:pPr>
              <a:lnSpc>
                <a:spcPct val="100000"/>
              </a:lnSpc>
              <a:spcBef>
                <a:spcPts val="1200"/>
              </a:spcBef>
            </a:pPr>
            <a:r>
              <a:rPr lang="en-US" sz="2700" dirty="0"/>
              <a:t>Camera and lens selection</a:t>
            </a:r>
          </a:p>
          <a:p>
            <a:pPr>
              <a:lnSpc>
                <a:spcPct val="100000"/>
              </a:lnSpc>
              <a:spcBef>
                <a:spcPts val="1200"/>
              </a:spcBef>
            </a:pPr>
            <a:r>
              <a:rPr lang="en-US" sz="2700" dirty="0"/>
              <a:t>Camera placement for 360</a:t>
            </a:r>
            <a:r>
              <a:rPr lang="en-US" sz="2700" baseline="30000" dirty="0"/>
              <a:t>o</a:t>
            </a:r>
            <a:r>
              <a:rPr lang="en-US" sz="2700" dirty="0"/>
              <a:t> stereo imaging</a:t>
            </a:r>
          </a:p>
          <a:p>
            <a:pPr>
              <a:lnSpc>
                <a:spcPct val="100000"/>
              </a:lnSpc>
              <a:spcBef>
                <a:spcPts val="1200"/>
              </a:spcBef>
            </a:pPr>
            <a:r>
              <a:rPr lang="en-US" sz="2700" dirty="0"/>
              <a:t>Main housing concept</a:t>
            </a:r>
          </a:p>
          <a:p>
            <a:pPr>
              <a:lnSpc>
                <a:spcPct val="100000"/>
              </a:lnSpc>
              <a:spcBef>
                <a:spcPts val="1200"/>
              </a:spcBef>
            </a:pPr>
            <a:r>
              <a:rPr lang="en-US" sz="2700" dirty="0"/>
              <a:t>Lander concept</a:t>
            </a:r>
          </a:p>
          <a:p>
            <a:pPr>
              <a:lnSpc>
                <a:spcPct val="100000"/>
              </a:lnSpc>
              <a:spcBef>
                <a:spcPts val="1200"/>
              </a:spcBef>
            </a:pPr>
            <a:r>
              <a:rPr lang="en-US" sz="2700" dirty="0"/>
              <a:t>Experiments to verify design concepts</a:t>
            </a:r>
            <a:endParaRPr lang="en-US" sz="2700" dirty="0"/>
          </a:p>
        </p:txBody>
      </p:sp>
    </p:spTree>
    <p:extLst>
      <p:ext uri="{BB962C8B-B14F-4D97-AF65-F5344CB8AC3E}">
        <p14:creationId xmlns:p14="http://schemas.microsoft.com/office/powerpoint/2010/main" val="15937380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773906"/>
          </a:xfrm>
        </p:spPr>
        <p:txBody>
          <a:bodyPr>
            <a:normAutofit/>
          </a:bodyPr>
          <a:lstStyle/>
          <a:p>
            <a:pPr algn="ctr"/>
            <a:r>
              <a:rPr lang="en-US" sz="4000" dirty="0">
                <a:latin typeface="Calibri" panose="020F0502020204030204" pitchFamily="34" charset="0"/>
              </a:rPr>
              <a:t>Camera </a:t>
            </a:r>
            <a:r>
              <a:rPr lang="en-US" sz="4000" dirty="0" smtClean="0">
                <a:latin typeface="Calibri" panose="020F0502020204030204" pitchFamily="34" charset="0"/>
              </a:rPr>
              <a:t>Requirements</a:t>
            </a:r>
            <a:endParaRPr lang="en-US" sz="4000" dirty="0">
              <a:latin typeface="Calibri" panose="020F0502020204030204" pitchFamily="34" charset="0"/>
            </a:endParaRPr>
          </a:p>
        </p:txBody>
      </p:sp>
      <p:sp>
        <p:nvSpPr>
          <p:cNvPr id="5" name="Text Placeholder 4"/>
          <p:cNvSpPr>
            <a:spLocks noGrp="1"/>
          </p:cNvSpPr>
          <p:nvPr>
            <p:ph type="body" idx="1"/>
          </p:nvPr>
        </p:nvSpPr>
        <p:spPr>
          <a:xfrm>
            <a:off x="609600" y="1123950"/>
            <a:ext cx="3868340" cy="617934"/>
          </a:xfrm>
        </p:spPr>
        <p:txBody>
          <a:bodyPr>
            <a:normAutofit/>
          </a:bodyPr>
          <a:lstStyle/>
          <a:p>
            <a:r>
              <a:rPr lang="en-US" sz="2400" dirty="0" smtClean="0"/>
              <a:t>Requirements</a:t>
            </a:r>
            <a:endParaRPr lang="en-US" sz="2400" dirty="0"/>
          </a:p>
        </p:txBody>
      </p:sp>
      <p:sp>
        <p:nvSpPr>
          <p:cNvPr id="3" name="Content Placeholder 2"/>
          <p:cNvSpPr>
            <a:spLocks noGrp="1"/>
          </p:cNvSpPr>
          <p:nvPr>
            <p:ph sz="half" idx="2"/>
          </p:nvPr>
        </p:nvSpPr>
        <p:spPr/>
        <p:txBody>
          <a:bodyPr>
            <a:normAutofit fontScale="92500" lnSpcReduction="20000"/>
          </a:bodyPr>
          <a:lstStyle/>
          <a:p>
            <a:pPr>
              <a:lnSpc>
                <a:spcPct val="110000"/>
              </a:lnSpc>
              <a:spcBef>
                <a:spcPts val="600"/>
              </a:spcBef>
            </a:pPr>
            <a:r>
              <a:rPr lang="en-US" sz="2400" dirty="0"/>
              <a:t>Small size</a:t>
            </a:r>
          </a:p>
          <a:p>
            <a:pPr>
              <a:lnSpc>
                <a:spcPct val="110000"/>
              </a:lnSpc>
              <a:spcBef>
                <a:spcPts val="600"/>
              </a:spcBef>
            </a:pPr>
            <a:r>
              <a:rPr lang="en-US" sz="2400" dirty="0"/>
              <a:t>Relatively low cost (8x)</a:t>
            </a:r>
          </a:p>
          <a:p>
            <a:pPr>
              <a:lnSpc>
                <a:spcPct val="110000"/>
              </a:lnSpc>
              <a:spcBef>
                <a:spcPts val="600"/>
              </a:spcBef>
            </a:pPr>
            <a:r>
              <a:rPr lang="en-US" sz="2400" dirty="0"/>
              <a:t>Stills and HD video</a:t>
            </a:r>
          </a:p>
          <a:p>
            <a:pPr>
              <a:lnSpc>
                <a:spcPct val="110000"/>
              </a:lnSpc>
              <a:spcBef>
                <a:spcPts val="600"/>
              </a:spcBef>
            </a:pPr>
            <a:r>
              <a:rPr lang="en-US" sz="2400" dirty="0"/>
              <a:t>Good low light performance</a:t>
            </a:r>
          </a:p>
          <a:p>
            <a:pPr>
              <a:lnSpc>
                <a:spcPct val="110000"/>
              </a:lnSpc>
              <a:spcBef>
                <a:spcPts val="600"/>
              </a:spcBef>
            </a:pPr>
            <a:r>
              <a:rPr lang="en-US" sz="2400" dirty="0"/>
              <a:t>Reliable brand (long life cycle)</a:t>
            </a:r>
          </a:p>
          <a:p>
            <a:pPr>
              <a:lnSpc>
                <a:spcPct val="110000"/>
              </a:lnSpc>
              <a:spcBef>
                <a:spcPts val="600"/>
              </a:spcBef>
            </a:pPr>
            <a:r>
              <a:rPr lang="en-US" sz="2400" dirty="0"/>
              <a:t>Easy to interface for control</a:t>
            </a:r>
          </a:p>
          <a:p>
            <a:pPr>
              <a:lnSpc>
                <a:spcPct val="110000"/>
              </a:lnSpc>
              <a:spcBef>
                <a:spcPts val="600"/>
              </a:spcBef>
            </a:pPr>
            <a:r>
              <a:rPr lang="en-US" sz="2400" dirty="0"/>
              <a:t>Onboard storage</a:t>
            </a:r>
          </a:p>
        </p:txBody>
      </p:sp>
      <p:sp>
        <p:nvSpPr>
          <p:cNvPr id="6" name="Text Placeholder 5"/>
          <p:cNvSpPr>
            <a:spLocks noGrp="1"/>
          </p:cNvSpPr>
          <p:nvPr>
            <p:ph type="body" sz="quarter" idx="3"/>
          </p:nvPr>
        </p:nvSpPr>
        <p:spPr>
          <a:xfrm>
            <a:off x="4648200" y="1123950"/>
            <a:ext cx="3887391" cy="617934"/>
          </a:xfrm>
        </p:spPr>
        <p:txBody>
          <a:bodyPr>
            <a:normAutofit/>
          </a:bodyPr>
          <a:lstStyle/>
          <a:p>
            <a:r>
              <a:rPr lang="en-US" sz="2400" dirty="0" smtClean="0"/>
              <a:t>Candidate Cameras</a:t>
            </a:r>
            <a:endParaRPr lang="en-US" sz="2400" dirty="0"/>
          </a:p>
        </p:txBody>
      </p:sp>
      <p:sp>
        <p:nvSpPr>
          <p:cNvPr id="7" name="Content Placeholder 6"/>
          <p:cNvSpPr>
            <a:spLocks noGrp="1"/>
          </p:cNvSpPr>
          <p:nvPr>
            <p:ph sz="quarter" idx="4"/>
          </p:nvPr>
        </p:nvSpPr>
        <p:spPr/>
        <p:txBody>
          <a:bodyPr/>
          <a:lstStyle/>
          <a:p>
            <a:pPr>
              <a:lnSpc>
                <a:spcPct val="100000"/>
              </a:lnSpc>
              <a:spcBef>
                <a:spcPts val="600"/>
              </a:spcBef>
            </a:pPr>
            <a:r>
              <a:rPr lang="en-US" dirty="0" smtClean="0"/>
              <a:t>Sony UMC-S3C</a:t>
            </a:r>
          </a:p>
          <a:p>
            <a:pPr>
              <a:lnSpc>
                <a:spcPct val="100000"/>
              </a:lnSpc>
              <a:spcBef>
                <a:spcPts val="600"/>
              </a:spcBef>
            </a:pPr>
            <a:r>
              <a:rPr lang="en-US" dirty="0" smtClean="0"/>
              <a:t>E1 Z Camera</a:t>
            </a:r>
          </a:p>
          <a:p>
            <a:pPr>
              <a:lnSpc>
                <a:spcPct val="100000"/>
              </a:lnSpc>
              <a:spcBef>
                <a:spcPts val="600"/>
              </a:spcBef>
            </a:pPr>
            <a:r>
              <a:rPr lang="en-US" dirty="0" smtClean="0"/>
              <a:t>Sony A6000 Series</a:t>
            </a:r>
            <a:endParaRPr lang="en-US" dirty="0"/>
          </a:p>
        </p:txBody>
      </p:sp>
    </p:spTree>
    <p:extLst>
      <p:ext uri="{BB962C8B-B14F-4D97-AF65-F5344CB8AC3E}">
        <p14:creationId xmlns:p14="http://schemas.microsoft.com/office/powerpoint/2010/main" val="7499924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85750"/>
            <a:ext cx="8001000" cy="762000"/>
          </a:xfrm>
        </p:spPr>
        <p:txBody>
          <a:bodyPr>
            <a:normAutofit/>
          </a:bodyPr>
          <a:lstStyle/>
          <a:p>
            <a:pPr algn="ctr"/>
            <a:r>
              <a:rPr lang="en-US" sz="4000" dirty="0">
                <a:latin typeface="Calibri" panose="020F0502020204030204" pitchFamily="34" charset="0"/>
              </a:rPr>
              <a:t>Sony Alpha 6300</a:t>
            </a:r>
            <a:endParaRPr lang="en-US" sz="4000" dirty="0">
              <a:latin typeface="Calibri" panose="020F0502020204030204" pitchFamily="34"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05313" y="1356973"/>
            <a:ext cx="3263504" cy="3263504"/>
          </a:xfrm>
        </p:spPr>
      </p:pic>
      <p:sp>
        <p:nvSpPr>
          <p:cNvPr id="6" name="TextBox 5"/>
          <p:cNvSpPr txBox="1"/>
          <p:nvPr/>
        </p:nvSpPr>
        <p:spPr>
          <a:xfrm>
            <a:off x="4788355" y="1276350"/>
            <a:ext cx="3912734" cy="3531734"/>
          </a:xfrm>
          <a:prstGeom prst="rect">
            <a:avLst/>
          </a:prstGeom>
          <a:noFill/>
        </p:spPr>
        <p:txBody>
          <a:bodyPr wrap="square" lIns="68579" tIns="34289" rIns="68579" bIns="34289" rtlCol="0">
            <a:spAutoFit/>
          </a:bodyPr>
          <a:lstStyle/>
          <a:p>
            <a:pPr marL="214308" indent="-214308" defTabSz="685783">
              <a:spcBef>
                <a:spcPts val="600"/>
              </a:spcBef>
              <a:buFont typeface="Arial" panose="020B0604020202020204" pitchFamily="34" charset="0"/>
              <a:buChar char="•"/>
            </a:pPr>
            <a:r>
              <a:rPr lang="en-US" sz="2000" dirty="0">
                <a:solidFill>
                  <a:prstClr val="black"/>
                </a:solidFill>
              </a:rPr>
              <a:t>$1000</a:t>
            </a:r>
          </a:p>
          <a:p>
            <a:pPr marL="214308" indent="-214308" defTabSz="685783">
              <a:spcBef>
                <a:spcPts val="600"/>
              </a:spcBef>
              <a:buFont typeface="Arial" panose="020B0604020202020204" pitchFamily="34" charset="0"/>
              <a:buChar char="•"/>
            </a:pPr>
            <a:r>
              <a:rPr lang="en-US" sz="2000" dirty="0">
                <a:solidFill>
                  <a:prstClr val="black"/>
                </a:solidFill>
              </a:rPr>
              <a:t>Images are recorded on SD card: up to 9 hours of HD video. Download via USB</a:t>
            </a:r>
          </a:p>
          <a:p>
            <a:pPr marL="214308" indent="-214308" defTabSz="685783">
              <a:spcBef>
                <a:spcPts val="600"/>
              </a:spcBef>
              <a:buFont typeface="Arial" panose="020B0604020202020204" pitchFamily="34" charset="0"/>
              <a:buChar char="•"/>
            </a:pPr>
            <a:r>
              <a:rPr lang="en-US" sz="2000" dirty="0">
                <a:solidFill>
                  <a:prstClr val="black"/>
                </a:solidFill>
              </a:rPr>
              <a:t>24.2MP APS-C </a:t>
            </a:r>
            <a:r>
              <a:rPr lang="en-US" sz="2000" dirty="0" err="1">
                <a:solidFill>
                  <a:prstClr val="black"/>
                </a:solidFill>
              </a:rPr>
              <a:t>Exmor</a:t>
            </a:r>
            <a:r>
              <a:rPr lang="en-US" sz="2000" dirty="0">
                <a:solidFill>
                  <a:prstClr val="black"/>
                </a:solidFill>
              </a:rPr>
              <a:t> CMOS Sensor</a:t>
            </a:r>
          </a:p>
          <a:p>
            <a:pPr marL="214308" indent="-214308" defTabSz="685783">
              <a:spcBef>
                <a:spcPts val="600"/>
              </a:spcBef>
              <a:buFont typeface="Arial" panose="020B0604020202020204" pitchFamily="34" charset="0"/>
              <a:buChar char="•"/>
            </a:pPr>
            <a:r>
              <a:rPr lang="en-US" sz="2000" dirty="0">
                <a:solidFill>
                  <a:prstClr val="black"/>
                </a:solidFill>
              </a:rPr>
              <a:t>Can be controlled using proprietary SONY connector</a:t>
            </a:r>
          </a:p>
          <a:p>
            <a:pPr marL="214308" indent="-214308" defTabSz="685783">
              <a:spcBef>
                <a:spcPts val="600"/>
              </a:spcBef>
              <a:buFont typeface="Arial" panose="020B0604020202020204" pitchFamily="34" charset="0"/>
              <a:buChar char="•"/>
            </a:pPr>
            <a:r>
              <a:rPr lang="en-US" sz="2000" dirty="0">
                <a:solidFill>
                  <a:prstClr val="black"/>
                </a:solidFill>
              </a:rPr>
              <a:t>Excellent image quality</a:t>
            </a:r>
          </a:p>
          <a:p>
            <a:pPr marL="214308" indent="-214308" defTabSz="685783">
              <a:spcBef>
                <a:spcPts val="600"/>
              </a:spcBef>
              <a:buFont typeface="Arial" panose="020B0604020202020204" pitchFamily="34" charset="0"/>
              <a:buChar char="•"/>
            </a:pPr>
            <a:r>
              <a:rPr lang="en-US" sz="2000" dirty="0">
                <a:solidFill>
                  <a:prstClr val="black"/>
                </a:solidFill>
              </a:rPr>
              <a:t>Sony E-mount: many lens options</a:t>
            </a:r>
          </a:p>
        </p:txBody>
      </p:sp>
    </p:spTree>
    <p:extLst>
      <p:ext uri="{BB962C8B-B14F-4D97-AF65-F5344CB8AC3E}">
        <p14:creationId xmlns:p14="http://schemas.microsoft.com/office/powerpoint/2010/main" val="29983643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773906"/>
          </a:xfrm>
        </p:spPr>
        <p:txBody>
          <a:bodyPr>
            <a:normAutofit/>
          </a:bodyPr>
          <a:lstStyle/>
          <a:p>
            <a:pPr algn="ctr"/>
            <a:r>
              <a:rPr lang="en-US" sz="4000" dirty="0" smtClean="0">
                <a:latin typeface="Calibri" panose="020F0502020204030204" pitchFamily="34" charset="0"/>
              </a:rPr>
              <a:t>Lens </a:t>
            </a:r>
            <a:r>
              <a:rPr lang="en-US" sz="4000" dirty="0" smtClean="0">
                <a:latin typeface="Calibri" panose="020F0502020204030204" pitchFamily="34" charset="0"/>
              </a:rPr>
              <a:t>Selection</a:t>
            </a:r>
            <a:endParaRPr lang="en-US" sz="4000" dirty="0">
              <a:latin typeface="Calibri" panose="020F0502020204030204" pitchFamily="34" charset="0"/>
            </a:endParaRPr>
          </a:p>
        </p:txBody>
      </p:sp>
      <p:sp>
        <p:nvSpPr>
          <p:cNvPr id="3" name="Content Placeholder 2"/>
          <p:cNvSpPr>
            <a:spLocks noGrp="1"/>
          </p:cNvSpPr>
          <p:nvPr>
            <p:ph idx="1"/>
          </p:nvPr>
        </p:nvSpPr>
        <p:spPr/>
        <p:txBody>
          <a:bodyPr/>
          <a:lstStyle/>
          <a:p>
            <a:pPr marL="0" indent="0">
              <a:buNone/>
            </a:pPr>
            <a:r>
              <a:rPr lang="en-US" sz="2400" dirty="0" smtClean="0"/>
              <a:t>Requirements:</a:t>
            </a:r>
          </a:p>
          <a:p>
            <a:pPr>
              <a:lnSpc>
                <a:spcPct val="100000"/>
              </a:lnSpc>
              <a:spcBef>
                <a:spcPts val="600"/>
              </a:spcBef>
            </a:pPr>
            <a:r>
              <a:rPr lang="en-US" sz="2000" dirty="0" smtClean="0"/>
              <a:t>Wide angle</a:t>
            </a:r>
          </a:p>
          <a:p>
            <a:pPr>
              <a:lnSpc>
                <a:spcPct val="100000"/>
              </a:lnSpc>
              <a:spcBef>
                <a:spcPts val="600"/>
              </a:spcBef>
            </a:pPr>
            <a:r>
              <a:rPr lang="en-US" sz="2000" dirty="0" smtClean="0"/>
              <a:t>Low cost</a:t>
            </a:r>
          </a:p>
          <a:p>
            <a:pPr>
              <a:lnSpc>
                <a:spcPct val="100000"/>
              </a:lnSpc>
              <a:spcBef>
                <a:spcPts val="600"/>
              </a:spcBef>
            </a:pPr>
            <a:r>
              <a:rPr lang="en-US" sz="2000" dirty="0" smtClean="0"/>
              <a:t>Small, light</a:t>
            </a:r>
          </a:p>
          <a:p>
            <a:pPr>
              <a:lnSpc>
                <a:spcPct val="100000"/>
              </a:lnSpc>
              <a:spcBef>
                <a:spcPts val="600"/>
              </a:spcBef>
            </a:pPr>
            <a:r>
              <a:rPr lang="en-US" sz="2000" dirty="0" smtClean="0"/>
              <a:t>Autofocus not required</a:t>
            </a:r>
          </a:p>
          <a:p>
            <a:pPr>
              <a:buFontTx/>
              <a:buChar char="-"/>
            </a:pPr>
            <a:endParaRPr lang="en-US" dirty="0"/>
          </a:p>
          <a:p>
            <a:pPr marL="0" indent="0">
              <a:buNone/>
            </a:pPr>
            <a:r>
              <a:rPr lang="en-US" dirty="0" err="1" smtClean="0"/>
              <a:t>Rokinon</a:t>
            </a:r>
            <a:r>
              <a:rPr lang="en-US" dirty="0" smtClean="0"/>
              <a:t> 12mm is excellent solution.</a:t>
            </a:r>
          </a:p>
          <a:p>
            <a:pPr marL="0" indent="0">
              <a:buNone/>
            </a:pPr>
            <a:r>
              <a:rPr lang="en-US" dirty="0" smtClean="0"/>
              <a:t>$400, manual focus, F 2.0, 85 degree FOV.</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2651" y="1314451"/>
            <a:ext cx="2634343" cy="2634343"/>
          </a:xfrm>
          <a:prstGeom prst="rect">
            <a:avLst/>
          </a:prstGeom>
        </p:spPr>
      </p:pic>
    </p:spTree>
    <p:extLst>
      <p:ext uri="{BB962C8B-B14F-4D97-AF65-F5344CB8AC3E}">
        <p14:creationId xmlns:p14="http://schemas.microsoft.com/office/powerpoint/2010/main" val="22290255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Team &amp; PIs</a:t>
            </a:r>
            <a:endParaRPr lang="en-US" dirty="0"/>
          </a:p>
        </p:txBody>
      </p:sp>
      <p:sp>
        <p:nvSpPr>
          <p:cNvPr id="3" name="Text Placeholder 2"/>
          <p:cNvSpPr>
            <a:spLocks noGrp="1"/>
          </p:cNvSpPr>
          <p:nvPr>
            <p:ph type="body" idx="1"/>
          </p:nvPr>
        </p:nvSpPr>
        <p:spPr/>
        <p:txBody>
          <a:bodyPr/>
          <a:lstStyle/>
          <a:p>
            <a:r>
              <a:rPr lang="en-US" dirty="0" smtClean="0"/>
              <a:t>Principal Investigators</a:t>
            </a:r>
            <a:endParaRPr lang="en-US" dirty="0"/>
          </a:p>
        </p:txBody>
      </p:sp>
      <p:sp>
        <p:nvSpPr>
          <p:cNvPr id="4" name="Content Placeholder 3"/>
          <p:cNvSpPr>
            <a:spLocks noGrp="1"/>
          </p:cNvSpPr>
          <p:nvPr>
            <p:ph sz="half" idx="2"/>
          </p:nvPr>
        </p:nvSpPr>
        <p:spPr/>
        <p:txBody>
          <a:bodyPr>
            <a:normAutofit/>
          </a:bodyPr>
          <a:lstStyle/>
          <a:p>
            <a:r>
              <a:rPr lang="en-US" dirty="0" smtClean="0"/>
              <a:t>Mary Gleason (TNC)</a:t>
            </a:r>
          </a:p>
          <a:p>
            <a:r>
              <a:rPr lang="en-US" dirty="0" smtClean="0"/>
              <a:t>Rick Starr (MLML)</a:t>
            </a:r>
            <a:endParaRPr lang="en-US" dirty="0"/>
          </a:p>
        </p:txBody>
      </p:sp>
      <p:sp>
        <p:nvSpPr>
          <p:cNvPr id="6" name="Text Placeholder 5"/>
          <p:cNvSpPr>
            <a:spLocks noGrp="1"/>
          </p:cNvSpPr>
          <p:nvPr>
            <p:ph type="body" sz="quarter" idx="3"/>
          </p:nvPr>
        </p:nvSpPr>
        <p:spPr/>
        <p:txBody>
          <a:bodyPr/>
          <a:lstStyle/>
          <a:p>
            <a:r>
              <a:rPr lang="en-US" dirty="0" smtClean="0"/>
              <a:t>Design Team</a:t>
            </a:r>
            <a:endParaRPr lang="en-US" dirty="0"/>
          </a:p>
        </p:txBody>
      </p:sp>
      <p:sp>
        <p:nvSpPr>
          <p:cNvPr id="5" name="Content Placeholder 4"/>
          <p:cNvSpPr>
            <a:spLocks noGrp="1"/>
          </p:cNvSpPr>
          <p:nvPr>
            <p:ph sz="quarter" idx="4"/>
          </p:nvPr>
        </p:nvSpPr>
        <p:spPr/>
        <p:txBody>
          <a:bodyPr>
            <a:normAutofit fontScale="85000" lnSpcReduction="20000"/>
          </a:bodyPr>
          <a:lstStyle/>
          <a:p>
            <a:r>
              <a:rPr lang="en-US" dirty="0" smtClean="0"/>
              <a:t>Chad Kecy (PM)</a:t>
            </a:r>
          </a:p>
          <a:p>
            <a:r>
              <a:rPr lang="en-US" dirty="0" smtClean="0"/>
              <a:t>Francois Cazenave</a:t>
            </a:r>
          </a:p>
          <a:p>
            <a:r>
              <a:rPr lang="en-US" dirty="0" smtClean="0"/>
              <a:t>Kent Headley</a:t>
            </a:r>
          </a:p>
          <a:p>
            <a:r>
              <a:rPr lang="en-US" dirty="0" smtClean="0"/>
              <a:t>Craig Okuda</a:t>
            </a:r>
          </a:p>
          <a:p>
            <a:r>
              <a:rPr lang="en-US" dirty="0" smtClean="0"/>
              <a:t>Eric Martin</a:t>
            </a:r>
          </a:p>
          <a:p>
            <a:r>
              <a:rPr lang="en-US" dirty="0" smtClean="0"/>
              <a:t>Mike Parker</a:t>
            </a:r>
          </a:p>
          <a:p>
            <a:r>
              <a:rPr lang="en-US" dirty="0" smtClean="0"/>
              <a:t>Jared </a:t>
            </a:r>
            <a:r>
              <a:rPr lang="en-US" dirty="0" err="1" smtClean="0"/>
              <a:t>Figurski</a:t>
            </a:r>
            <a:endParaRPr lang="en-US" dirty="0" smtClean="0"/>
          </a:p>
          <a:p>
            <a:r>
              <a:rPr lang="en-US" dirty="0" smtClean="0"/>
              <a:t>Ryan Fields (MLML)</a:t>
            </a:r>
          </a:p>
          <a:p>
            <a:r>
              <a:rPr lang="en-US" dirty="0" smtClean="0"/>
              <a:t>Tyler </a:t>
            </a:r>
            <a:r>
              <a:rPr lang="en-US" dirty="0" err="1" smtClean="0"/>
              <a:t>Maricich</a:t>
            </a:r>
            <a:r>
              <a:rPr lang="en-US" dirty="0" smtClean="0"/>
              <a:t> (Collaborator)</a:t>
            </a:r>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5274" y="2190751"/>
            <a:ext cx="1441053" cy="67655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3" y="4228613"/>
            <a:ext cx="748063" cy="748063"/>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5803" y="4400553"/>
            <a:ext cx="664895" cy="664895"/>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1068828"/>
            <a:ext cx="1091598" cy="1071949"/>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90800" y="4249901"/>
            <a:ext cx="2022400" cy="765969"/>
          </a:xfrm>
          <a:prstGeom prst="rect">
            <a:avLst/>
          </a:prstGeom>
        </p:spPr>
      </p:pic>
    </p:spTree>
    <p:extLst>
      <p:ext uri="{BB962C8B-B14F-4D97-AF65-F5344CB8AC3E}">
        <p14:creationId xmlns:p14="http://schemas.microsoft.com/office/powerpoint/2010/main" val="4896631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6376"/>
            <a:ext cx="5105400" cy="793739"/>
          </a:xfrm>
        </p:spPr>
        <p:txBody>
          <a:bodyPr>
            <a:noAutofit/>
          </a:bodyPr>
          <a:lstStyle/>
          <a:p>
            <a:r>
              <a:rPr lang="en-US" sz="4000" dirty="0" smtClean="0">
                <a:latin typeface="Calibri" panose="020F0502020204030204" pitchFamily="34" charset="0"/>
              </a:rPr>
              <a:t>Camera </a:t>
            </a:r>
            <a:r>
              <a:rPr lang="en-US" sz="4000" dirty="0" smtClean="0">
                <a:latin typeface="Calibri" panose="020F0502020204030204" pitchFamily="34" charset="0"/>
              </a:rPr>
              <a:t>Tests </a:t>
            </a:r>
            <a:r>
              <a:rPr lang="en-US" sz="4000" dirty="0" smtClean="0">
                <a:latin typeface="Calibri" panose="020F0502020204030204" pitchFamily="34" charset="0"/>
              </a:rPr>
              <a:t>in the </a:t>
            </a:r>
            <a:r>
              <a:rPr lang="en-US" sz="4000" dirty="0" smtClean="0">
                <a:latin typeface="Calibri" panose="020F0502020204030204" pitchFamily="34" charset="0"/>
              </a:rPr>
              <a:t>Lab</a:t>
            </a:r>
            <a:endParaRPr lang="en-US" sz="4000" dirty="0">
              <a:latin typeface="Calibri" panose="020F0502020204030204"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47" y="1214414"/>
            <a:ext cx="5095609" cy="3397073"/>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5131" y="477915"/>
            <a:ext cx="1658070" cy="1672426"/>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5133" y="2801752"/>
            <a:ext cx="1671236" cy="1671236"/>
          </a:xfrm>
          <a:prstGeom prst="rect">
            <a:avLst/>
          </a:prstGeom>
        </p:spPr>
      </p:pic>
      <p:sp>
        <p:nvSpPr>
          <p:cNvPr id="11" name="TextBox 10"/>
          <p:cNvSpPr txBox="1"/>
          <p:nvPr/>
        </p:nvSpPr>
        <p:spPr>
          <a:xfrm>
            <a:off x="5661230" y="2189713"/>
            <a:ext cx="1285875" cy="507830"/>
          </a:xfrm>
          <a:prstGeom prst="rect">
            <a:avLst/>
          </a:prstGeom>
          <a:noFill/>
        </p:spPr>
        <p:txBody>
          <a:bodyPr wrap="square" lIns="68579" tIns="34289" rIns="68579" bIns="34289" rtlCol="0">
            <a:spAutoFit/>
          </a:bodyPr>
          <a:lstStyle/>
          <a:p>
            <a:pPr defTabSz="685783"/>
            <a:r>
              <a:rPr lang="en-US" sz="1400" dirty="0">
                <a:solidFill>
                  <a:prstClr val="black"/>
                </a:solidFill>
              </a:rPr>
              <a:t>Center of image</a:t>
            </a:r>
          </a:p>
        </p:txBody>
      </p:sp>
      <p:sp>
        <p:nvSpPr>
          <p:cNvPr id="13" name="TextBox 12"/>
          <p:cNvSpPr txBox="1"/>
          <p:nvPr/>
        </p:nvSpPr>
        <p:spPr>
          <a:xfrm>
            <a:off x="5816534" y="4472988"/>
            <a:ext cx="1285875" cy="288539"/>
          </a:xfrm>
          <a:prstGeom prst="rect">
            <a:avLst/>
          </a:prstGeom>
          <a:noFill/>
        </p:spPr>
        <p:txBody>
          <a:bodyPr wrap="square" lIns="68579" tIns="34289" rIns="68579" bIns="34289" rtlCol="0">
            <a:spAutoFit/>
          </a:bodyPr>
          <a:lstStyle/>
          <a:p>
            <a:pPr defTabSz="685783"/>
            <a:r>
              <a:rPr lang="en-US" sz="1400" dirty="0">
                <a:solidFill>
                  <a:prstClr val="black"/>
                </a:solidFill>
              </a:rPr>
              <a:t>Side of image</a:t>
            </a:r>
          </a:p>
        </p:txBody>
      </p:sp>
      <p:pic>
        <p:nvPicPr>
          <p:cNvPr id="16" name="Picture 15"/>
          <p:cNvPicPr>
            <a:picLocks noChangeAspect="1"/>
          </p:cNvPicPr>
          <p:nvPr/>
        </p:nvPicPr>
        <p:blipFill rotWithShape="1">
          <a:blip r:embed="rId5" cstate="print">
            <a:extLst>
              <a:ext uri="{28A0092B-C50C-407E-A947-70E740481C1C}">
                <a14:useLocalDpi xmlns:a14="http://schemas.microsoft.com/office/drawing/2010/main" val="0"/>
              </a:ext>
            </a:extLst>
          </a:blip>
          <a:srcRect l="16595" t="13411" r="16818" b="33874"/>
          <a:stretch/>
        </p:blipFill>
        <p:spPr>
          <a:xfrm>
            <a:off x="7297951" y="811513"/>
            <a:ext cx="1650038" cy="1306280"/>
          </a:xfrm>
          <a:prstGeom prst="rect">
            <a:avLst/>
          </a:prstGeom>
        </p:spPr>
      </p:pic>
      <p:sp>
        <p:nvSpPr>
          <p:cNvPr id="17" name="TextBox 16"/>
          <p:cNvSpPr txBox="1"/>
          <p:nvPr/>
        </p:nvSpPr>
        <p:spPr>
          <a:xfrm>
            <a:off x="869497" y="3554074"/>
            <a:ext cx="1281935" cy="946412"/>
          </a:xfrm>
          <a:prstGeom prst="rect">
            <a:avLst/>
          </a:prstGeom>
          <a:noFill/>
        </p:spPr>
        <p:txBody>
          <a:bodyPr wrap="none" lIns="68579" tIns="34289" rIns="68579" bIns="34289" rtlCol="0">
            <a:spAutoFit/>
          </a:bodyPr>
          <a:lstStyle/>
          <a:p>
            <a:pPr defTabSz="685783"/>
            <a:r>
              <a:rPr lang="en-US" sz="1400" dirty="0">
                <a:solidFill>
                  <a:prstClr val="black"/>
                </a:solidFill>
              </a:rPr>
              <a:t>ISO 500</a:t>
            </a:r>
          </a:p>
          <a:p>
            <a:pPr defTabSz="685783"/>
            <a:r>
              <a:rPr lang="en-US" sz="1400" dirty="0">
                <a:solidFill>
                  <a:prstClr val="black"/>
                </a:solidFill>
              </a:rPr>
              <a:t>F8 </a:t>
            </a:r>
          </a:p>
          <a:p>
            <a:pPr defTabSz="685783"/>
            <a:r>
              <a:rPr lang="en-US" sz="1400" dirty="0">
                <a:solidFill>
                  <a:prstClr val="black"/>
                </a:solidFill>
              </a:rPr>
              <a:t>1/125s</a:t>
            </a:r>
          </a:p>
          <a:p>
            <a:pPr defTabSz="685783"/>
            <a:r>
              <a:rPr lang="en-US" sz="1400" dirty="0">
                <a:solidFill>
                  <a:prstClr val="black"/>
                </a:solidFill>
              </a:rPr>
              <a:t>Natural lighting</a:t>
            </a:r>
          </a:p>
        </p:txBody>
      </p:sp>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06080" y="2783085"/>
            <a:ext cx="1674481" cy="1671158"/>
          </a:xfrm>
          <a:prstGeom prst="rect">
            <a:avLst/>
          </a:prstGeom>
        </p:spPr>
      </p:pic>
      <p:sp>
        <p:nvSpPr>
          <p:cNvPr id="19" name="TextBox 18"/>
          <p:cNvSpPr txBox="1"/>
          <p:nvPr/>
        </p:nvSpPr>
        <p:spPr>
          <a:xfrm>
            <a:off x="7297951" y="4478545"/>
            <a:ext cx="2015261" cy="507830"/>
          </a:xfrm>
          <a:prstGeom prst="rect">
            <a:avLst/>
          </a:prstGeom>
          <a:noFill/>
        </p:spPr>
        <p:txBody>
          <a:bodyPr wrap="none" lIns="68579" tIns="34289" rIns="68579" bIns="34289" rtlCol="0">
            <a:spAutoFit/>
          </a:bodyPr>
          <a:lstStyle/>
          <a:p>
            <a:pPr defTabSz="685783"/>
            <a:r>
              <a:rPr lang="en-US" sz="1400" dirty="0">
                <a:solidFill>
                  <a:prstClr val="black"/>
                </a:solidFill>
              </a:rPr>
              <a:t>Depth of field </a:t>
            </a:r>
          </a:p>
          <a:p>
            <a:pPr defTabSz="685783"/>
            <a:r>
              <a:rPr lang="en-US" sz="1400" dirty="0">
                <a:solidFill>
                  <a:prstClr val="black"/>
                </a:solidFill>
              </a:rPr>
              <a:t>(red object at ½ distance)</a:t>
            </a:r>
          </a:p>
        </p:txBody>
      </p:sp>
    </p:spTree>
    <p:extLst>
      <p:ext uri="{BB962C8B-B14F-4D97-AF65-F5344CB8AC3E}">
        <p14:creationId xmlns:p14="http://schemas.microsoft.com/office/powerpoint/2010/main" val="2770546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latin typeface="Calibri" panose="020F0502020204030204" pitchFamily="34" charset="0"/>
              </a:rPr>
              <a:t>Considerations for </a:t>
            </a:r>
            <a:r>
              <a:rPr lang="en-US" sz="4000" dirty="0" smtClean="0">
                <a:latin typeface="Calibri" panose="020F0502020204030204" pitchFamily="34" charset="0"/>
              </a:rPr>
              <a:t>Cameras </a:t>
            </a:r>
            <a:r>
              <a:rPr lang="en-US" sz="4000" dirty="0">
                <a:latin typeface="Calibri" panose="020F0502020204030204" pitchFamily="34" charset="0"/>
              </a:rPr>
              <a:t>and </a:t>
            </a:r>
            <a:r>
              <a:rPr lang="en-US" sz="4000" dirty="0" smtClean="0">
                <a:latin typeface="Calibri" panose="020F0502020204030204" pitchFamily="34" charset="0"/>
              </a:rPr>
              <a:t>Lights Positioning</a:t>
            </a:r>
            <a:endParaRPr lang="en-US" sz="4000" dirty="0">
              <a:latin typeface="Calibri" panose="020F0502020204030204" pitchFamily="34" charset="0"/>
            </a:endParaRPr>
          </a:p>
        </p:txBody>
      </p:sp>
      <p:sp>
        <p:nvSpPr>
          <p:cNvPr id="3" name="Content Placeholder 2"/>
          <p:cNvSpPr>
            <a:spLocks noGrp="1"/>
          </p:cNvSpPr>
          <p:nvPr>
            <p:ph idx="1"/>
          </p:nvPr>
        </p:nvSpPr>
        <p:spPr>
          <a:xfrm>
            <a:off x="609600" y="1581150"/>
            <a:ext cx="7886700" cy="3429000"/>
          </a:xfrm>
        </p:spPr>
        <p:txBody>
          <a:bodyPr>
            <a:normAutofit fontScale="92500"/>
          </a:bodyPr>
          <a:lstStyle/>
          <a:p>
            <a:pPr>
              <a:lnSpc>
                <a:spcPct val="100000"/>
              </a:lnSpc>
              <a:spcBef>
                <a:spcPts val="600"/>
              </a:spcBef>
            </a:pPr>
            <a:r>
              <a:rPr lang="en-US" sz="2200" dirty="0" smtClean="0"/>
              <a:t>360</a:t>
            </a:r>
            <a:r>
              <a:rPr lang="en-US" sz="2200" baseline="30000" dirty="0" smtClean="0"/>
              <a:t>o</a:t>
            </a:r>
            <a:r>
              <a:rPr lang="en-US" sz="2200" dirty="0" smtClean="0"/>
              <a:t> coverage in stereo (gaps acceptable): 4 cameras pairs are needed</a:t>
            </a:r>
          </a:p>
          <a:p>
            <a:pPr>
              <a:lnSpc>
                <a:spcPct val="100000"/>
              </a:lnSpc>
              <a:spcBef>
                <a:spcPts val="600"/>
              </a:spcBef>
            </a:pPr>
            <a:r>
              <a:rPr lang="en-US" sz="2200" dirty="0" smtClean="0"/>
              <a:t>Flat ports (domes are too expensive)</a:t>
            </a:r>
          </a:p>
          <a:p>
            <a:pPr>
              <a:lnSpc>
                <a:spcPct val="100000"/>
              </a:lnSpc>
              <a:spcBef>
                <a:spcPts val="600"/>
              </a:spcBef>
            </a:pPr>
            <a:r>
              <a:rPr lang="en-US" sz="2200" dirty="0" smtClean="0"/>
              <a:t>Distance between cameras is 40 cm (tested by R. Starr)</a:t>
            </a:r>
          </a:p>
          <a:p>
            <a:pPr>
              <a:lnSpc>
                <a:spcPct val="100000"/>
              </a:lnSpc>
              <a:spcBef>
                <a:spcPts val="600"/>
              </a:spcBef>
            </a:pPr>
            <a:r>
              <a:rPr lang="en-US" sz="2200" dirty="0" smtClean="0"/>
              <a:t>Camera pairs must be toed in a few degrees</a:t>
            </a:r>
          </a:p>
          <a:p>
            <a:pPr>
              <a:lnSpc>
                <a:spcPct val="100000"/>
              </a:lnSpc>
              <a:spcBef>
                <a:spcPts val="600"/>
              </a:spcBef>
            </a:pPr>
            <a:r>
              <a:rPr lang="en-US" sz="2200" dirty="0" smtClean="0"/>
              <a:t>One camera will face down to help with lander placement</a:t>
            </a:r>
          </a:p>
          <a:p>
            <a:pPr>
              <a:lnSpc>
                <a:spcPct val="100000"/>
              </a:lnSpc>
              <a:spcBef>
                <a:spcPts val="600"/>
              </a:spcBef>
            </a:pPr>
            <a:r>
              <a:rPr lang="en-US" sz="2200" dirty="0" smtClean="0"/>
              <a:t>Lighting will be provided by 5 DSPL lights</a:t>
            </a:r>
          </a:p>
          <a:p>
            <a:pPr>
              <a:lnSpc>
                <a:spcPct val="100000"/>
              </a:lnSpc>
              <a:spcBef>
                <a:spcPts val="600"/>
              </a:spcBef>
            </a:pPr>
            <a:r>
              <a:rPr lang="en-US" sz="2200" dirty="0" smtClean="0"/>
              <a:t>Camera must all be in one housing:</a:t>
            </a:r>
          </a:p>
          <a:p>
            <a:pPr lvl="1">
              <a:lnSpc>
                <a:spcPct val="100000"/>
              </a:lnSpc>
              <a:spcBef>
                <a:spcPts val="600"/>
              </a:spcBef>
            </a:pPr>
            <a:r>
              <a:rPr lang="en-US" dirty="0" smtClean="0"/>
              <a:t> reduced drag, size, weight, cost</a:t>
            </a:r>
          </a:p>
          <a:p>
            <a:pPr lvl="1">
              <a:lnSpc>
                <a:spcPct val="100000"/>
              </a:lnSpc>
              <a:spcBef>
                <a:spcPts val="600"/>
              </a:spcBef>
            </a:pPr>
            <a:r>
              <a:rPr lang="en-US" dirty="0" smtClean="0"/>
              <a:t>much fewer connectors, higher reliability</a:t>
            </a:r>
          </a:p>
          <a:p>
            <a:pPr>
              <a:buFontTx/>
              <a:buChar char="-"/>
            </a:pPr>
            <a:endParaRPr lang="en-US" dirty="0" smtClean="0"/>
          </a:p>
          <a:p>
            <a:pPr>
              <a:buFontTx/>
              <a:buChar char="-"/>
            </a:pPr>
            <a:endParaRPr lang="en-US" dirty="0" smtClean="0"/>
          </a:p>
        </p:txBody>
      </p:sp>
    </p:spTree>
    <p:extLst>
      <p:ext uri="{BB962C8B-B14F-4D97-AF65-F5344CB8AC3E}">
        <p14:creationId xmlns:p14="http://schemas.microsoft.com/office/powerpoint/2010/main" val="10001513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534" y="133350"/>
            <a:ext cx="8534763" cy="793024"/>
          </a:xfrm>
        </p:spPr>
        <p:txBody>
          <a:bodyPr>
            <a:noAutofit/>
          </a:bodyPr>
          <a:lstStyle/>
          <a:p>
            <a:pPr algn="ctr"/>
            <a:r>
              <a:rPr lang="en-US" sz="4000" dirty="0">
                <a:latin typeface="Calibri" panose="020F0502020204030204" pitchFamily="34" charset="0"/>
              </a:rPr>
              <a:t>Cameras </a:t>
            </a:r>
            <a:r>
              <a:rPr lang="en-US" sz="4000" dirty="0" smtClean="0">
                <a:latin typeface="Calibri" panose="020F0502020204030204" pitchFamily="34" charset="0"/>
              </a:rPr>
              <a:t>Paired </a:t>
            </a:r>
            <a:r>
              <a:rPr lang="en-US" sz="4000" dirty="0">
                <a:latin typeface="Calibri" panose="020F0502020204030204" pitchFamily="34" charset="0"/>
              </a:rPr>
              <a:t>H</a:t>
            </a:r>
            <a:r>
              <a:rPr lang="en-US" sz="4000" dirty="0" smtClean="0">
                <a:latin typeface="Calibri" panose="020F0502020204030204" pitchFamily="34" charset="0"/>
              </a:rPr>
              <a:t>orizontally</a:t>
            </a:r>
            <a:endParaRPr lang="en-US" sz="4000" dirty="0">
              <a:latin typeface="Calibri" panose="020F0502020204030204" pitchFamily="34" charset="0"/>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024" r="20624"/>
          <a:stretch/>
        </p:blipFill>
        <p:spPr>
          <a:xfrm>
            <a:off x="221978" y="692472"/>
            <a:ext cx="4352765" cy="4323190"/>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6518" t="6666" r="14461" b="13333"/>
          <a:stretch/>
        </p:blipFill>
        <p:spPr>
          <a:xfrm>
            <a:off x="4618916" y="1276350"/>
            <a:ext cx="4296847" cy="3361445"/>
          </a:xfrm>
          <a:prstGeom prst="rect">
            <a:avLst/>
          </a:prstGeom>
        </p:spPr>
      </p:pic>
      <p:sp>
        <p:nvSpPr>
          <p:cNvPr id="6" name="TextBox 5"/>
          <p:cNvSpPr txBox="1"/>
          <p:nvPr/>
        </p:nvSpPr>
        <p:spPr>
          <a:xfrm>
            <a:off x="1928812" y="4727123"/>
            <a:ext cx="1500187" cy="377024"/>
          </a:xfrm>
          <a:prstGeom prst="rect">
            <a:avLst/>
          </a:prstGeom>
          <a:noFill/>
        </p:spPr>
        <p:txBody>
          <a:bodyPr wrap="square" lIns="68579" tIns="34289" rIns="68579" bIns="34289" rtlCol="0">
            <a:spAutoFit/>
          </a:bodyPr>
          <a:lstStyle/>
          <a:p>
            <a:pPr defTabSz="685783"/>
            <a:r>
              <a:rPr lang="en-US" sz="2000" dirty="0">
                <a:solidFill>
                  <a:prstClr val="black"/>
                </a:solidFill>
              </a:rPr>
              <a:t>Top </a:t>
            </a:r>
            <a:r>
              <a:rPr lang="en-US" sz="2000" dirty="0" smtClean="0">
                <a:solidFill>
                  <a:prstClr val="black"/>
                </a:solidFill>
              </a:rPr>
              <a:t>View</a:t>
            </a:r>
            <a:endParaRPr lang="en-US" sz="2000" dirty="0">
              <a:solidFill>
                <a:prstClr val="black"/>
              </a:solidFill>
            </a:endParaRPr>
          </a:p>
        </p:txBody>
      </p:sp>
      <p:sp>
        <p:nvSpPr>
          <p:cNvPr id="9" name="TextBox 8"/>
          <p:cNvSpPr txBox="1"/>
          <p:nvPr/>
        </p:nvSpPr>
        <p:spPr>
          <a:xfrm>
            <a:off x="6097710" y="4699569"/>
            <a:ext cx="1941389" cy="377024"/>
          </a:xfrm>
          <a:prstGeom prst="rect">
            <a:avLst/>
          </a:prstGeom>
          <a:noFill/>
        </p:spPr>
        <p:txBody>
          <a:bodyPr wrap="square" lIns="68579" tIns="34289" rIns="68579" bIns="34289" rtlCol="0">
            <a:spAutoFit/>
          </a:bodyPr>
          <a:lstStyle/>
          <a:p>
            <a:pPr defTabSz="685783"/>
            <a:r>
              <a:rPr lang="en-US" sz="2000" dirty="0">
                <a:solidFill>
                  <a:prstClr val="black"/>
                </a:solidFill>
              </a:rPr>
              <a:t>Isometric </a:t>
            </a:r>
            <a:r>
              <a:rPr lang="en-US" sz="2000" dirty="0" smtClean="0">
                <a:solidFill>
                  <a:prstClr val="black"/>
                </a:solidFill>
              </a:rPr>
              <a:t>View</a:t>
            </a:r>
            <a:endParaRPr lang="en-US" sz="2000" dirty="0">
              <a:solidFill>
                <a:prstClr val="black"/>
              </a:solidFill>
            </a:endParaRPr>
          </a:p>
        </p:txBody>
      </p:sp>
    </p:spTree>
    <p:extLst>
      <p:ext uri="{BB962C8B-B14F-4D97-AF65-F5344CB8AC3E}">
        <p14:creationId xmlns:p14="http://schemas.microsoft.com/office/powerpoint/2010/main" val="17041534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998" y="158761"/>
            <a:ext cx="8543925" cy="778092"/>
          </a:xfrm>
        </p:spPr>
        <p:txBody>
          <a:bodyPr>
            <a:noAutofit/>
          </a:bodyPr>
          <a:lstStyle/>
          <a:p>
            <a:pPr algn="ctr"/>
            <a:r>
              <a:rPr lang="en-US" sz="4000" dirty="0">
                <a:latin typeface="Calibri" panose="020F0502020204030204" pitchFamily="34" charset="0"/>
              </a:rPr>
              <a:t>Cameras </a:t>
            </a:r>
            <a:r>
              <a:rPr lang="en-US" sz="4000" dirty="0">
                <a:latin typeface="Calibri" panose="020F0502020204030204" pitchFamily="34" charset="0"/>
              </a:rPr>
              <a:t>P</a:t>
            </a:r>
            <a:r>
              <a:rPr lang="en-US" sz="4000" dirty="0" smtClean="0">
                <a:latin typeface="Calibri" panose="020F0502020204030204" pitchFamily="34" charset="0"/>
              </a:rPr>
              <a:t>aired Vertically</a:t>
            </a:r>
            <a:endParaRPr lang="en-US" sz="4000" dirty="0">
              <a:latin typeface="Calibri" panose="020F0502020204030204" pitchFamily="34" charset="0"/>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011" t="3333" r="29180" b="8095"/>
          <a:stretch/>
        </p:blipFill>
        <p:spPr>
          <a:xfrm>
            <a:off x="489857" y="1110070"/>
            <a:ext cx="3765777" cy="3745640"/>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2195" t="11429" r="27983" b="17381"/>
          <a:stretch/>
        </p:blipFill>
        <p:spPr>
          <a:xfrm>
            <a:off x="4445454" y="832757"/>
            <a:ext cx="4647520" cy="3661683"/>
          </a:xfrm>
          <a:prstGeom prst="rect">
            <a:avLst/>
          </a:prstGeom>
        </p:spPr>
      </p:pic>
      <p:sp>
        <p:nvSpPr>
          <p:cNvPr id="10" name="TextBox 9"/>
          <p:cNvSpPr txBox="1"/>
          <p:nvPr/>
        </p:nvSpPr>
        <p:spPr>
          <a:xfrm>
            <a:off x="1928812" y="4727123"/>
            <a:ext cx="1576387" cy="377024"/>
          </a:xfrm>
          <a:prstGeom prst="rect">
            <a:avLst/>
          </a:prstGeom>
          <a:noFill/>
        </p:spPr>
        <p:txBody>
          <a:bodyPr wrap="square" lIns="68579" tIns="34289" rIns="68579" bIns="34289" rtlCol="0">
            <a:spAutoFit/>
          </a:bodyPr>
          <a:lstStyle/>
          <a:p>
            <a:pPr defTabSz="685783"/>
            <a:r>
              <a:rPr lang="en-US" sz="2000" dirty="0">
                <a:solidFill>
                  <a:prstClr val="black"/>
                </a:solidFill>
              </a:rPr>
              <a:t>Top </a:t>
            </a:r>
            <a:r>
              <a:rPr lang="en-US" sz="2000" dirty="0" smtClean="0">
                <a:solidFill>
                  <a:prstClr val="black"/>
                </a:solidFill>
              </a:rPr>
              <a:t>View</a:t>
            </a:r>
            <a:endParaRPr lang="en-US" sz="2000" dirty="0">
              <a:solidFill>
                <a:prstClr val="black"/>
              </a:solidFill>
            </a:endParaRPr>
          </a:p>
        </p:txBody>
      </p:sp>
      <p:sp>
        <p:nvSpPr>
          <p:cNvPr id="11" name="TextBox 10"/>
          <p:cNvSpPr txBox="1"/>
          <p:nvPr/>
        </p:nvSpPr>
        <p:spPr>
          <a:xfrm>
            <a:off x="6135810" y="4699569"/>
            <a:ext cx="1941389" cy="377024"/>
          </a:xfrm>
          <a:prstGeom prst="rect">
            <a:avLst/>
          </a:prstGeom>
          <a:noFill/>
        </p:spPr>
        <p:txBody>
          <a:bodyPr wrap="square" lIns="68579" tIns="34289" rIns="68579" bIns="34289" rtlCol="0">
            <a:spAutoFit/>
          </a:bodyPr>
          <a:lstStyle/>
          <a:p>
            <a:pPr defTabSz="685783"/>
            <a:r>
              <a:rPr lang="en-US" sz="2000" dirty="0">
                <a:solidFill>
                  <a:prstClr val="black"/>
                </a:solidFill>
              </a:rPr>
              <a:t>Isometric </a:t>
            </a:r>
            <a:r>
              <a:rPr lang="en-US" sz="2000" dirty="0" smtClean="0">
                <a:solidFill>
                  <a:prstClr val="black"/>
                </a:solidFill>
              </a:rPr>
              <a:t>View</a:t>
            </a:r>
            <a:endParaRPr lang="en-US" sz="2000" dirty="0">
              <a:solidFill>
                <a:prstClr val="black"/>
              </a:solidFill>
            </a:endParaRPr>
          </a:p>
        </p:txBody>
      </p:sp>
    </p:spTree>
    <p:extLst>
      <p:ext uri="{BB962C8B-B14F-4D97-AF65-F5344CB8AC3E}">
        <p14:creationId xmlns:p14="http://schemas.microsoft.com/office/powerpoint/2010/main" val="32374409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998" y="158761"/>
            <a:ext cx="8543925" cy="778092"/>
          </a:xfrm>
        </p:spPr>
        <p:txBody>
          <a:bodyPr>
            <a:noAutofit/>
          </a:bodyPr>
          <a:lstStyle/>
          <a:p>
            <a:pPr algn="ctr"/>
            <a:r>
              <a:rPr lang="en-US" sz="4000" dirty="0">
                <a:latin typeface="Calibri" panose="020F0502020204030204" pitchFamily="34" charset="0"/>
              </a:rPr>
              <a:t>Cameras </a:t>
            </a:r>
            <a:r>
              <a:rPr lang="en-US" sz="4000" dirty="0">
                <a:latin typeface="Calibri" panose="020F0502020204030204" pitchFamily="34" charset="0"/>
              </a:rPr>
              <a:t>P</a:t>
            </a:r>
            <a:r>
              <a:rPr lang="en-US" sz="4000" dirty="0" smtClean="0">
                <a:latin typeface="Calibri" panose="020F0502020204030204" pitchFamily="34" charset="0"/>
              </a:rPr>
              <a:t>aired Vertically</a:t>
            </a:r>
            <a:endParaRPr lang="en-US" sz="4000" dirty="0">
              <a:latin typeface="Calibri" panose="020F0502020204030204" pitchFamily="34" charset="0"/>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6098" t="27664" r="48130" b="33407"/>
          <a:stretch/>
        </p:blipFill>
        <p:spPr>
          <a:xfrm>
            <a:off x="747031" y="1745117"/>
            <a:ext cx="2528556" cy="2126286"/>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5454" y="867966"/>
            <a:ext cx="4647520" cy="3591266"/>
          </a:xfrm>
          <a:prstGeom prst="rect">
            <a:avLst/>
          </a:prstGeom>
        </p:spPr>
      </p:pic>
      <p:sp>
        <p:nvSpPr>
          <p:cNvPr id="10" name="TextBox 9"/>
          <p:cNvSpPr txBox="1"/>
          <p:nvPr/>
        </p:nvSpPr>
        <p:spPr>
          <a:xfrm>
            <a:off x="1696130" y="4241883"/>
            <a:ext cx="1428070" cy="377024"/>
          </a:xfrm>
          <a:prstGeom prst="rect">
            <a:avLst/>
          </a:prstGeom>
          <a:noFill/>
        </p:spPr>
        <p:txBody>
          <a:bodyPr wrap="square" lIns="68579" tIns="34289" rIns="68579" bIns="34289" rtlCol="0">
            <a:spAutoFit/>
          </a:bodyPr>
          <a:lstStyle/>
          <a:p>
            <a:pPr defTabSz="685783"/>
            <a:r>
              <a:rPr lang="en-US" sz="2000" dirty="0">
                <a:solidFill>
                  <a:prstClr val="black"/>
                </a:solidFill>
              </a:rPr>
              <a:t>Top </a:t>
            </a:r>
            <a:r>
              <a:rPr lang="en-US" sz="2000" dirty="0" smtClean="0">
                <a:solidFill>
                  <a:prstClr val="black"/>
                </a:solidFill>
              </a:rPr>
              <a:t>View</a:t>
            </a:r>
            <a:endParaRPr lang="en-US" sz="2000" dirty="0">
              <a:solidFill>
                <a:prstClr val="black"/>
              </a:solidFill>
            </a:endParaRPr>
          </a:p>
        </p:txBody>
      </p:sp>
      <p:sp>
        <p:nvSpPr>
          <p:cNvPr id="11" name="TextBox 10"/>
          <p:cNvSpPr txBox="1"/>
          <p:nvPr/>
        </p:nvSpPr>
        <p:spPr>
          <a:xfrm>
            <a:off x="5899727" y="4241883"/>
            <a:ext cx="1710747" cy="377024"/>
          </a:xfrm>
          <a:prstGeom prst="rect">
            <a:avLst/>
          </a:prstGeom>
          <a:noFill/>
        </p:spPr>
        <p:txBody>
          <a:bodyPr wrap="square" lIns="68579" tIns="34289" rIns="68579" bIns="34289" rtlCol="0">
            <a:spAutoFit/>
          </a:bodyPr>
          <a:lstStyle/>
          <a:p>
            <a:pPr defTabSz="685783"/>
            <a:r>
              <a:rPr lang="en-US" sz="2000" dirty="0">
                <a:solidFill>
                  <a:prstClr val="black"/>
                </a:solidFill>
              </a:rPr>
              <a:t>Isometric </a:t>
            </a:r>
            <a:r>
              <a:rPr lang="en-US" sz="2000" dirty="0" smtClean="0">
                <a:solidFill>
                  <a:prstClr val="black"/>
                </a:solidFill>
              </a:rPr>
              <a:t>View</a:t>
            </a:r>
            <a:endParaRPr lang="en-US" sz="2000" dirty="0">
              <a:solidFill>
                <a:prstClr val="black"/>
              </a:solidFill>
            </a:endParaRPr>
          </a:p>
        </p:txBody>
      </p:sp>
    </p:spTree>
    <p:extLst>
      <p:ext uri="{BB962C8B-B14F-4D97-AF65-F5344CB8AC3E}">
        <p14:creationId xmlns:p14="http://schemas.microsoft.com/office/powerpoint/2010/main" val="8462705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latin typeface="Calibri" panose="020F0502020204030204" pitchFamily="34" charset="0"/>
              </a:rPr>
              <a:t>Camera </a:t>
            </a:r>
            <a:r>
              <a:rPr lang="en-US" sz="4000" dirty="0" smtClean="0">
                <a:latin typeface="Calibri" panose="020F0502020204030204" pitchFamily="34" charset="0"/>
              </a:rPr>
              <a:t>Angle </a:t>
            </a:r>
            <a:r>
              <a:rPr lang="en-US" sz="4000" dirty="0" smtClean="0">
                <a:latin typeface="Calibri" panose="020F0502020204030204" pitchFamily="34" charset="0"/>
              </a:rPr>
              <a:t>and </a:t>
            </a:r>
            <a:r>
              <a:rPr lang="en-US" sz="4000" dirty="0">
                <a:latin typeface="Calibri" panose="020F0502020204030204" pitchFamily="34" charset="0"/>
              </a:rPr>
              <a:t>P</a:t>
            </a:r>
            <a:r>
              <a:rPr lang="en-US" sz="4000" dirty="0" smtClean="0">
                <a:latin typeface="Calibri" panose="020F0502020204030204" pitchFamily="34" charset="0"/>
              </a:rPr>
              <a:t>osition </a:t>
            </a:r>
            <a:r>
              <a:rPr lang="en-US" sz="4000" dirty="0">
                <a:latin typeface="Calibri" panose="020F0502020204030204" pitchFamily="34" charset="0"/>
              </a:rPr>
              <a:t>R</a:t>
            </a:r>
            <a:r>
              <a:rPr lang="en-US" sz="4000" dirty="0" smtClean="0">
                <a:latin typeface="Calibri" panose="020F0502020204030204" pitchFamily="34" charset="0"/>
              </a:rPr>
              <a:t>elative </a:t>
            </a:r>
            <a:r>
              <a:rPr lang="en-US" sz="4000" dirty="0" smtClean="0">
                <a:latin typeface="Calibri" panose="020F0502020204030204" pitchFamily="34" charset="0"/>
              </a:rPr>
              <a:t>to </a:t>
            </a:r>
            <a:r>
              <a:rPr lang="en-US" sz="4000" dirty="0" smtClean="0">
                <a:latin typeface="Calibri" panose="020F0502020204030204" pitchFamily="34" charset="0"/>
              </a:rPr>
              <a:t>Seafloor</a:t>
            </a:r>
            <a:endParaRPr lang="en-US" sz="4000" dirty="0">
              <a:latin typeface="Calibri" panose="020F0502020204030204" pitchFamily="34" charset="0"/>
            </a:endParaRP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0309" t="14524" r="14185" b="20595"/>
          <a:stretch/>
        </p:blipFill>
        <p:spPr>
          <a:xfrm>
            <a:off x="1218519" y="1202003"/>
            <a:ext cx="5817054" cy="3862409"/>
          </a:xfrm>
          <a:prstGeom prst="rect">
            <a:avLst/>
          </a:prstGeom>
        </p:spPr>
      </p:pic>
    </p:spTree>
    <p:extLst>
      <p:ext uri="{BB962C8B-B14F-4D97-AF65-F5344CB8AC3E}">
        <p14:creationId xmlns:p14="http://schemas.microsoft.com/office/powerpoint/2010/main" val="42211271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1" y="1369219"/>
            <a:ext cx="3743325" cy="3263504"/>
          </a:xfrm>
        </p:spPr>
        <p:txBody>
          <a:bodyPr/>
          <a:lstStyle/>
          <a:p>
            <a:pPr>
              <a:lnSpc>
                <a:spcPct val="100000"/>
              </a:lnSpc>
              <a:spcBef>
                <a:spcPts val="600"/>
              </a:spcBef>
            </a:pPr>
            <a:r>
              <a:rPr lang="en-US" sz="2400" dirty="0" smtClean="0"/>
              <a:t>Anodized 6061 Aluminum</a:t>
            </a:r>
          </a:p>
          <a:p>
            <a:pPr>
              <a:lnSpc>
                <a:spcPct val="100000"/>
              </a:lnSpc>
              <a:spcBef>
                <a:spcPts val="600"/>
              </a:spcBef>
            </a:pPr>
            <a:r>
              <a:rPr lang="en-US" sz="2400" dirty="0" smtClean="0"/>
              <a:t>Weight in air: 50kg</a:t>
            </a:r>
          </a:p>
          <a:p>
            <a:pPr>
              <a:lnSpc>
                <a:spcPct val="100000"/>
              </a:lnSpc>
              <a:spcBef>
                <a:spcPts val="600"/>
              </a:spcBef>
            </a:pPr>
            <a:r>
              <a:rPr lang="en-US" sz="2400" dirty="0" smtClean="0"/>
              <a:t>10kg buoyant</a:t>
            </a:r>
          </a:p>
          <a:p>
            <a:pPr>
              <a:lnSpc>
                <a:spcPct val="100000"/>
              </a:lnSpc>
              <a:spcBef>
                <a:spcPts val="600"/>
              </a:spcBef>
            </a:pPr>
            <a:r>
              <a:rPr lang="en-US" sz="2400" dirty="0" smtClean="0"/>
              <a:t>30cm diameter x 80cm tall</a:t>
            </a:r>
          </a:p>
          <a:p>
            <a:pPr>
              <a:lnSpc>
                <a:spcPct val="100000"/>
              </a:lnSpc>
              <a:spcBef>
                <a:spcPts val="600"/>
              </a:spcBef>
            </a:pPr>
            <a:r>
              <a:rPr lang="en-US" sz="2400" dirty="0" smtClean="0"/>
              <a:t>Rack for electronics and cameras</a:t>
            </a:r>
          </a:p>
          <a:p>
            <a:endParaRPr lang="en-US" dirty="0" smtClean="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7520" t="6667" b="10238"/>
          <a:stretch/>
        </p:blipFill>
        <p:spPr>
          <a:xfrm>
            <a:off x="4757739" y="770931"/>
            <a:ext cx="4158863" cy="4274003"/>
          </a:xfrm>
          <a:prstGeom prst="rect">
            <a:avLst/>
          </a:prstGeom>
        </p:spPr>
      </p:pic>
      <p:sp>
        <p:nvSpPr>
          <p:cNvPr id="2" name="Title 1"/>
          <p:cNvSpPr>
            <a:spLocks noGrp="1"/>
          </p:cNvSpPr>
          <p:nvPr>
            <p:ph type="title"/>
          </p:nvPr>
        </p:nvSpPr>
        <p:spPr>
          <a:xfrm>
            <a:off x="609600" y="209550"/>
            <a:ext cx="7886700" cy="718117"/>
          </a:xfrm>
        </p:spPr>
        <p:txBody>
          <a:bodyPr>
            <a:normAutofit/>
          </a:bodyPr>
          <a:lstStyle/>
          <a:p>
            <a:pPr algn="ctr"/>
            <a:r>
              <a:rPr lang="en-US" sz="4000" dirty="0" smtClean="0">
                <a:latin typeface="Calibri" panose="020F0502020204030204" pitchFamily="34" charset="0"/>
              </a:rPr>
              <a:t>Main </a:t>
            </a:r>
            <a:r>
              <a:rPr lang="en-US" sz="4000" dirty="0" smtClean="0">
                <a:latin typeface="Calibri" panose="020F0502020204030204" pitchFamily="34" charset="0"/>
              </a:rPr>
              <a:t>Housing </a:t>
            </a:r>
            <a:r>
              <a:rPr lang="en-US" sz="4000" dirty="0">
                <a:latin typeface="Calibri" panose="020F0502020204030204" pitchFamily="34" charset="0"/>
              </a:rPr>
              <a:t>C</a:t>
            </a:r>
            <a:r>
              <a:rPr lang="en-US" sz="4000" dirty="0" smtClean="0">
                <a:latin typeface="Calibri" panose="020F0502020204030204" pitchFamily="34" charset="0"/>
              </a:rPr>
              <a:t>oncept</a:t>
            </a:r>
            <a:endParaRPr lang="en-US" sz="4000" dirty="0">
              <a:latin typeface="Calibri" panose="020F0502020204030204" pitchFamily="34" charset="0"/>
            </a:endParaRPr>
          </a:p>
        </p:txBody>
      </p:sp>
    </p:spTree>
    <p:extLst>
      <p:ext uri="{BB962C8B-B14F-4D97-AF65-F5344CB8AC3E}">
        <p14:creationId xmlns:p14="http://schemas.microsoft.com/office/powerpoint/2010/main" val="1686308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145" y="230982"/>
            <a:ext cx="3580040" cy="711994"/>
          </a:xfrm>
        </p:spPr>
        <p:txBody>
          <a:bodyPr>
            <a:normAutofit/>
          </a:bodyPr>
          <a:lstStyle/>
          <a:p>
            <a:r>
              <a:rPr lang="en-US" sz="4000" dirty="0" smtClean="0">
                <a:latin typeface="Calibri" panose="020F0502020204030204" pitchFamily="34" charset="0"/>
              </a:rPr>
              <a:t>Lander </a:t>
            </a:r>
            <a:r>
              <a:rPr lang="en-US" sz="4000" dirty="0" smtClean="0">
                <a:latin typeface="Calibri" panose="020F0502020204030204" pitchFamily="34" charset="0"/>
              </a:rPr>
              <a:t>Concept</a:t>
            </a:r>
            <a:endParaRPr lang="en-US" sz="4000" dirty="0">
              <a:latin typeface="Calibri" panose="020F0502020204030204" pitchFamily="34" charset="0"/>
            </a:endParaRPr>
          </a:p>
        </p:txBody>
      </p:sp>
      <p:sp>
        <p:nvSpPr>
          <p:cNvPr id="3" name="Content Placeholder 2"/>
          <p:cNvSpPr>
            <a:spLocks noGrp="1"/>
          </p:cNvSpPr>
          <p:nvPr>
            <p:ph idx="1"/>
          </p:nvPr>
        </p:nvSpPr>
        <p:spPr>
          <a:xfrm>
            <a:off x="446995" y="1289617"/>
            <a:ext cx="3386138" cy="3263504"/>
          </a:xfrm>
        </p:spPr>
        <p:txBody>
          <a:bodyPr>
            <a:normAutofit fontScale="92500" lnSpcReduction="10000"/>
          </a:bodyPr>
          <a:lstStyle/>
          <a:p>
            <a:pPr>
              <a:lnSpc>
                <a:spcPct val="110000"/>
              </a:lnSpc>
              <a:spcBef>
                <a:spcPts val="600"/>
              </a:spcBef>
            </a:pPr>
            <a:r>
              <a:rPr lang="en-US" dirty="0" smtClean="0"/>
              <a:t>Height: 160cm</a:t>
            </a:r>
          </a:p>
          <a:p>
            <a:pPr>
              <a:lnSpc>
                <a:spcPct val="110000"/>
              </a:lnSpc>
              <a:spcBef>
                <a:spcPts val="600"/>
              </a:spcBef>
            </a:pPr>
            <a:r>
              <a:rPr lang="en-US" dirty="0" smtClean="0"/>
              <a:t>Weight: 75kg-200kg</a:t>
            </a:r>
          </a:p>
          <a:p>
            <a:pPr>
              <a:lnSpc>
                <a:spcPct val="110000"/>
              </a:lnSpc>
              <a:spcBef>
                <a:spcPts val="600"/>
              </a:spcBef>
            </a:pPr>
            <a:r>
              <a:rPr lang="en-US" dirty="0" smtClean="0"/>
              <a:t>Base has weak link</a:t>
            </a:r>
          </a:p>
          <a:p>
            <a:pPr>
              <a:lnSpc>
                <a:spcPct val="110000"/>
              </a:lnSpc>
              <a:spcBef>
                <a:spcPts val="600"/>
              </a:spcBef>
            </a:pPr>
            <a:r>
              <a:rPr lang="en-US" dirty="0" smtClean="0"/>
              <a:t>Heavy at the bottom, light at the top</a:t>
            </a:r>
          </a:p>
          <a:p>
            <a:pPr>
              <a:lnSpc>
                <a:spcPct val="110000"/>
              </a:lnSpc>
              <a:spcBef>
                <a:spcPts val="600"/>
              </a:spcBef>
            </a:pPr>
            <a:r>
              <a:rPr lang="en-US" dirty="0" smtClean="0"/>
              <a:t>Low drag</a:t>
            </a:r>
          </a:p>
          <a:p>
            <a:pPr>
              <a:lnSpc>
                <a:spcPct val="110000"/>
              </a:lnSpc>
              <a:spcBef>
                <a:spcPts val="600"/>
              </a:spcBef>
            </a:pPr>
            <a:r>
              <a:rPr lang="en-US" dirty="0" smtClean="0"/>
              <a:t>Different bases and float. </a:t>
            </a:r>
          </a:p>
          <a:p>
            <a:pPr>
              <a:lnSpc>
                <a:spcPct val="110000"/>
              </a:lnSpc>
              <a:spcBef>
                <a:spcPts val="600"/>
              </a:spcBef>
            </a:pPr>
            <a:r>
              <a:rPr lang="en-US" dirty="0" smtClean="0"/>
              <a:t>Configuration can evolve after testing</a:t>
            </a:r>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575" t="2415" r="26971" b="10800"/>
          <a:stretch/>
        </p:blipFill>
        <p:spPr>
          <a:xfrm>
            <a:off x="4335238" y="349025"/>
            <a:ext cx="4623026" cy="4463823"/>
          </a:xfrm>
          <a:prstGeom prst="rect">
            <a:avLst/>
          </a:prstGeom>
        </p:spPr>
      </p:pic>
    </p:spTree>
    <p:extLst>
      <p:ext uri="{BB962C8B-B14F-4D97-AF65-F5344CB8AC3E}">
        <p14:creationId xmlns:p14="http://schemas.microsoft.com/office/powerpoint/2010/main" val="14925021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7567"/>
            <a:ext cx="8067675" cy="901814"/>
          </a:xfrm>
        </p:spPr>
        <p:txBody>
          <a:bodyPr>
            <a:normAutofit/>
          </a:bodyPr>
          <a:lstStyle/>
          <a:p>
            <a:pPr algn="ctr"/>
            <a:r>
              <a:rPr lang="en-US" sz="4000" dirty="0" smtClean="0">
                <a:latin typeface="Calibri" panose="020F0502020204030204" pitchFamily="34" charset="0"/>
              </a:rPr>
              <a:t>Concepts for </a:t>
            </a:r>
            <a:r>
              <a:rPr lang="en-US" sz="4000" dirty="0" smtClean="0">
                <a:latin typeface="Calibri" panose="020F0502020204030204" pitchFamily="34" charset="0"/>
              </a:rPr>
              <a:t>Lander </a:t>
            </a:r>
            <a:r>
              <a:rPr lang="en-US" sz="4000" dirty="0">
                <a:latin typeface="Calibri" panose="020F0502020204030204" pitchFamily="34" charset="0"/>
              </a:rPr>
              <a:t>B</a:t>
            </a:r>
            <a:r>
              <a:rPr lang="en-US" sz="4000" dirty="0" smtClean="0">
                <a:latin typeface="Calibri" panose="020F0502020204030204" pitchFamily="34" charset="0"/>
              </a:rPr>
              <a:t>ase</a:t>
            </a:r>
            <a:endParaRPr lang="en-US" sz="4000" dirty="0">
              <a:latin typeface="Calibri" panose="020F0502020204030204" pitchFamily="34" charset="0"/>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30620" r="30559"/>
          <a:stretch/>
        </p:blipFill>
        <p:spPr>
          <a:xfrm>
            <a:off x="942975" y="1010332"/>
            <a:ext cx="1488874" cy="2963635"/>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30620" r="31111"/>
          <a:stretch/>
        </p:blipFill>
        <p:spPr>
          <a:xfrm>
            <a:off x="3661684" y="1010331"/>
            <a:ext cx="1467705" cy="2963636"/>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30713" r="36814"/>
          <a:stretch/>
        </p:blipFill>
        <p:spPr>
          <a:xfrm>
            <a:off x="6772276" y="1071562"/>
            <a:ext cx="1245432" cy="2963636"/>
          </a:xfrm>
          <a:prstGeom prst="rect">
            <a:avLst/>
          </a:prstGeom>
        </p:spPr>
      </p:pic>
      <p:sp>
        <p:nvSpPr>
          <p:cNvPr id="9" name="TextBox 8"/>
          <p:cNvSpPr txBox="1"/>
          <p:nvPr/>
        </p:nvSpPr>
        <p:spPr>
          <a:xfrm>
            <a:off x="838200" y="4156856"/>
            <a:ext cx="1776253" cy="684801"/>
          </a:xfrm>
          <a:prstGeom prst="rect">
            <a:avLst/>
          </a:prstGeom>
          <a:noFill/>
        </p:spPr>
        <p:txBody>
          <a:bodyPr wrap="none" lIns="68579" tIns="34289" rIns="68579" bIns="34289" rtlCol="0">
            <a:spAutoFit/>
          </a:bodyPr>
          <a:lstStyle/>
          <a:p>
            <a:pPr defTabSz="685783"/>
            <a:r>
              <a:rPr lang="en-US" sz="2000" dirty="0">
                <a:solidFill>
                  <a:prstClr val="black"/>
                </a:solidFill>
              </a:rPr>
              <a:t>Large feet for </a:t>
            </a:r>
            <a:endParaRPr lang="en-US" sz="2000" dirty="0" smtClean="0">
              <a:solidFill>
                <a:prstClr val="black"/>
              </a:solidFill>
            </a:endParaRPr>
          </a:p>
          <a:p>
            <a:pPr defTabSz="685783"/>
            <a:r>
              <a:rPr lang="en-US" sz="2000" dirty="0" smtClean="0">
                <a:solidFill>
                  <a:prstClr val="black"/>
                </a:solidFill>
              </a:rPr>
              <a:t>soft </a:t>
            </a:r>
            <a:r>
              <a:rPr lang="en-US" sz="2000" dirty="0">
                <a:solidFill>
                  <a:prstClr val="black"/>
                </a:solidFill>
              </a:rPr>
              <a:t>flat bottom</a:t>
            </a:r>
          </a:p>
        </p:txBody>
      </p:sp>
      <p:sp>
        <p:nvSpPr>
          <p:cNvPr id="10" name="TextBox 9"/>
          <p:cNvSpPr txBox="1"/>
          <p:nvPr/>
        </p:nvSpPr>
        <p:spPr>
          <a:xfrm>
            <a:off x="3965803" y="4251847"/>
            <a:ext cx="1163586" cy="377024"/>
          </a:xfrm>
          <a:prstGeom prst="rect">
            <a:avLst/>
          </a:prstGeom>
          <a:noFill/>
        </p:spPr>
        <p:txBody>
          <a:bodyPr wrap="none" lIns="68579" tIns="34289" rIns="68579" bIns="34289" rtlCol="0">
            <a:spAutoFit/>
          </a:bodyPr>
          <a:lstStyle/>
          <a:p>
            <a:pPr defTabSz="685783"/>
            <a:r>
              <a:rPr lang="en-US" sz="2000" dirty="0">
                <a:solidFill>
                  <a:prstClr val="black"/>
                </a:solidFill>
              </a:rPr>
              <a:t>Large ring</a:t>
            </a:r>
          </a:p>
        </p:txBody>
      </p:sp>
      <p:sp>
        <p:nvSpPr>
          <p:cNvPr id="11" name="TextBox 10"/>
          <p:cNvSpPr txBox="1"/>
          <p:nvPr/>
        </p:nvSpPr>
        <p:spPr>
          <a:xfrm>
            <a:off x="7176468" y="4251847"/>
            <a:ext cx="1181925" cy="377024"/>
          </a:xfrm>
          <a:prstGeom prst="rect">
            <a:avLst/>
          </a:prstGeom>
          <a:noFill/>
        </p:spPr>
        <p:txBody>
          <a:bodyPr wrap="none" lIns="68579" tIns="34289" rIns="68579" bIns="34289" rtlCol="0">
            <a:spAutoFit/>
          </a:bodyPr>
          <a:lstStyle/>
          <a:p>
            <a:pPr defTabSz="685783"/>
            <a:r>
              <a:rPr lang="en-US" sz="2000" dirty="0">
                <a:solidFill>
                  <a:prstClr val="black"/>
                </a:solidFill>
              </a:rPr>
              <a:t>Pogo stick</a:t>
            </a:r>
          </a:p>
        </p:txBody>
      </p:sp>
    </p:spTree>
    <p:extLst>
      <p:ext uri="{BB962C8B-B14F-4D97-AF65-F5344CB8AC3E}">
        <p14:creationId xmlns:p14="http://schemas.microsoft.com/office/powerpoint/2010/main" val="19736729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258" y="209550"/>
            <a:ext cx="8171191" cy="741758"/>
          </a:xfrm>
        </p:spPr>
        <p:txBody>
          <a:bodyPr>
            <a:normAutofit/>
          </a:bodyPr>
          <a:lstStyle/>
          <a:p>
            <a:pPr algn="ctr"/>
            <a:r>
              <a:rPr lang="en-US" sz="4000" dirty="0" smtClean="0">
                <a:latin typeface="Calibri" panose="020F0502020204030204" pitchFamily="34" charset="0"/>
              </a:rPr>
              <a:t>Stereo </a:t>
            </a:r>
            <a:r>
              <a:rPr lang="en-US" sz="4000" dirty="0" smtClean="0">
                <a:latin typeface="Calibri" panose="020F0502020204030204" pitchFamily="34" charset="0"/>
              </a:rPr>
              <a:t>Imaging </a:t>
            </a:r>
            <a:r>
              <a:rPr lang="en-US" sz="4000" dirty="0">
                <a:latin typeface="Calibri" panose="020F0502020204030204" pitchFamily="34" charset="0"/>
              </a:rPr>
              <a:t>P</a:t>
            </a:r>
            <a:r>
              <a:rPr lang="en-US" sz="4000" dirty="0" smtClean="0">
                <a:latin typeface="Calibri" panose="020F0502020204030204" pitchFamily="34" charset="0"/>
              </a:rPr>
              <a:t>erformance </a:t>
            </a:r>
            <a:r>
              <a:rPr lang="en-US" sz="4000" dirty="0" smtClean="0">
                <a:latin typeface="Calibri" panose="020F0502020204030204" pitchFamily="34" charset="0"/>
              </a:rPr>
              <a:t>T</a:t>
            </a:r>
            <a:r>
              <a:rPr lang="en-US" sz="4000" dirty="0" smtClean="0">
                <a:latin typeface="Calibri" panose="020F0502020204030204" pitchFamily="34" charset="0"/>
              </a:rPr>
              <a:t>ests</a:t>
            </a:r>
            <a:endParaRPr lang="en-US" sz="4000" dirty="0">
              <a:latin typeface="Calibri" panose="020F0502020204030204" pitchFamily="34" charset="0"/>
            </a:endParaRPr>
          </a:p>
        </p:txBody>
      </p:sp>
      <p:sp>
        <p:nvSpPr>
          <p:cNvPr id="3" name="Content Placeholder 2"/>
          <p:cNvSpPr>
            <a:spLocks noGrp="1"/>
          </p:cNvSpPr>
          <p:nvPr>
            <p:ph idx="1"/>
          </p:nvPr>
        </p:nvSpPr>
        <p:spPr>
          <a:xfrm>
            <a:off x="157163" y="1213419"/>
            <a:ext cx="4098472" cy="1964531"/>
          </a:xfrm>
        </p:spPr>
        <p:txBody>
          <a:bodyPr/>
          <a:lstStyle/>
          <a:p>
            <a:pPr lvl="1">
              <a:spcBef>
                <a:spcPts val="600"/>
              </a:spcBef>
            </a:pPr>
            <a:r>
              <a:rPr lang="en-US" dirty="0" smtClean="0"/>
              <a:t>Is vertical pairing of camera suitable for stereo imaging?</a:t>
            </a:r>
          </a:p>
          <a:p>
            <a:pPr lvl="1">
              <a:spcBef>
                <a:spcPts val="600"/>
              </a:spcBef>
            </a:pPr>
            <a:r>
              <a:rPr lang="en-US" dirty="0" smtClean="0"/>
              <a:t>Does camera angle relative to viewing port affect performance?</a:t>
            </a:r>
          </a:p>
          <a:p>
            <a:pPr lvl="1">
              <a:spcBef>
                <a:spcPts val="600"/>
              </a:spcBef>
            </a:pPr>
            <a:r>
              <a:rPr lang="en-US" dirty="0" smtClean="0"/>
              <a:t>Does movement of camera relative to view port affect performance?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5735" y="1071562"/>
            <a:ext cx="4256790" cy="4071938"/>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201" t="5723" r="5623" b="5723"/>
          <a:stretch/>
        </p:blipFill>
        <p:spPr>
          <a:xfrm>
            <a:off x="521733" y="3177950"/>
            <a:ext cx="3148894" cy="1965551"/>
          </a:xfrm>
          <a:prstGeom prst="rect">
            <a:avLst/>
          </a:prstGeom>
        </p:spPr>
      </p:pic>
      <p:sp>
        <p:nvSpPr>
          <p:cNvPr id="6" name="TextBox 5"/>
          <p:cNvSpPr txBox="1"/>
          <p:nvPr/>
        </p:nvSpPr>
        <p:spPr>
          <a:xfrm>
            <a:off x="91848" y="4934732"/>
            <a:ext cx="1396094" cy="207749"/>
          </a:xfrm>
          <a:prstGeom prst="rect">
            <a:avLst/>
          </a:prstGeom>
          <a:noFill/>
        </p:spPr>
        <p:txBody>
          <a:bodyPr wrap="square" lIns="68579" tIns="34289" rIns="68579" bIns="34289" rtlCol="0">
            <a:spAutoFit/>
          </a:bodyPr>
          <a:lstStyle/>
          <a:p>
            <a:pPr defTabSz="685783"/>
            <a:r>
              <a:rPr lang="en-US" sz="900" dirty="0">
                <a:solidFill>
                  <a:prstClr val="black"/>
                </a:solidFill>
              </a:rPr>
              <a:t>Plot: Ryan Fields, MLML</a:t>
            </a:r>
          </a:p>
        </p:txBody>
      </p:sp>
    </p:spTree>
    <p:extLst>
      <p:ext uri="{BB962C8B-B14F-4D97-AF65-F5344CB8AC3E}">
        <p14:creationId xmlns:p14="http://schemas.microsoft.com/office/powerpoint/2010/main" val="22112919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a:t>P</a:t>
            </a:r>
            <a:r>
              <a:rPr lang="en-US" dirty="0" smtClean="0"/>
              <a:t>DR Agenda</a:t>
            </a:r>
            <a:endParaRPr lang="en-US" dirty="0"/>
          </a:p>
        </p:txBody>
      </p:sp>
      <p:sp>
        <p:nvSpPr>
          <p:cNvPr id="3" name="Content Placeholder 2"/>
          <p:cNvSpPr>
            <a:spLocks noGrp="1"/>
          </p:cNvSpPr>
          <p:nvPr>
            <p:ph idx="1"/>
          </p:nvPr>
        </p:nvSpPr>
        <p:spPr>
          <a:xfrm>
            <a:off x="990600" y="1276351"/>
            <a:ext cx="4953000" cy="3394472"/>
          </a:xfrm>
        </p:spPr>
        <p:txBody>
          <a:bodyPr>
            <a:normAutofit fontScale="55000" lnSpcReduction="20000"/>
          </a:bodyPr>
          <a:lstStyle/>
          <a:p>
            <a:r>
              <a:rPr lang="en-US" dirty="0" smtClean="0"/>
              <a:t>Science Background &amp; Motivation</a:t>
            </a:r>
          </a:p>
          <a:p>
            <a:r>
              <a:rPr lang="en-US" dirty="0" smtClean="0"/>
              <a:t>1</a:t>
            </a:r>
            <a:r>
              <a:rPr lang="en-US" baseline="30000" dirty="0" smtClean="0"/>
              <a:t>st</a:t>
            </a:r>
            <a:r>
              <a:rPr lang="en-US" dirty="0" smtClean="0"/>
              <a:t> Generation Lander</a:t>
            </a:r>
          </a:p>
          <a:p>
            <a:r>
              <a:rPr lang="en-US" dirty="0" smtClean="0"/>
              <a:t>Review of Functional &amp; Derived Requirements</a:t>
            </a:r>
          </a:p>
          <a:p>
            <a:r>
              <a:rPr lang="en-US" dirty="0" smtClean="0"/>
              <a:t>Proposed Concept</a:t>
            </a:r>
          </a:p>
          <a:p>
            <a:pPr lvl="1"/>
            <a:r>
              <a:rPr lang="en-US" dirty="0" smtClean="0"/>
              <a:t>Deck System</a:t>
            </a:r>
          </a:p>
          <a:p>
            <a:pPr lvl="1"/>
            <a:r>
              <a:rPr lang="en-US" dirty="0" smtClean="0"/>
              <a:t>Lander</a:t>
            </a:r>
          </a:p>
          <a:p>
            <a:pPr lvl="1"/>
            <a:r>
              <a:rPr lang="en-US" dirty="0" smtClean="0"/>
              <a:t>Camera Selection</a:t>
            </a:r>
          </a:p>
          <a:p>
            <a:pPr lvl="1"/>
            <a:r>
              <a:rPr lang="en-US" dirty="0" smtClean="0"/>
              <a:t>Topside System</a:t>
            </a:r>
          </a:p>
          <a:p>
            <a:pPr lvl="1"/>
            <a:r>
              <a:rPr lang="en-US" dirty="0" smtClean="0"/>
              <a:t>Software &amp; Data Management</a:t>
            </a:r>
          </a:p>
          <a:p>
            <a:r>
              <a:rPr lang="en-US" dirty="0" smtClean="0"/>
              <a:t>Proposed Design</a:t>
            </a:r>
          </a:p>
          <a:p>
            <a:r>
              <a:rPr lang="en-US" dirty="0" smtClean="0"/>
              <a:t>Schedule</a:t>
            </a:r>
          </a:p>
          <a:p>
            <a:r>
              <a:rPr lang="en-US" dirty="0" smtClean="0"/>
              <a:t>Next Steps</a:t>
            </a:r>
          </a:p>
        </p:txBody>
      </p:sp>
    </p:spTree>
    <p:extLst>
      <p:ext uri="{BB962C8B-B14F-4D97-AF65-F5344CB8AC3E}">
        <p14:creationId xmlns:p14="http://schemas.microsoft.com/office/powerpoint/2010/main" val="5592308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3844"/>
            <a:ext cx="8610600" cy="773906"/>
          </a:xfrm>
        </p:spPr>
        <p:txBody>
          <a:bodyPr>
            <a:noAutofit/>
          </a:bodyPr>
          <a:lstStyle/>
          <a:p>
            <a:pPr algn="ctr"/>
            <a:r>
              <a:rPr lang="en-US" sz="4000" dirty="0" smtClean="0">
                <a:latin typeface="Calibri" panose="020F0502020204030204" pitchFamily="34" charset="0"/>
              </a:rPr>
              <a:t>Stereo </a:t>
            </a:r>
            <a:r>
              <a:rPr lang="en-US" sz="4000" dirty="0" smtClean="0">
                <a:latin typeface="Calibri" panose="020F0502020204030204" pitchFamily="34" charset="0"/>
              </a:rPr>
              <a:t>Imaging </a:t>
            </a:r>
            <a:r>
              <a:rPr lang="en-US" sz="4000" dirty="0">
                <a:latin typeface="Calibri" panose="020F0502020204030204" pitchFamily="34" charset="0"/>
              </a:rPr>
              <a:t>P</a:t>
            </a:r>
            <a:r>
              <a:rPr lang="en-US" sz="4000" dirty="0" smtClean="0">
                <a:latin typeface="Calibri" panose="020F0502020204030204" pitchFamily="34" charset="0"/>
              </a:rPr>
              <a:t>erformance </a:t>
            </a:r>
            <a:r>
              <a:rPr lang="en-US" sz="4000" dirty="0">
                <a:latin typeface="Calibri" panose="020F0502020204030204" pitchFamily="34" charset="0"/>
              </a:rPr>
              <a:t>T</a:t>
            </a:r>
            <a:r>
              <a:rPr lang="en-US" sz="4000" dirty="0" smtClean="0">
                <a:latin typeface="Calibri" panose="020F0502020204030204" pitchFamily="34" charset="0"/>
              </a:rPr>
              <a:t>est Results</a:t>
            </a:r>
            <a:endParaRPr lang="en-US" sz="4000" dirty="0">
              <a:latin typeface="Calibri" panose="020F050202020403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6101" y="1183229"/>
            <a:ext cx="5608350" cy="3738900"/>
          </a:xfrm>
          <a:prstGeom prst="rect">
            <a:avLst/>
          </a:prstGeom>
        </p:spPr>
      </p:pic>
      <p:sp>
        <p:nvSpPr>
          <p:cNvPr id="6" name="TextBox 5"/>
          <p:cNvSpPr txBox="1"/>
          <p:nvPr/>
        </p:nvSpPr>
        <p:spPr>
          <a:xfrm>
            <a:off x="508228" y="2290082"/>
            <a:ext cx="2204357" cy="1377298"/>
          </a:xfrm>
          <a:prstGeom prst="rect">
            <a:avLst/>
          </a:prstGeom>
          <a:noFill/>
        </p:spPr>
        <p:txBody>
          <a:bodyPr wrap="square" lIns="68579" tIns="34289" rIns="68579" bIns="34289" rtlCol="0">
            <a:spAutoFit/>
          </a:bodyPr>
          <a:lstStyle/>
          <a:p>
            <a:pPr defTabSz="685783"/>
            <a:r>
              <a:rPr lang="en-US" sz="2400" dirty="0">
                <a:solidFill>
                  <a:prstClr val="black"/>
                </a:solidFill>
              </a:rPr>
              <a:t>Requirement:</a:t>
            </a:r>
          </a:p>
          <a:p>
            <a:pPr defTabSz="685783">
              <a:spcBef>
                <a:spcPts val="600"/>
              </a:spcBef>
            </a:pPr>
            <a:r>
              <a:rPr lang="en-US" sz="1400" dirty="0">
                <a:solidFill>
                  <a:prstClr val="black"/>
                </a:solidFill>
              </a:rPr>
              <a:t>Less than 2% measurement at error at 1.5m.</a:t>
            </a:r>
          </a:p>
          <a:p>
            <a:pPr defTabSz="685783"/>
            <a:endParaRPr lang="en-US" sz="1400" dirty="0">
              <a:solidFill>
                <a:prstClr val="black"/>
              </a:solidFill>
            </a:endParaRPr>
          </a:p>
          <a:p>
            <a:pPr defTabSz="685783"/>
            <a:r>
              <a:rPr lang="en-US" sz="1400" dirty="0">
                <a:solidFill>
                  <a:prstClr val="black"/>
                </a:solidFill>
              </a:rPr>
              <a:t>Requirement is easily met.</a:t>
            </a:r>
          </a:p>
        </p:txBody>
      </p:sp>
      <p:sp>
        <p:nvSpPr>
          <p:cNvPr id="8" name="TextBox 7"/>
          <p:cNvSpPr txBox="1"/>
          <p:nvPr/>
        </p:nvSpPr>
        <p:spPr>
          <a:xfrm>
            <a:off x="3459616" y="4861254"/>
            <a:ext cx="1396094" cy="207749"/>
          </a:xfrm>
          <a:prstGeom prst="rect">
            <a:avLst/>
          </a:prstGeom>
          <a:noFill/>
        </p:spPr>
        <p:txBody>
          <a:bodyPr wrap="square" lIns="68579" tIns="34289" rIns="68579" bIns="34289" rtlCol="0">
            <a:spAutoFit/>
          </a:bodyPr>
          <a:lstStyle/>
          <a:p>
            <a:pPr defTabSz="685783"/>
            <a:r>
              <a:rPr lang="en-US" sz="900" dirty="0">
                <a:solidFill>
                  <a:prstClr val="black"/>
                </a:solidFill>
              </a:rPr>
              <a:t>Plot: Ryan Fields, MLML</a:t>
            </a:r>
          </a:p>
        </p:txBody>
      </p:sp>
    </p:spTree>
    <p:extLst>
      <p:ext uri="{BB962C8B-B14F-4D97-AF65-F5344CB8AC3E}">
        <p14:creationId xmlns:p14="http://schemas.microsoft.com/office/powerpoint/2010/main" val="25654138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latin typeface="Calibri" panose="020F0502020204030204" pitchFamily="34" charset="0"/>
              </a:rPr>
              <a:t>Mockup </a:t>
            </a:r>
            <a:r>
              <a:rPr lang="en-US" sz="4000" dirty="0" smtClean="0">
                <a:latin typeface="Calibri" panose="020F0502020204030204" pitchFamily="34" charset="0"/>
              </a:rPr>
              <a:t>Lander Tests </a:t>
            </a:r>
            <a:r>
              <a:rPr lang="en-US" sz="4000" dirty="0">
                <a:latin typeface="Calibri" panose="020F0502020204030204" pitchFamily="34" charset="0"/>
              </a:rPr>
              <a:t>in MBARI </a:t>
            </a:r>
            <a:r>
              <a:rPr lang="en-US" sz="4000" dirty="0" smtClean="0">
                <a:latin typeface="Calibri" panose="020F0502020204030204" pitchFamily="34" charset="0"/>
              </a:rPr>
              <a:t>Tank </a:t>
            </a:r>
            <a:r>
              <a:rPr lang="en-US" sz="4000" dirty="0">
                <a:latin typeface="Calibri" panose="020F0502020204030204" pitchFamily="34" charset="0"/>
              </a:rPr>
              <a:t>and Monterey Bay</a:t>
            </a:r>
            <a:endParaRPr lang="en-US" sz="4000" dirty="0">
              <a:latin typeface="Calibri" panose="020F0502020204030204" pitchFamily="34"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303848" y="1268016"/>
            <a:ext cx="2146188" cy="3593268"/>
          </a:xfrm>
        </p:spPr>
      </p:pic>
      <p:sp>
        <p:nvSpPr>
          <p:cNvPr id="5" name="TextBox 4"/>
          <p:cNvSpPr txBox="1"/>
          <p:nvPr/>
        </p:nvSpPr>
        <p:spPr>
          <a:xfrm>
            <a:off x="720499" y="1581150"/>
            <a:ext cx="4484234" cy="2408350"/>
          </a:xfrm>
          <a:prstGeom prst="rect">
            <a:avLst/>
          </a:prstGeom>
          <a:noFill/>
        </p:spPr>
        <p:txBody>
          <a:bodyPr wrap="square" lIns="68579" tIns="34289" rIns="68579" bIns="34289" rtlCol="0">
            <a:spAutoFit/>
          </a:bodyPr>
          <a:lstStyle/>
          <a:p>
            <a:pPr defTabSz="685783"/>
            <a:r>
              <a:rPr lang="en-US" sz="2400" dirty="0">
                <a:solidFill>
                  <a:prstClr val="black"/>
                </a:solidFill>
              </a:rPr>
              <a:t>Results:</a:t>
            </a:r>
          </a:p>
          <a:p>
            <a:pPr marL="214308" indent="-214308" defTabSz="685783">
              <a:spcBef>
                <a:spcPts val="600"/>
              </a:spcBef>
              <a:buFont typeface="Arial" panose="020B0604020202020204" pitchFamily="34" charset="0"/>
              <a:buChar char="•"/>
            </a:pPr>
            <a:r>
              <a:rPr lang="en-US" sz="1400" dirty="0">
                <a:solidFill>
                  <a:prstClr val="black"/>
                </a:solidFill>
              </a:rPr>
              <a:t>Upper camera suffered from backscatter.</a:t>
            </a:r>
          </a:p>
          <a:p>
            <a:pPr marL="214308" indent="-214308" defTabSz="685783">
              <a:spcBef>
                <a:spcPts val="600"/>
              </a:spcBef>
              <a:buFont typeface="Arial" panose="020B0604020202020204" pitchFamily="34" charset="0"/>
              <a:buChar char="•"/>
            </a:pPr>
            <a:r>
              <a:rPr lang="en-US" sz="1400" dirty="0">
                <a:solidFill>
                  <a:prstClr val="black"/>
                </a:solidFill>
              </a:rPr>
              <a:t>Sediment cleared in about 30s</a:t>
            </a:r>
          </a:p>
          <a:p>
            <a:pPr marL="214308" indent="-214308" defTabSz="685783">
              <a:spcBef>
                <a:spcPts val="600"/>
              </a:spcBef>
              <a:buFont typeface="Arial" panose="020B0604020202020204" pitchFamily="34" charset="0"/>
              <a:buChar char="•"/>
            </a:pPr>
            <a:r>
              <a:rPr lang="en-US" sz="1400" dirty="0">
                <a:solidFill>
                  <a:prstClr val="black"/>
                </a:solidFill>
              </a:rPr>
              <a:t>Fin helped stabilize lander</a:t>
            </a:r>
          </a:p>
          <a:p>
            <a:pPr marL="214308" indent="-214308" defTabSz="685783">
              <a:spcBef>
                <a:spcPts val="600"/>
              </a:spcBef>
              <a:buFont typeface="Arial" panose="020B0604020202020204" pitchFamily="34" charset="0"/>
              <a:buChar char="•"/>
            </a:pPr>
            <a:r>
              <a:rPr lang="en-US" sz="1400" dirty="0">
                <a:solidFill>
                  <a:prstClr val="black"/>
                </a:solidFill>
              </a:rPr>
              <a:t>Fish are scared by movement and return within 30s</a:t>
            </a:r>
          </a:p>
          <a:p>
            <a:pPr marL="214308" indent="-214308" defTabSz="685783">
              <a:spcBef>
                <a:spcPts val="600"/>
              </a:spcBef>
              <a:buFont typeface="Arial" panose="020B0604020202020204" pitchFamily="34" charset="0"/>
              <a:buChar char="•"/>
            </a:pPr>
            <a:r>
              <a:rPr lang="en-US" sz="1400" dirty="0">
                <a:solidFill>
                  <a:prstClr val="black"/>
                </a:solidFill>
              </a:rPr>
              <a:t>Narrow base fairly stable</a:t>
            </a:r>
          </a:p>
          <a:p>
            <a:pPr marL="214308" indent="-214308" defTabSz="685783">
              <a:spcBef>
                <a:spcPts val="600"/>
              </a:spcBef>
              <a:buFont typeface="Arial" panose="020B0604020202020204" pitchFamily="34" charset="0"/>
              <a:buChar char="•"/>
            </a:pPr>
            <a:r>
              <a:rPr lang="en-US" sz="1400" dirty="0">
                <a:solidFill>
                  <a:prstClr val="black"/>
                </a:solidFill>
              </a:rPr>
              <a:t>Compass very useful</a:t>
            </a:r>
          </a:p>
          <a:p>
            <a:pPr defTabSz="685783"/>
            <a:endParaRPr lang="en-US" sz="1400" dirty="0">
              <a:solidFill>
                <a:prstClr val="black"/>
              </a:solidFill>
            </a:endParaRPr>
          </a:p>
        </p:txBody>
      </p:sp>
      <p:sp>
        <p:nvSpPr>
          <p:cNvPr id="6" name="TextBox 5"/>
          <p:cNvSpPr txBox="1"/>
          <p:nvPr/>
        </p:nvSpPr>
        <p:spPr>
          <a:xfrm>
            <a:off x="720499" y="3790950"/>
            <a:ext cx="2653160" cy="1023355"/>
          </a:xfrm>
          <a:prstGeom prst="rect">
            <a:avLst/>
          </a:prstGeom>
          <a:noFill/>
        </p:spPr>
        <p:txBody>
          <a:bodyPr wrap="none" lIns="68579" tIns="34289" rIns="68579" bIns="34289" rtlCol="0">
            <a:spAutoFit/>
          </a:bodyPr>
          <a:lstStyle/>
          <a:p>
            <a:pPr defTabSz="685783"/>
            <a:r>
              <a:rPr lang="en-US" sz="2400" dirty="0">
                <a:solidFill>
                  <a:prstClr val="black"/>
                </a:solidFill>
              </a:rPr>
              <a:t>Second mockup test</a:t>
            </a:r>
          </a:p>
          <a:p>
            <a:pPr marL="214308" indent="-214308" defTabSz="685783">
              <a:spcBef>
                <a:spcPts val="600"/>
              </a:spcBef>
              <a:buFont typeface="Arial" panose="020B0604020202020204" pitchFamily="34" charset="0"/>
              <a:buChar char="•"/>
            </a:pPr>
            <a:r>
              <a:rPr lang="en-US" sz="1400" dirty="0">
                <a:solidFill>
                  <a:prstClr val="black"/>
                </a:solidFill>
              </a:rPr>
              <a:t>Realistic size and weight</a:t>
            </a:r>
          </a:p>
          <a:p>
            <a:pPr marL="214308" indent="-214308" defTabSz="685783">
              <a:spcBef>
                <a:spcPts val="600"/>
              </a:spcBef>
              <a:buFont typeface="Arial" panose="020B0604020202020204" pitchFamily="34" charset="0"/>
              <a:buChar char="•"/>
            </a:pPr>
            <a:r>
              <a:rPr lang="en-US" sz="1400" dirty="0">
                <a:solidFill>
                  <a:prstClr val="black"/>
                </a:solidFill>
              </a:rPr>
              <a:t>Deeper test with clump weight</a:t>
            </a:r>
          </a:p>
        </p:txBody>
      </p:sp>
    </p:spTree>
    <p:extLst>
      <p:ext uri="{BB962C8B-B14F-4D97-AF65-F5344CB8AC3E}">
        <p14:creationId xmlns:p14="http://schemas.microsoft.com/office/powerpoint/2010/main" val="10273543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85750"/>
            <a:ext cx="7886700" cy="838200"/>
          </a:xfrm>
        </p:spPr>
        <p:txBody>
          <a:bodyPr>
            <a:normAutofit/>
          </a:bodyPr>
          <a:lstStyle/>
          <a:p>
            <a:pPr algn="ctr"/>
            <a:r>
              <a:rPr lang="en-US" sz="4000" dirty="0" smtClean="0">
                <a:latin typeface="+mn-lt"/>
              </a:rPr>
              <a:t>Electrical Outline</a:t>
            </a:r>
            <a:endParaRPr lang="en-US" sz="4000" dirty="0">
              <a:latin typeface="+mn-lt"/>
            </a:endParaRPr>
          </a:p>
        </p:txBody>
      </p:sp>
      <p:sp>
        <p:nvSpPr>
          <p:cNvPr id="3" name="Content Placeholder 2"/>
          <p:cNvSpPr>
            <a:spLocks noGrp="1"/>
          </p:cNvSpPr>
          <p:nvPr>
            <p:ph idx="1"/>
          </p:nvPr>
        </p:nvSpPr>
        <p:spPr>
          <a:xfrm>
            <a:off x="1066800" y="1352550"/>
            <a:ext cx="6504895" cy="2990508"/>
          </a:xfrm>
        </p:spPr>
        <p:txBody>
          <a:bodyPr>
            <a:normAutofit/>
          </a:bodyPr>
          <a:lstStyle/>
          <a:p>
            <a:pPr>
              <a:lnSpc>
                <a:spcPct val="110000"/>
              </a:lnSpc>
              <a:spcBef>
                <a:spcPts val="1200"/>
              </a:spcBef>
            </a:pPr>
            <a:r>
              <a:rPr lang="en-US" sz="2700" dirty="0" smtClean="0"/>
              <a:t>Functional Concept</a:t>
            </a:r>
          </a:p>
          <a:p>
            <a:pPr>
              <a:lnSpc>
                <a:spcPct val="110000"/>
              </a:lnSpc>
              <a:spcBef>
                <a:spcPts val="1200"/>
              </a:spcBef>
            </a:pPr>
            <a:r>
              <a:rPr lang="en-US" sz="2700" dirty="0" smtClean="0"/>
              <a:t>Power Budget &amp; Options</a:t>
            </a:r>
          </a:p>
          <a:p>
            <a:pPr>
              <a:lnSpc>
                <a:spcPct val="110000"/>
              </a:lnSpc>
              <a:spcBef>
                <a:spcPts val="1200"/>
              </a:spcBef>
            </a:pPr>
            <a:r>
              <a:rPr lang="en-US" sz="2700" dirty="0" smtClean="0"/>
              <a:t>Tether Selection</a:t>
            </a:r>
          </a:p>
          <a:p>
            <a:pPr>
              <a:lnSpc>
                <a:spcPct val="110000"/>
              </a:lnSpc>
              <a:spcBef>
                <a:spcPts val="1200"/>
              </a:spcBef>
            </a:pPr>
            <a:r>
              <a:rPr lang="en-US" sz="2700" dirty="0" smtClean="0"/>
              <a:t>CPU Controller Selection</a:t>
            </a:r>
          </a:p>
          <a:p>
            <a:pPr>
              <a:lnSpc>
                <a:spcPct val="110000"/>
              </a:lnSpc>
              <a:spcBef>
                <a:spcPts val="1200"/>
              </a:spcBef>
            </a:pPr>
            <a:r>
              <a:rPr lang="en-US" sz="2700" dirty="0" smtClean="0"/>
              <a:t>Topside Electronics</a:t>
            </a:r>
          </a:p>
          <a:p>
            <a:pPr>
              <a:lnSpc>
                <a:spcPct val="100000"/>
              </a:lnSpc>
              <a:spcBef>
                <a:spcPts val="1200"/>
              </a:spcBef>
            </a:pPr>
            <a:endParaRPr lang="en-US" sz="2700" dirty="0" smtClean="0"/>
          </a:p>
        </p:txBody>
      </p:sp>
    </p:spTree>
    <p:extLst>
      <p:ext uri="{BB962C8B-B14F-4D97-AF65-F5344CB8AC3E}">
        <p14:creationId xmlns:p14="http://schemas.microsoft.com/office/powerpoint/2010/main" val="26366083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685800"/>
          </a:xfrm>
        </p:spPr>
        <p:txBody>
          <a:bodyPr>
            <a:normAutofit fontScale="90000"/>
          </a:bodyPr>
          <a:lstStyle/>
          <a:p>
            <a:r>
              <a:rPr lang="en-US" dirty="0" smtClean="0"/>
              <a:t>Camera Housing Concept Diagram</a:t>
            </a:r>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895350"/>
            <a:ext cx="7541111"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231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Estimated Power Budget</a:t>
            </a:r>
            <a:endParaRPr lang="en-US" dirty="0"/>
          </a:p>
        </p:txBody>
      </p:sp>
      <p:sp>
        <p:nvSpPr>
          <p:cNvPr id="3" name="Content Placeholder 2"/>
          <p:cNvSpPr>
            <a:spLocks noGrp="1"/>
          </p:cNvSpPr>
          <p:nvPr>
            <p:ph idx="1"/>
          </p:nvPr>
        </p:nvSpPr>
        <p:spPr/>
        <p:txBody>
          <a:bodyPr/>
          <a:lstStyle/>
          <a:p>
            <a:r>
              <a:rPr lang="en-US" dirty="0" smtClean="0"/>
              <a:t>Hotel Load:                   100W</a:t>
            </a:r>
          </a:p>
          <a:p>
            <a:r>
              <a:rPr lang="en-US" dirty="0" smtClean="0"/>
              <a:t>Lights (Switchable):     250W</a:t>
            </a:r>
          </a:p>
          <a:p>
            <a:r>
              <a:rPr lang="en-US" dirty="0" smtClean="0"/>
              <a:t>Cameras (Switchable):  50W</a:t>
            </a:r>
          </a:p>
          <a:p>
            <a:r>
              <a:rPr lang="en-US" dirty="0" smtClean="0"/>
              <a:t>Total: 400W</a:t>
            </a:r>
          </a:p>
          <a:p>
            <a:endParaRPr lang="en-US" dirty="0"/>
          </a:p>
          <a:p>
            <a:endParaRPr lang="en-US" dirty="0"/>
          </a:p>
        </p:txBody>
      </p:sp>
    </p:spTree>
    <p:extLst>
      <p:ext uri="{BB962C8B-B14F-4D97-AF65-F5344CB8AC3E}">
        <p14:creationId xmlns:p14="http://schemas.microsoft.com/office/powerpoint/2010/main" val="15713780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Electrical Power Options</a:t>
            </a:r>
            <a:endParaRPr lang="en-US" dirty="0"/>
          </a:p>
        </p:txBody>
      </p:sp>
      <p:sp>
        <p:nvSpPr>
          <p:cNvPr id="3" name="Text Placeholder 2"/>
          <p:cNvSpPr>
            <a:spLocks noGrp="1"/>
          </p:cNvSpPr>
          <p:nvPr>
            <p:ph type="body" idx="1"/>
          </p:nvPr>
        </p:nvSpPr>
        <p:spPr/>
        <p:txBody>
          <a:bodyPr/>
          <a:lstStyle/>
          <a:p>
            <a:r>
              <a:rPr lang="en-US" dirty="0" smtClean="0"/>
              <a:t>DC Volts	</a:t>
            </a:r>
            <a:endParaRPr lang="en-US" dirty="0"/>
          </a:p>
        </p:txBody>
      </p:sp>
      <p:sp>
        <p:nvSpPr>
          <p:cNvPr id="4" name="Content Placeholder 3"/>
          <p:cNvSpPr>
            <a:spLocks noGrp="1"/>
          </p:cNvSpPr>
          <p:nvPr>
            <p:ph sz="half" idx="2"/>
          </p:nvPr>
        </p:nvSpPr>
        <p:spPr/>
        <p:txBody>
          <a:bodyPr>
            <a:normAutofit/>
          </a:bodyPr>
          <a:lstStyle/>
          <a:p>
            <a:r>
              <a:rPr lang="en-US" dirty="0" smtClean="0"/>
              <a:t>Must generate topside</a:t>
            </a:r>
          </a:p>
          <a:p>
            <a:r>
              <a:rPr lang="en-US" dirty="0" smtClean="0"/>
              <a:t>Higher </a:t>
            </a:r>
            <a:r>
              <a:rPr lang="en-US" dirty="0" err="1" smtClean="0"/>
              <a:t>Vdc</a:t>
            </a:r>
            <a:r>
              <a:rPr lang="en-US" dirty="0" smtClean="0"/>
              <a:t> means lower i</a:t>
            </a:r>
            <a:r>
              <a:rPr lang="en-US" baseline="30000" dirty="0" smtClean="0"/>
              <a:t>2</a:t>
            </a:r>
            <a:r>
              <a:rPr lang="en-US" dirty="0" smtClean="0"/>
              <a:t>r losses</a:t>
            </a:r>
          </a:p>
          <a:p>
            <a:r>
              <a:rPr lang="en-US" dirty="0" smtClean="0"/>
              <a:t>Ground fault detection already designed &amp; built</a:t>
            </a:r>
          </a:p>
          <a:p>
            <a:r>
              <a:rPr lang="en-US" dirty="0" smtClean="0"/>
              <a:t>Conversion to low volts DC required subsea </a:t>
            </a:r>
            <a:endParaRPr lang="en-US" dirty="0"/>
          </a:p>
        </p:txBody>
      </p:sp>
      <p:sp>
        <p:nvSpPr>
          <p:cNvPr id="5" name="Text Placeholder 4"/>
          <p:cNvSpPr>
            <a:spLocks noGrp="1"/>
          </p:cNvSpPr>
          <p:nvPr>
            <p:ph type="body" sz="quarter" idx="3"/>
          </p:nvPr>
        </p:nvSpPr>
        <p:spPr/>
        <p:txBody>
          <a:bodyPr/>
          <a:lstStyle/>
          <a:p>
            <a:r>
              <a:rPr lang="en-US" dirty="0" smtClean="0"/>
              <a:t>AC Volts</a:t>
            </a:r>
            <a:endParaRPr lang="en-US" dirty="0"/>
          </a:p>
        </p:txBody>
      </p:sp>
      <p:sp>
        <p:nvSpPr>
          <p:cNvPr id="6" name="Content Placeholder 5"/>
          <p:cNvSpPr>
            <a:spLocks noGrp="1"/>
          </p:cNvSpPr>
          <p:nvPr>
            <p:ph sz="quarter" idx="4"/>
          </p:nvPr>
        </p:nvSpPr>
        <p:spPr/>
        <p:txBody>
          <a:bodyPr/>
          <a:lstStyle/>
          <a:p>
            <a:r>
              <a:rPr lang="en-US" dirty="0" smtClean="0"/>
              <a:t>Readily available on ships</a:t>
            </a:r>
          </a:p>
          <a:p>
            <a:r>
              <a:rPr lang="en-US" dirty="0" smtClean="0"/>
              <a:t>Requires isolation transformer</a:t>
            </a:r>
          </a:p>
          <a:p>
            <a:r>
              <a:rPr lang="en-US" dirty="0" smtClean="0"/>
              <a:t>Conversion to low volts DC required subsea</a:t>
            </a:r>
          </a:p>
          <a:p>
            <a:r>
              <a:rPr lang="en-US" dirty="0" smtClean="0"/>
              <a:t>Less heat generated</a:t>
            </a:r>
          </a:p>
          <a:p>
            <a:r>
              <a:rPr lang="en-US" dirty="0" smtClean="0"/>
              <a:t>Tethered only</a:t>
            </a:r>
          </a:p>
        </p:txBody>
      </p:sp>
    </p:spTree>
    <p:extLst>
      <p:ext uri="{BB962C8B-B14F-4D97-AF65-F5344CB8AC3E}">
        <p14:creationId xmlns:p14="http://schemas.microsoft.com/office/powerpoint/2010/main" val="18175108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Tether Selection</a:t>
            </a:r>
            <a:endParaRPr lang="en-US" dirty="0"/>
          </a:p>
        </p:txBody>
      </p:sp>
      <p:sp>
        <p:nvSpPr>
          <p:cNvPr id="4" name="Text Placeholder 3"/>
          <p:cNvSpPr>
            <a:spLocks noGrp="1"/>
          </p:cNvSpPr>
          <p:nvPr>
            <p:ph type="body" idx="1"/>
          </p:nvPr>
        </p:nvSpPr>
        <p:spPr/>
        <p:txBody>
          <a:bodyPr/>
          <a:lstStyle/>
          <a:p>
            <a:r>
              <a:rPr lang="en-US" dirty="0" smtClean="0"/>
              <a:t>Fiber Optic	</a:t>
            </a:r>
            <a:endParaRPr lang="en-US" dirty="0"/>
          </a:p>
        </p:txBody>
      </p:sp>
      <p:sp>
        <p:nvSpPr>
          <p:cNvPr id="5" name="Content Placeholder 4"/>
          <p:cNvSpPr>
            <a:spLocks noGrp="1"/>
          </p:cNvSpPr>
          <p:nvPr>
            <p:ph sz="half" idx="2"/>
          </p:nvPr>
        </p:nvSpPr>
        <p:spPr/>
        <p:txBody>
          <a:bodyPr>
            <a:normAutofit fontScale="92500" lnSpcReduction="10000"/>
          </a:bodyPr>
          <a:lstStyle/>
          <a:p>
            <a:r>
              <a:rPr lang="en-US" dirty="0" smtClean="0"/>
              <a:t>Single </a:t>
            </a:r>
            <a:r>
              <a:rPr lang="en-US" dirty="0"/>
              <a:t>m</a:t>
            </a:r>
            <a:r>
              <a:rPr lang="en-US" dirty="0" smtClean="0"/>
              <a:t>ode fibers</a:t>
            </a:r>
          </a:p>
          <a:p>
            <a:pPr lvl="1"/>
            <a:r>
              <a:rPr lang="en-US" b="1" dirty="0" smtClean="0"/>
              <a:t>BW: 10Gbps+</a:t>
            </a:r>
          </a:p>
          <a:p>
            <a:pPr lvl="1"/>
            <a:r>
              <a:rPr lang="en-US" b="1" dirty="0" err="1" smtClean="0"/>
              <a:t>Dist</a:t>
            </a:r>
            <a:r>
              <a:rPr lang="en-US" b="1" dirty="0" smtClean="0"/>
              <a:t>: &gt;10km</a:t>
            </a:r>
          </a:p>
          <a:p>
            <a:r>
              <a:rPr lang="en-US" dirty="0" smtClean="0"/>
              <a:t>Pair of OE converters</a:t>
            </a:r>
          </a:p>
          <a:p>
            <a:r>
              <a:rPr lang="en-US" dirty="0" smtClean="0"/>
              <a:t>Optical path on slip ring</a:t>
            </a:r>
          </a:p>
          <a:p>
            <a:r>
              <a:rPr lang="en-US" dirty="0" smtClean="0"/>
              <a:t>Future HD recording topside</a:t>
            </a:r>
          </a:p>
          <a:p>
            <a:r>
              <a:rPr lang="en-US" dirty="0" smtClean="0"/>
              <a:t>14-16AWG for power</a:t>
            </a:r>
          </a:p>
          <a:p>
            <a:r>
              <a:rPr lang="en-US" dirty="0" smtClean="0"/>
              <a:t>22AWG for ground fault </a:t>
            </a:r>
            <a:r>
              <a:rPr lang="en-US" dirty="0" err="1" smtClean="0"/>
              <a:t>det</a:t>
            </a:r>
            <a:endParaRPr lang="en-US" dirty="0" smtClean="0"/>
          </a:p>
          <a:p>
            <a:endParaRPr lang="en-US" dirty="0"/>
          </a:p>
        </p:txBody>
      </p:sp>
      <p:sp>
        <p:nvSpPr>
          <p:cNvPr id="6" name="Text Placeholder 5"/>
          <p:cNvSpPr>
            <a:spLocks noGrp="1"/>
          </p:cNvSpPr>
          <p:nvPr>
            <p:ph type="body" sz="quarter" idx="3"/>
          </p:nvPr>
        </p:nvSpPr>
        <p:spPr/>
        <p:txBody>
          <a:bodyPr/>
          <a:lstStyle/>
          <a:p>
            <a:r>
              <a:rPr lang="en-US" dirty="0" smtClean="0"/>
              <a:t>Coax or Twisted Pairs</a:t>
            </a:r>
            <a:endParaRPr lang="en-US" dirty="0"/>
          </a:p>
        </p:txBody>
      </p:sp>
      <p:sp>
        <p:nvSpPr>
          <p:cNvPr id="7" name="Content Placeholder 6"/>
          <p:cNvSpPr>
            <a:spLocks noGrp="1"/>
          </p:cNvSpPr>
          <p:nvPr>
            <p:ph sz="quarter" idx="4"/>
          </p:nvPr>
        </p:nvSpPr>
        <p:spPr/>
        <p:txBody>
          <a:bodyPr>
            <a:normAutofit fontScale="85000" lnSpcReduction="20000"/>
          </a:bodyPr>
          <a:lstStyle/>
          <a:p>
            <a:r>
              <a:rPr lang="en-US" dirty="0" smtClean="0"/>
              <a:t>GigE Ethernet</a:t>
            </a:r>
          </a:p>
          <a:p>
            <a:pPr lvl="1"/>
            <a:r>
              <a:rPr lang="en-US" b="1" dirty="0" smtClean="0"/>
              <a:t>BW: 100Mbps</a:t>
            </a:r>
          </a:p>
          <a:p>
            <a:pPr lvl="1"/>
            <a:r>
              <a:rPr lang="en-US" b="1" dirty="0" err="1" smtClean="0"/>
              <a:t>Dist</a:t>
            </a:r>
            <a:r>
              <a:rPr lang="en-US" b="1" dirty="0" smtClean="0"/>
              <a:t>: 100m</a:t>
            </a:r>
          </a:p>
          <a:p>
            <a:r>
              <a:rPr lang="en-US" dirty="0" smtClean="0"/>
              <a:t>Pair of ADSL Ethernet extenders</a:t>
            </a:r>
          </a:p>
          <a:p>
            <a:pPr lvl="1"/>
            <a:r>
              <a:rPr lang="en-US" b="1" dirty="0" smtClean="0"/>
              <a:t>BW: 168Mbps</a:t>
            </a:r>
          </a:p>
          <a:p>
            <a:pPr lvl="1"/>
            <a:r>
              <a:rPr lang="en-US" b="1" dirty="0" err="1" smtClean="0"/>
              <a:t>Dist</a:t>
            </a:r>
            <a:r>
              <a:rPr lang="en-US" b="1" dirty="0" smtClean="0"/>
              <a:t>: 1km</a:t>
            </a:r>
          </a:p>
          <a:p>
            <a:r>
              <a:rPr lang="en-US" dirty="0" smtClean="0"/>
              <a:t>Cheaper, smaller slip ring</a:t>
            </a:r>
          </a:p>
          <a:p>
            <a:r>
              <a:rPr lang="en-US" dirty="0" smtClean="0"/>
              <a:t>Limits HD recording to subsea</a:t>
            </a:r>
          </a:p>
          <a:p>
            <a:r>
              <a:rPr lang="en-US" dirty="0" smtClean="0"/>
              <a:t>14-16AWG for power</a:t>
            </a:r>
          </a:p>
          <a:p>
            <a:r>
              <a:rPr lang="en-US" dirty="0" smtClean="0"/>
              <a:t>22AWG for ground fault </a:t>
            </a:r>
            <a:r>
              <a:rPr lang="en-US" dirty="0" err="1" smtClean="0"/>
              <a:t>det</a:t>
            </a:r>
            <a:endParaRPr lang="en-US" dirty="0"/>
          </a:p>
        </p:txBody>
      </p:sp>
    </p:spTree>
    <p:extLst>
      <p:ext uri="{BB962C8B-B14F-4D97-AF65-F5344CB8AC3E}">
        <p14:creationId xmlns:p14="http://schemas.microsoft.com/office/powerpoint/2010/main" val="1331029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Controller (CPU) Selection</a:t>
            </a:r>
            <a:endParaRPr lang="en-US" dirty="0"/>
          </a:p>
        </p:txBody>
      </p:sp>
      <p:sp>
        <p:nvSpPr>
          <p:cNvPr id="6" name="Text Placeholder 5"/>
          <p:cNvSpPr>
            <a:spLocks noGrp="1"/>
          </p:cNvSpPr>
          <p:nvPr>
            <p:ph type="body" idx="1"/>
          </p:nvPr>
        </p:nvSpPr>
        <p:spPr/>
        <p:txBody>
          <a:bodyPr/>
          <a:lstStyle/>
          <a:p>
            <a:r>
              <a:rPr lang="en-US" dirty="0" smtClean="0"/>
              <a:t>Features</a:t>
            </a:r>
            <a:endParaRPr lang="en-US" dirty="0"/>
          </a:p>
        </p:txBody>
      </p:sp>
      <p:sp>
        <p:nvSpPr>
          <p:cNvPr id="4" name="Content Placeholder 3"/>
          <p:cNvSpPr>
            <a:spLocks noGrp="1"/>
          </p:cNvSpPr>
          <p:nvPr>
            <p:ph sz="half" idx="2"/>
          </p:nvPr>
        </p:nvSpPr>
        <p:spPr/>
        <p:txBody>
          <a:bodyPr>
            <a:normAutofit/>
          </a:bodyPr>
          <a:lstStyle/>
          <a:p>
            <a:r>
              <a:rPr lang="en-US" dirty="0" smtClean="0"/>
              <a:t>Data storage</a:t>
            </a:r>
          </a:p>
          <a:p>
            <a:r>
              <a:rPr lang="en-US" dirty="0" smtClean="0"/>
              <a:t>Relay control</a:t>
            </a:r>
          </a:p>
          <a:p>
            <a:r>
              <a:rPr lang="en-US" dirty="0" smtClean="0"/>
              <a:t>Serial ports</a:t>
            </a:r>
          </a:p>
          <a:p>
            <a:r>
              <a:rPr lang="en-US" dirty="0" smtClean="0"/>
              <a:t>GPIO</a:t>
            </a:r>
          </a:p>
          <a:p>
            <a:r>
              <a:rPr lang="en-US" dirty="0" smtClean="0"/>
              <a:t>Analog inputs</a:t>
            </a:r>
          </a:p>
          <a:p>
            <a:endParaRPr lang="en-US" dirty="0"/>
          </a:p>
        </p:txBody>
      </p:sp>
      <p:sp>
        <p:nvSpPr>
          <p:cNvPr id="7" name="Text Placeholder 6"/>
          <p:cNvSpPr>
            <a:spLocks noGrp="1"/>
          </p:cNvSpPr>
          <p:nvPr>
            <p:ph type="body" sz="quarter" idx="3"/>
          </p:nvPr>
        </p:nvSpPr>
        <p:spPr/>
        <p:txBody>
          <a:bodyPr/>
          <a:lstStyle/>
          <a:p>
            <a:r>
              <a:rPr lang="en-US" dirty="0" smtClean="0"/>
              <a:t>Design considerations</a:t>
            </a:r>
            <a:endParaRPr lang="en-US" dirty="0"/>
          </a:p>
        </p:txBody>
      </p:sp>
      <p:sp>
        <p:nvSpPr>
          <p:cNvPr id="5" name="Content Placeholder 4"/>
          <p:cNvSpPr>
            <a:spLocks noGrp="1"/>
          </p:cNvSpPr>
          <p:nvPr>
            <p:ph sz="quarter" idx="4"/>
          </p:nvPr>
        </p:nvSpPr>
        <p:spPr/>
        <p:txBody>
          <a:bodyPr>
            <a:normAutofit fontScale="92500" lnSpcReduction="20000"/>
          </a:bodyPr>
          <a:lstStyle/>
          <a:p>
            <a:r>
              <a:rPr lang="en-US" dirty="0" smtClean="0"/>
              <a:t>COTS or custom</a:t>
            </a:r>
          </a:p>
          <a:p>
            <a:pPr lvl="1"/>
            <a:r>
              <a:rPr lang="en-US" dirty="0" smtClean="0"/>
              <a:t>Tech transfer</a:t>
            </a:r>
          </a:p>
          <a:p>
            <a:r>
              <a:rPr lang="en-US" dirty="0" smtClean="0"/>
              <a:t>Form factor</a:t>
            </a:r>
          </a:p>
          <a:p>
            <a:r>
              <a:rPr lang="en-US" dirty="0" smtClean="0"/>
              <a:t>Ease of programming</a:t>
            </a:r>
          </a:p>
          <a:p>
            <a:pPr lvl="1"/>
            <a:r>
              <a:rPr lang="en-US" dirty="0" smtClean="0"/>
              <a:t>Firmware development</a:t>
            </a:r>
          </a:p>
          <a:p>
            <a:pPr lvl="1"/>
            <a:r>
              <a:rPr lang="en-US" dirty="0" smtClean="0"/>
              <a:t>Instrument drivers</a:t>
            </a:r>
          </a:p>
          <a:p>
            <a:r>
              <a:rPr lang="en-US" dirty="0" smtClean="0"/>
              <a:t>Ease of use for end users</a:t>
            </a:r>
          </a:p>
          <a:p>
            <a:r>
              <a:rPr lang="en-US" dirty="0" smtClean="0"/>
              <a:t>Daughter boards required?</a:t>
            </a:r>
          </a:p>
          <a:p>
            <a:r>
              <a:rPr lang="en-US" dirty="0" smtClean="0"/>
              <a:t>Power consumption </a:t>
            </a:r>
          </a:p>
          <a:p>
            <a:endParaRPr lang="en-US" dirty="0"/>
          </a:p>
        </p:txBody>
      </p:sp>
    </p:spTree>
    <p:extLst>
      <p:ext uri="{BB962C8B-B14F-4D97-AF65-F5344CB8AC3E}">
        <p14:creationId xmlns:p14="http://schemas.microsoft.com/office/powerpoint/2010/main" val="20434816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Controller (CPU) Options</a:t>
            </a: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8920" y="1154336"/>
            <a:ext cx="3197182" cy="1798414"/>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918" y="3333750"/>
            <a:ext cx="3048000" cy="169926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09266" y="3181357"/>
            <a:ext cx="2433658" cy="1379303"/>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83095" y="895350"/>
            <a:ext cx="2286000" cy="2286000"/>
          </a:xfrm>
          <a:prstGeom prst="rect">
            <a:avLst/>
          </a:prstGeom>
        </p:spPr>
      </p:pic>
      <p:sp>
        <p:nvSpPr>
          <p:cNvPr id="14" name="TextBox 13"/>
          <p:cNvSpPr txBox="1"/>
          <p:nvPr/>
        </p:nvSpPr>
        <p:spPr>
          <a:xfrm>
            <a:off x="3657602" y="1504950"/>
            <a:ext cx="797013" cy="369332"/>
          </a:xfrm>
          <a:prstGeom prst="rect">
            <a:avLst/>
          </a:prstGeom>
          <a:noFill/>
        </p:spPr>
        <p:txBody>
          <a:bodyPr wrap="none" lIns="91428" tIns="45714" rIns="91428" bIns="45714" rtlCol="0">
            <a:spAutoFit/>
          </a:bodyPr>
          <a:lstStyle/>
          <a:p>
            <a:r>
              <a:rPr lang="en-US" dirty="0" smtClean="0"/>
              <a:t>Oasis5</a:t>
            </a:r>
            <a:endParaRPr lang="en-US" dirty="0"/>
          </a:p>
        </p:txBody>
      </p:sp>
      <p:sp>
        <p:nvSpPr>
          <p:cNvPr id="15" name="TextBox 14"/>
          <p:cNvSpPr txBox="1"/>
          <p:nvPr/>
        </p:nvSpPr>
        <p:spPr>
          <a:xfrm>
            <a:off x="5661456" y="2420479"/>
            <a:ext cx="934936" cy="369332"/>
          </a:xfrm>
          <a:prstGeom prst="rect">
            <a:avLst/>
          </a:prstGeom>
          <a:noFill/>
        </p:spPr>
        <p:txBody>
          <a:bodyPr wrap="none" lIns="91428" tIns="45714" rIns="91428" bIns="45714" rtlCol="0">
            <a:spAutoFit/>
          </a:bodyPr>
          <a:lstStyle/>
          <a:p>
            <a:r>
              <a:rPr lang="en-US" dirty="0" smtClean="0"/>
              <a:t>Arduino</a:t>
            </a:r>
            <a:endParaRPr lang="en-US" dirty="0"/>
          </a:p>
        </p:txBody>
      </p:sp>
      <p:sp>
        <p:nvSpPr>
          <p:cNvPr id="16" name="TextBox 15"/>
          <p:cNvSpPr txBox="1"/>
          <p:nvPr/>
        </p:nvSpPr>
        <p:spPr>
          <a:xfrm>
            <a:off x="5562601" y="3154872"/>
            <a:ext cx="1359218" cy="369332"/>
          </a:xfrm>
          <a:prstGeom prst="rect">
            <a:avLst/>
          </a:prstGeom>
          <a:noFill/>
        </p:spPr>
        <p:txBody>
          <a:bodyPr wrap="none" lIns="91428" tIns="45714" rIns="91428" bIns="45714" rtlCol="0">
            <a:spAutoFit/>
          </a:bodyPr>
          <a:lstStyle/>
          <a:p>
            <a:r>
              <a:rPr lang="en-US" dirty="0" smtClean="0"/>
              <a:t>Raspberry Pi</a:t>
            </a:r>
            <a:endParaRPr lang="en-US" dirty="0"/>
          </a:p>
        </p:txBody>
      </p:sp>
      <p:sp>
        <p:nvSpPr>
          <p:cNvPr id="17" name="TextBox 16"/>
          <p:cNvSpPr txBox="1"/>
          <p:nvPr/>
        </p:nvSpPr>
        <p:spPr>
          <a:xfrm>
            <a:off x="3387209" y="3516616"/>
            <a:ext cx="1658403" cy="923330"/>
          </a:xfrm>
          <a:prstGeom prst="rect">
            <a:avLst/>
          </a:prstGeom>
          <a:noFill/>
        </p:spPr>
        <p:txBody>
          <a:bodyPr wrap="none" lIns="91428" tIns="45714" rIns="91428" bIns="45714" rtlCol="0">
            <a:spAutoFit/>
          </a:bodyPr>
          <a:lstStyle/>
          <a:p>
            <a:r>
              <a:rPr lang="en-US" dirty="0" smtClean="0"/>
              <a:t>Programmable</a:t>
            </a:r>
          </a:p>
          <a:p>
            <a:r>
              <a:rPr lang="en-US" dirty="0" smtClean="0"/>
              <a:t>Logic Controller</a:t>
            </a:r>
          </a:p>
          <a:p>
            <a:r>
              <a:rPr lang="en-US" dirty="0" smtClean="0"/>
              <a:t>(PLC) Stack</a:t>
            </a:r>
            <a:endParaRPr lang="en-US" dirty="0"/>
          </a:p>
        </p:txBody>
      </p:sp>
    </p:spTree>
    <p:extLst>
      <p:ext uri="{BB962C8B-B14F-4D97-AF65-F5344CB8AC3E}">
        <p14:creationId xmlns:p14="http://schemas.microsoft.com/office/powerpoint/2010/main" val="35130420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05982"/>
            <a:ext cx="8229600" cy="689371"/>
          </a:xfrm>
        </p:spPr>
        <p:txBody>
          <a:bodyPr>
            <a:normAutofit fontScale="90000"/>
          </a:bodyPr>
          <a:lstStyle/>
          <a:p>
            <a:r>
              <a:rPr lang="en-US" dirty="0" smtClean="0"/>
              <a:t>Topside Electronics Design</a:t>
            </a:r>
            <a:endParaRPr lang="en-US" dirty="0"/>
          </a:p>
        </p:txBody>
      </p:sp>
      <p:sp>
        <p:nvSpPr>
          <p:cNvPr id="5" name="Text Placeholder 4"/>
          <p:cNvSpPr>
            <a:spLocks noGrp="1"/>
          </p:cNvSpPr>
          <p:nvPr>
            <p:ph type="body" idx="1"/>
          </p:nvPr>
        </p:nvSpPr>
        <p:spPr/>
        <p:txBody>
          <a:bodyPr/>
          <a:lstStyle/>
          <a:p>
            <a:r>
              <a:rPr lang="en-US" dirty="0" smtClean="0"/>
              <a:t>Functions</a:t>
            </a:r>
            <a:endParaRPr lang="en-US" dirty="0"/>
          </a:p>
        </p:txBody>
      </p:sp>
      <p:sp>
        <p:nvSpPr>
          <p:cNvPr id="6" name="Content Placeholder 5"/>
          <p:cNvSpPr>
            <a:spLocks noGrp="1"/>
          </p:cNvSpPr>
          <p:nvPr>
            <p:ph sz="half" idx="2"/>
          </p:nvPr>
        </p:nvSpPr>
        <p:spPr/>
        <p:txBody>
          <a:bodyPr/>
          <a:lstStyle/>
          <a:p>
            <a:r>
              <a:rPr lang="en-US" dirty="0" smtClean="0"/>
              <a:t>Electrical power generation</a:t>
            </a:r>
          </a:p>
          <a:p>
            <a:r>
              <a:rPr lang="en-US" dirty="0" smtClean="0"/>
              <a:t>Ground fault detection</a:t>
            </a:r>
          </a:p>
          <a:p>
            <a:r>
              <a:rPr lang="en-US" dirty="0" smtClean="0"/>
              <a:t>Method for system control</a:t>
            </a:r>
          </a:p>
          <a:p>
            <a:r>
              <a:rPr lang="en-US" dirty="0" smtClean="0"/>
              <a:t>Real time telemetry &amp; video display</a:t>
            </a:r>
          </a:p>
          <a:p>
            <a:r>
              <a:rPr lang="en-US" dirty="0" smtClean="0"/>
              <a:t>Method for transferring HD videos post deployment</a:t>
            </a:r>
            <a:endParaRPr lang="en-US" dirty="0"/>
          </a:p>
        </p:txBody>
      </p:sp>
      <p:sp>
        <p:nvSpPr>
          <p:cNvPr id="7" name="Text Placeholder 6"/>
          <p:cNvSpPr>
            <a:spLocks noGrp="1"/>
          </p:cNvSpPr>
          <p:nvPr>
            <p:ph type="body" sz="quarter" idx="3"/>
          </p:nvPr>
        </p:nvSpPr>
        <p:spPr/>
        <p:txBody>
          <a:bodyPr/>
          <a:lstStyle/>
          <a:p>
            <a:r>
              <a:rPr lang="en-US" dirty="0" smtClean="0"/>
              <a:t>Design Considerations</a:t>
            </a:r>
            <a:endParaRPr lang="en-US" dirty="0"/>
          </a:p>
        </p:txBody>
      </p:sp>
      <p:sp>
        <p:nvSpPr>
          <p:cNvPr id="8" name="Content Placeholder 7"/>
          <p:cNvSpPr>
            <a:spLocks noGrp="1"/>
          </p:cNvSpPr>
          <p:nvPr>
            <p:ph sz="quarter" idx="4"/>
          </p:nvPr>
        </p:nvSpPr>
        <p:spPr>
          <a:xfrm>
            <a:off x="4645034" y="1631157"/>
            <a:ext cx="4041775" cy="1778794"/>
          </a:xfrm>
        </p:spPr>
        <p:txBody>
          <a:bodyPr/>
          <a:lstStyle/>
          <a:p>
            <a:r>
              <a:rPr lang="en-US" dirty="0" smtClean="0"/>
              <a:t>Must be portable</a:t>
            </a:r>
          </a:p>
          <a:p>
            <a:r>
              <a:rPr lang="en-US" dirty="0" smtClean="0"/>
              <a:t>Safety features</a:t>
            </a:r>
          </a:p>
          <a:p>
            <a:r>
              <a:rPr lang="en-US" dirty="0" smtClean="0"/>
              <a:t>Prefer to not open housing to retrieve HD videos</a:t>
            </a:r>
          </a:p>
          <a:p>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600" y="3638557"/>
            <a:ext cx="2705100" cy="1196255"/>
          </a:xfrm>
          <a:prstGeom prst="rect">
            <a:avLst/>
          </a:prstGeom>
        </p:spPr>
      </p:pic>
    </p:spTree>
    <p:extLst>
      <p:ext uri="{BB962C8B-B14F-4D97-AF65-F5344CB8AC3E}">
        <p14:creationId xmlns:p14="http://schemas.microsoft.com/office/powerpoint/2010/main" val="4194082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Science Background</a:t>
            </a:r>
            <a:endParaRPr lang="en-US" dirty="0"/>
          </a:p>
        </p:txBody>
      </p:sp>
      <p:sp>
        <p:nvSpPr>
          <p:cNvPr id="3" name="Content Placeholder 2"/>
          <p:cNvSpPr>
            <a:spLocks noGrp="1"/>
          </p:cNvSpPr>
          <p:nvPr>
            <p:ph idx="1"/>
          </p:nvPr>
        </p:nvSpPr>
        <p:spPr/>
        <p:txBody>
          <a:bodyPr>
            <a:normAutofit lnSpcReduction="10000"/>
          </a:bodyPr>
          <a:lstStyle/>
          <a:p>
            <a:pPr>
              <a:spcBef>
                <a:spcPts val="1200"/>
              </a:spcBef>
            </a:pPr>
            <a:r>
              <a:rPr lang="en-US" dirty="0"/>
              <a:t>Collaboration with NOAA-Fisheries to add</a:t>
            </a:r>
            <a:r>
              <a:rPr lang="en-US" dirty="0">
                <a:solidFill>
                  <a:srgbClr val="FF0000"/>
                </a:solidFill>
              </a:rPr>
              <a:t> </a:t>
            </a:r>
            <a:r>
              <a:rPr lang="en-US" dirty="0" smtClean="0"/>
              <a:t>visual component to the coast wide </a:t>
            </a:r>
            <a:r>
              <a:rPr lang="en-US" dirty="0"/>
              <a:t>Fishery Resource Analysis and Monitoring </a:t>
            </a:r>
            <a:r>
              <a:rPr lang="en-US" dirty="0" smtClean="0"/>
              <a:t>(FRAM) trawl survey (mostly in rocky habitats)</a:t>
            </a:r>
          </a:p>
          <a:p>
            <a:pPr>
              <a:spcBef>
                <a:spcPts val="1200"/>
              </a:spcBef>
            </a:pPr>
            <a:r>
              <a:rPr lang="en-US" dirty="0" smtClean="0"/>
              <a:t>Provide density estimates (#/m</a:t>
            </a:r>
            <a:r>
              <a:rPr lang="en-US" baseline="30000" dirty="0" smtClean="0"/>
              <a:t>2</a:t>
            </a:r>
            <a:r>
              <a:rPr lang="en-US" dirty="0" smtClean="0"/>
              <a:t>) and size structure of 6-8 demersal species</a:t>
            </a:r>
          </a:p>
          <a:p>
            <a:pPr lvl="1"/>
            <a:r>
              <a:rPr lang="en-US" sz="2400" dirty="0"/>
              <a:t>Sizes range from 4” to 16”</a:t>
            </a:r>
          </a:p>
          <a:p>
            <a:endParaRPr lang="en-US" dirty="0"/>
          </a:p>
        </p:txBody>
      </p:sp>
    </p:spTree>
    <p:extLst>
      <p:ext uri="{BB962C8B-B14F-4D97-AF65-F5344CB8AC3E}">
        <p14:creationId xmlns:p14="http://schemas.microsoft.com/office/powerpoint/2010/main" val="22066410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71600" y="0"/>
            <a:ext cx="6379918" cy="5143500"/>
          </a:xfrm>
          <a:prstGeom prst="rect">
            <a:avLst/>
          </a:prstGeom>
        </p:spPr>
      </p:pic>
    </p:spTree>
    <p:extLst>
      <p:ext uri="{BB962C8B-B14F-4D97-AF65-F5344CB8AC3E}">
        <p14:creationId xmlns:p14="http://schemas.microsoft.com/office/powerpoint/2010/main" val="307230446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89000" y="59068"/>
            <a:ext cx="7187499" cy="5020750"/>
          </a:xfrm>
          <a:prstGeom prst="rect">
            <a:avLst/>
          </a:prstGeom>
        </p:spPr>
      </p:pic>
    </p:spTree>
    <p:extLst>
      <p:ext uri="{BB962C8B-B14F-4D97-AF65-F5344CB8AC3E}">
        <p14:creationId xmlns:p14="http://schemas.microsoft.com/office/powerpoint/2010/main" val="35562626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333500" y="0"/>
            <a:ext cx="6451673" cy="5143500"/>
          </a:xfrm>
          <a:prstGeom prst="rect">
            <a:avLst/>
          </a:prstGeom>
        </p:spPr>
      </p:pic>
    </p:spTree>
    <p:extLst>
      <p:ext uri="{BB962C8B-B14F-4D97-AF65-F5344CB8AC3E}">
        <p14:creationId xmlns:p14="http://schemas.microsoft.com/office/powerpoint/2010/main" val="12026166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73200" y="0"/>
            <a:ext cx="6189223" cy="5143500"/>
          </a:xfrm>
          <a:prstGeom prst="rect">
            <a:avLst/>
          </a:prstGeom>
        </p:spPr>
      </p:pic>
    </p:spTree>
    <p:extLst>
      <p:ext uri="{BB962C8B-B14F-4D97-AF65-F5344CB8AC3E}">
        <p14:creationId xmlns:p14="http://schemas.microsoft.com/office/powerpoint/2010/main" val="8597978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79500" y="0"/>
            <a:ext cx="6978940" cy="5143500"/>
          </a:xfrm>
          <a:prstGeom prst="rect">
            <a:avLst/>
          </a:prstGeom>
        </p:spPr>
      </p:pic>
    </p:spTree>
    <p:extLst>
      <p:ext uri="{BB962C8B-B14F-4D97-AF65-F5344CB8AC3E}">
        <p14:creationId xmlns:p14="http://schemas.microsoft.com/office/powerpoint/2010/main" val="43915203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869248" y="110249"/>
            <a:ext cx="5420323" cy="4939171"/>
          </a:xfrm>
          <a:prstGeom prst="rect">
            <a:avLst/>
          </a:prstGeom>
        </p:spPr>
      </p:pic>
    </p:spTree>
    <p:extLst>
      <p:ext uri="{BB962C8B-B14F-4D97-AF65-F5344CB8AC3E}">
        <p14:creationId xmlns:p14="http://schemas.microsoft.com/office/powerpoint/2010/main" val="322192394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351816" y="103368"/>
            <a:ext cx="6622763" cy="4962301"/>
          </a:xfrm>
          <a:prstGeom prst="rect">
            <a:avLst/>
          </a:prstGeom>
        </p:spPr>
      </p:pic>
    </p:spTree>
    <p:extLst>
      <p:ext uri="{BB962C8B-B14F-4D97-AF65-F5344CB8AC3E}">
        <p14:creationId xmlns:p14="http://schemas.microsoft.com/office/powerpoint/2010/main" val="293764874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965201" y="74429"/>
            <a:ext cx="7009380" cy="5002624"/>
          </a:xfrm>
          <a:prstGeom prst="rect">
            <a:avLst/>
          </a:prstGeom>
        </p:spPr>
      </p:pic>
    </p:spTree>
    <p:extLst>
      <p:ext uri="{BB962C8B-B14F-4D97-AF65-F5344CB8AC3E}">
        <p14:creationId xmlns:p14="http://schemas.microsoft.com/office/powerpoint/2010/main" val="90838424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952500" y="0"/>
            <a:ext cx="7220309" cy="5143500"/>
          </a:xfrm>
          <a:prstGeom prst="rect">
            <a:avLst/>
          </a:prstGeom>
        </p:spPr>
      </p:pic>
    </p:spTree>
    <p:extLst>
      <p:ext uri="{BB962C8B-B14F-4D97-AF65-F5344CB8AC3E}">
        <p14:creationId xmlns:p14="http://schemas.microsoft.com/office/powerpoint/2010/main" val="324032380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979675" y="66447"/>
            <a:ext cx="7179502" cy="5010497"/>
          </a:xfrm>
          <a:prstGeom prst="rect">
            <a:avLst/>
          </a:prstGeom>
        </p:spPr>
      </p:pic>
    </p:spTree>
    <p:extLst>
      <p:ext uri="{BB962C8B-B14F-4D97-AF65-F5344CB8AC3E}">
        <p14:creationId xmlns:p14="http://schemas.microsoft.com/office/powerpoint/2010/main" val="21184376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First Generation TNC Lander</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1276352"/>
            <a:ext cx="2178784" cy="325472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601" y="1289786"/>
            <a:ext cx="3467702" cy="3276599"/>
          </a:xfrm>
          <a:prstGeom prst="rect">
            <a:avLst/>
          </a:prstGeom>
        </p:spPr>
      </p:pic>
      <p:sp>
        <p:nvSpPr>
          <p:cNvPr id="3" name="TextBox 2"/>
          <p:cNvSpPr txBox="1"/>
          <p:nvPr/>
        </p:nvSpPr>
        <p:spPr>
          <a:xfrm>
            <a:off x="2968895" y="4381714"/>
            <a:ext cx="1479957" cy="369332"/>
          </a:xfrm>
          <a:prstGeom prst="rect">
            <a:avLst/>
          </a:prstGeom>
          <a:noFill/>
        </p:spPr>
        <p:txBody>
          <a:bodyPr wrap="none" lIns="91428" tIns="45714" rIns="91428" bIns="45714" rtlCol="0">
            <a:spAutoFit/>
          </a:bodyPr>
          <a:lstStyle/>
          <a:p>
            <a:r>
              <a:rPr lang="en-US" dirty="0" smtClean="0"/>
              <a:t>Crab pot base</a:t>
            </a:r>
            <a:endParaRPr lang="en-US" dirty="0"/>
          </a:p>
        </p:txBody>
      </p:sp>
      <p:sp>
        <p:nvSpPr>
          <p:cNvPr id="6" name="TextBox 5"/>
          <p:cNvSpPr txBox="1"/>
          <p:nvPr/>
        </p:nvSpPr>
        <p:spPr>
          <a:xfrm>
            <a:off x="2819401" y="3181357"/>
            <a:ext cx="2254784" cy="646331"/>
          </a:xfrm>
          <a:prstGeom prst="rect">
            <a:avLst/>
          </a:prstGeom>
          <a:noFill/>
        </p:spPr>
        <p:txBody>
          <a:bodyPr wrap="none" lIns="91428" tIns="45714" rIns="91428" bIns="45714" rtlCol="0">
            <a:spAutoFit/>
          </a:bodyPr>
          <a:lstStyle/>
          <a:p>
            <a:r>
              <a:rPr lang="en-US" dirty="0" smtClean="0"/>
              <a:t>Stereo camera pair on</a:t>
            </a:r>
          </a:p>
          <a:p>
            <a:r>
              <a:rPr lang="en-US" dirty="0" smtClean="0"/>
              <a:t>a rotatable mount</a:t>
            </a:r>
            <a:endParaRPr lang="en-US" dirty="0"/>
          </a:p>
        </p:txBody>
      </p:sp>
      <p:sp>
        <p:nvSpPr>
          <p:cNvPr id="7" name="TextBox 6"/>
          <p:cNvSpPr txBox="1"/>
          <p:nvPr/>
        </p:nvSpPr>
        <p:spPr>
          <a:xfrm>
            <a:off x="2851152" y="2257389"/>
            <a:ext cx="2023696" cy="646331"/>
          </a:xfrm>
          <a:prstGeom prst="rect">
            <a:avLst/>
          </a:prstGeom>
          <a:noFill/>
        </p:spPr>
        <p:txBody>
          <a:bodyPr wrap="none" lIns="91428" tIns="45714" rIns="91428" bIns="45714" rtlCol="0">
            <a:spAutoFit/>
          </a:bodyPr>
          <a:lstStyle/>
          <a:p>
            <a:r>
              <a:rPr lang="en-US" dirty="0" smtClean="0"/>
              <a:t>SeeStar (not part of</a:t>
            </a:r>
          </a:p>
          <a:p>
            <a:r>
              <a:rPr lang="en-US" dirty="0" smtClean="0"/>
              <a:t>TNC Lander)</a:t>
            </a:r>
            <a:endParaRPr lang="en-US" dirty="0"/>
          </a:p>
        </p:txBody>
      </p:sp>
      <p:sp>
        <p:nvSpPr>
          <p:cNvPr id="8" name="TextBox 7"/>
          <p:cNvSpPr txBox="1"/>
          <p:nvPr/>
        </p:nvSpPr>
        <p:spPr>
          <a:xfrm>
            <a:off x="2895600" y="1289786"/>
            <a:ext cx="2326534" cy="646331"/>
          </a:xfrm>
          <a:prstGeom prst="rect">
            <a:avLst/>
          </a:prstGeom>
          <a:noFill/>
        </p:spPr>
        <p:txBody>
          <a:bodyPr wrap="none" lIns="91428" tIns="45714" rIns="91428" bIns="45714" rtlCol="0">
            <a:spAutoFit/>
          </a:bodyPr>
          <a:lstStyle/>
          <a:p>
            <a:r>
              <a:rPr lang="en-US" dirty="0" smtClean="0"/>
              <a:t>Separate handling line </a:t>
            </a:r>
          </a:p>
          <a:p>
            <a:r>
              <a:rPr lang="en-US" dirty="0" smtClean="0"/>
              <a:t>and electrical tether</a:t>
            </a:r>
            <a:endParaRPr lang="en-US" dirty="0"/>
          </a:p>
        </p:txBody>
      </p:sp>
      <p:cxnSp>
        <p:nvCxnSpPr>
          <p:cNvPr id="10" name="Straight Arrow Connector 9"/>
          <p:cNvCxnSpPr/>
          <p:nvPr/>
        </p:nvCxnSpPr>
        <p:spPr>
          <a:xfrm flipH="1" flipV="1">
            <a:off x="1828800" y="4171952"/>
            <a:ext cx="1143000" cy="359127"/>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1828800" y="3155952"/>
            <a:ext cx="1066800" cy="177798"/>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2019300" y="2495557"/>
            <a:ext cx="876300" cy="161197"/>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8" idx="1"/>
          </p:cNvCxnSpPr>
          <p:nvPr/>
        </p:nvCxnSpPr>
        <p:spPr>
          <a:xfrm flipH="1">
            <a:off x="1607284" y="1612952"/>
            <a:ext cx="1288316" cy="273005"/>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338324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Proposed Design</a:t>
            </a:r>
            <a:endParaRPr lang="en-US" dirty="0"/>
          </a:p>
        </p:txBody>
      </p:sp>
      <p:sp>
        <p:nvSpPr>
          <p:cNvPr id="4" name="Content Placeholder 3"/>
          <p:cNvSpPr>
            <a:spLocks noGrp="1"/>
          </p:cNvSpPr>
          <p:nvPr>
            <p:ph sz="half" idx="1"/>
          </p:nvPr>
        </p:nvSpPr>
        <p:spPr>
          <a:xfrm>
            <a:off x="457200" y="1200151"/>
            <a:ext cx="6934200" cy="3394472"/>
          </a:xfrm>
        </p:spPr>
        <p:txBody>
          <a:bodyPr>
            <a:normAutofit fontScale="85000" lnSpcReduction="20000"/>
          </a:bodyPr>
          <a:lstStyle/>
          <a:p>
            <a:r>
              <a:rPr lang="en-US" dirty="0" smtClean="0"/>
              <a:t>Tether: Fiber</a:t>
            </a:r>
          </a:p>
          <a:p>
            <a:r>
              <a:rPr lang="en-US" dirty="0" smtClean="0"/>
              <a:t>Winch: Yes, model TBD</a:t>
            </a:r>
          </a:p>
          <a:p>
            <a:r>
              <a:rPr lang="en-US" dirty="0" smtClean="0"/>
              <a:t>Power: DC</a:t>
            </a:r>
          </a:p>
          <a:p>
            <a:r>
              <a:rPr lang="en-US" dirty="0" smtClean="0"/>
              <a:t>Housing: Single housing </a:t>
            </a:r>
          </a:p>
          <a:p>
            <a:pPr lvl="1"/>
            <a:r>
              <a:rPr lang="en-US" dirty="0" smtClean="0"/>
              <a:t>with vertically mounted cameras</a:t>
            </a:r>
          </a:p>
          <a:p>
            <a:r>
              <a:rPr lang="en-US" dirty="0" smtClean="0"/>
              <a:t>Camera: Sony A6300</a:t>
            </a:r>
          </a:p>
          <a:p>
            <a:r>
              <a:rPr lang="en-US" dirty="0" smtClean="0"/>
              <a:t>Base: Detachable</a:t>
            </a:r>
          </a:p>
          <a:p>
            <a:r>
              <a:rPr lang="en-US" dirty="0" smtClean="0"/>
              <a:t>Controller: PLC </a:t>
            </a:r>
          </a:p>
          <a:p>
            <a:r>
              <a:rPr lang="en-US" dirty="0" smtClean="0"/>
              <a:t>Software: </a:t>
            </a:r>
            <a:r>
              <a:rPr lang="en-US" dirty="0" err="1" smtClean="0"/>
              <a:t>Aggsoft</a:t>
            </a:r>
            <a:r>
              <a:rPr lang="en-US" dirty="0" smtClean="0"/>
              <a:t> wedge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8" y="971550"/>
            <a:ext cx="844409" cy="356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388287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3167"/>
            <a:ext cx="8229600" cy="536971"/>
          </a:xfrm>
        </p:spPr>
        <p:txBody>
          <a:bodyPr>
            <a:normAutofit fontScale="90000"/>
          </a:bodyPr>
          <a:lstStyle/>
          <a:p>
            <a:r>
              <a:rPr lang="en-US" dirty="0" smtClean="0"/>
              <a:t>Tentative TNC Schedule</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1" y="702419"/>
            <a:ext cx="7558088" cy="4281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5931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Next Steps</a:t>
            </a:r>
            <a:endParaRPr lang="en-US" dirty="0"/>
          </a:p>
        </p:txBody>
      </p:sp>
      <p:sp>
        <p:nvSpPr>
          <p:cNvPr id="3" name="Content Placeholder 2"/>
          <p:cNvSpPr>
            <a:spLocks noGrp="1"/>
          </p:cNvSpPr>
          <p:nvPr>
            <p:ph idx="1"/>
          </p:nvPr>
        </p:nvSpPr>
        <p:spPr>
          <a:xfrm>
            <a:off x="457200" y="1200154"/>
            <a:ext cx="8229600" cy="2666999"/>
          </a:xfrm>
        </p:spPr>
        <p:txBody>
          <a:bodyPr>
            <a:normAutofit/>
          </a:bodyPr>
          <a:lstStyle/>
          <a:p>
            <a:pPr>
              <a:spcBef>
                <a:spcPts val="1200"/>
              </a:spcBef>
            </a:pPr>
            <a:r>
              <a:rPr lang="en-US" sz="2800" dirty="0"/>
              <a:t>Identify high risk &amp; long </a:t>
            </a:r>
            <a:r>
              <a:rPr lang="en-US" sz="2800" dirty="0"/>
              <a:t>lead time items</a:t>
            </a:r>
          </a:p>
          <a:p>
            <a:pPr>
              <a:spcBef>
                <a:spcPts val="1200"/>
              </a:spcBef>
            </a:pPr>
            <a:r>
              <a:rPr lang="en-US" sz="2800" dirty="0"/>
              <a:t>Evaluate feedback from </a:t>
            </a:r>
            <a:r>
              <a:rPr lang="en-US" sz="2800" dirty="0"/>
              <a:t>this review</a:t>
            </a:r>
            <a:endParaRPr lang="en-US" sz="2800" dirty="0"/>
          </a:p>
          <a:p>
            <a:pPr>
              <a:spcBef>
                <a:spcPts val="1200"/>
              </a:spcBef>
            </a:pPr>
            <a:r>
              <a:rPr lang="en-US" sz="2800" dirty="0"/>
              <a:t>Finalize TNC system design</a:t>
            </a:r>
          </a:p>
          <a:p>
            <a:pPr>
              <a:spcBef>
                <a:spcPts val="1200"/>
              </a:spcBef>
            </a:pPr>
            <a:r>
              <a:rPr lang="en-US" sz="2800" dirty="0"/>
              <a:t>Schedule </a:t>
            </a:r>
            <a:r>
              <a:rPr lang="en-US" sz="2800" dirty="0"/>
              <a:t>critical design review (or alternate</a:t>
            </a:r>
            <a:r>
              <a:rPr lang="en-US" sz="2800" dirty="0"/>
              <a:t>)</a:t>
            </a:r>
          </a:p>
        </p:txBody>
      </p:sp>
    </p:spTree>
    <p:extLst>
      <p:ext uri="{BB962C8B-B14F-4D97-AF65-F5344CB8AC3E}">
        <p14:creationId xmlns:p14="http://schemas.microsoft.com/office/powerpoint/2010/main" val="12397829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58900" y="0"/>
            <a:ext cx="6327709" cy="5076074"/>
          </a:xfrm>
          <a:prstGeom prst="rect">
            <a:avLst/>
          </a:prstGeom>
        </p:spPr>
      </p:pic>
    </p:spTree>
    <p:extLst>
      <p:ext uri="{BB962C8B-B14F-4D97-AF65-F5344CB8AC3E}">
        <p14:creationId xmlns:p14="http://schemas.microsoft.com/office/powerpoint/2010/main" val="217829878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Standard CTD Cable Solution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602695"/>
              </p:ext>
            </p:extLst>
          </p:nvPr>
        </p:nvGraphicFramePr>
        <p:xfrm>
          <a:off x="628650" y="1369220"/>
          <a:ext cx="7886700" cy="3168015"/>
        </p:xfrm>
        <a:graphic>
          <a:graphicData uri="http://schemas.openxmlformats.org/drawingml/2006/table">
            <a:tbl>
              <a:tblPr firstRow="1" bandRow="1">
                <a:tableStyleId>{5C22544A-7EE6-4342-B048-85BDC9FD1C3A}</a:tableStyleId>
              </a:tblPr>
              <a:tblGrid>
                <a:gridCol w="1740477"/>
                <a:gridCol w="2974769"/>
                <a:gridCol w="3171454"/>
              </a:tblGrid>
              <a:tr h="278130">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CATEGORY</a:t>
                      </a:r>
                    </a:p>
                  </a:txBody>
                  <a:tcPr marL="9525" marR="9525" marT="9525" marB="0" anchor="b"/>
                </a:tc>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KEY SPECs</a:t>
                      </a:r>
                    </a:p>
                  </a:txBody>
                  <a:tcPr marL="9525" marR="9525" marT="9525" marB="0" anchor="b"/>
                </a:tc>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IMPACT</a:t>
                      </a:r>
                    </a:p>
                  </a:txBody>
                  <a:tcPr marL="9525" marR="9525" marT="9525" marB="0" anchor="b"/>
                </a:tc>
              </a:tr>
              <a:tr h="278130">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TETHER</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UNOLS Standard 0.322"ø (Coax | 4C)</a:t>
                      </a:r>
                    </a:p>
                  </a:txBody>
                  <a:tcPr marL="9525" marR="9525" marT="9525" marB="0" anchor="b"/>
                </a:tc>
                <a:tc>
                  <a:txBody>
                    <a:bodyPr/>
                    <a:lstStyle/>
                    <a:p>
                      <a:pPr algn="l" fontAlgn="b"/>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278130">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ELECTRICAL IMPACT</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19AWG Conductors 1000V rated</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Batteries required to get to 600W</a:t>
                      </a: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MECHANICAL</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10 </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klbf</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NBL, 5 </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klbf</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a:t>
                      </a:r>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SWL</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Already support on many ships (WF, RC, JM, SR)</a:t>
                      </a:r>
                    </a:p>
                  </a:txBody>
                  <a:tcPr marL="9525" marR="9525" marT="9525" marB="0" anchor="b"/>
                </a:tc>
              </a:tr>
              <a:tr h="466725">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DATA IMPACT</a:t>
                      </a:r>
                    </a:p>
                  </a:txBody>
                  <a:tcPr marL="9525" marR="9525" marT="9525" marB="0" anchor="b"/>
                </a:tc>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45 Mbps limits via VDSL</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Real-Time data collection at the surface </a:t>
                      </a:r>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lost. Network data only.</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66725">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OPERATIONAL </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6” Min</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Bend Radius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May Avoid depressor weight, but floats remain</a:t>
                      </a: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MAINTENANCE</a:t>
                      </a:r>
                    </a:p>
                  </a:txBody>
                  <a:tcPr marL="9525" marR="9525" marT="9525" marB="0" anchor="b"/>
                </a:tc>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Can use standard terms and splice whips</a:t>
                      </a:r>
                    </a:p>
                  </a:txBody>
                  <a:tcPr marL="9525" marR="9525" marT="9525" marB="0" anchor="b"/>
                </a:tc>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Field Servicable, inexpensive terminations </a:t>
                      </a:r>
                    </a:p>
                  </a:txBody>
                  <a:tcPr marL="9525" marR="9525" marT="9525" marB="0" anchor="b"/>
                </a:tc>
              </a:tr>
              <a:tr h="466725">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COST</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a:t>
                      </a:r>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$30,000 </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(Tether/Winch/</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SlipRing</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Xverters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Lower cost, less gear on </a:t>
                      </a:r>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accommodating </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ships</a:t>
                      </a:r>
                    </a:p>
                  </a:txBody>
                  <a:tcPr marL="9525" marR="9525" marT="9525" marB="0" anchor="b"/>
                </a:tc>
              </a:tr>
            </a:tbl>
          </a:graphicData>
        </a:graphic>
      </p:graphicFrame>
    </p:spTree>
    <p:extLst>
      <p:ext uri="{BB962C8B-B14F-4D97-AF65-F5344CB8AC3E}">
        <p14:creationId xmlns:p14="http://schemas.microsoft.com/office/powerpoint/2010/main" val="32312714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Soft Jacket Fiber Tether Solution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06406189"/>
              </p:ext>
            </p:extLst>
          </p:nvPr>
        </p:nvGraphicFramePr>
        <p:xfrm>
          <a:off x="628650" y="1369219"/>
          <a:ext cx="7886700" cy="3585210"/>
        </p:xfrm>
        <a:graphic>
          <a:graphicData uri="http://schemas.openxmlformats.org/drawingml/2006/table">
            <a:tbl>
              <a:tblPr firstRow="1" bandRow="1">
                <a:tableStyleId>{5C22544A-7EE6-4342-B048-85BDC9FD1C3A}</a:tableStyleId>
              </a:tblPr>
              <a:tblGrid>
                <a:gridCol w="2628900"/>
                <a:gridCol w="2628900"/>
                <a:gridCol w="2628900"/>
              </a:tblGrid>
              <a:tr h="278130">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CATEGORY</a:t>
                      </a:r>
                    </a:p>
                  </a:txBody>
                  <a:tcPr marL="9525" marR="9525" marT="9525" marB="0" anchor="b"/>
                </a:tc>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KEY SPECs</a:t>
                      </a:r>
                    </a:p>
                  </a:txBody>
                  <a:tcPr marL="9525" marR="9525" marT="9525" marB="0" anchor="b"/>
                </a:tc>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IMPACT</a:t>
                      </a:r>
                    </a:p>
                  </a:txBody>
                  <a:tcPr marL="9525" marR="9525" marT="9525" marB="0" anchor="b"/>
                </a:tc>
              </a:tr>
              <a:tr h="466725">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TETHER</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Custom</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Cable w SMF, GFI and 600W 400V Conductors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Custom</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Design will meet all requirements.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278130">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ELECTRICAL IMPACT</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19AWG Conductors 1000V rated</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No batteries,</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will add GFI safety</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MECHANICAL</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7 </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klbf</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NBL, </a:t>
                      </a:r>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1 </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klbf</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SWL</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Lower NBL</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will accommodate smaller ships than steel.</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DATA IMPACT</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Fiber</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facilitates 10 </a:t>
                      </a:r>
                      <a:r>
                        <a:rPr lang="en-US" sz="1500" b="0" i="0" u="none" strike="noStrike" cap="none" spc="0" baseline="0" dirty="0" err="1" smtClean="0">
                          <a:ln w="0"/>
                          <a:solidFill>
                            <a:schemeClr val="tx1"/>
                          </a:solidFill>
                          <a:effectLst>
                            <a:outerShdw blurRad="38100" dist="19050" dir="2700000" algn="tl" rotWithShape="0">
                              <a:schemeClr val="dk1">
                                <a:alpha val="40000"/>
                              </a:schemeClr>
                            </a:outerShdw>
                          </a:effectLst>
                          <a:latin typeface="Calibri" charset="0"/>
                        </a:rPr>
                        <a:t>Gbps</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and CWDM for expansion</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Topside</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data collection would be possible. </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OPERATIONAL </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10” Min</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Bend Radius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Will require</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custom winch, larger sheaves. More care need be take.</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6953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MAINTENANCE</a:t>
                      </a:r>
                    </a:p>
                  </a:txBody>
                  <a:tcPr marL="9525" marR="9525" marT="9525" marB="0" anchor="b"/>
                </a:tc>
                <a:tc>
                  <a:txBody>
                    <a:bodyPr/>
                    <a:lstStyle/>
                    <a:p>
                      <a:pPr algn="l" fontAlgn="b"/>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Needs</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fiber kits and training. More downtime for damaged terms &amp; tethers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COST</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~$80,000 for winch</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slip ring, and tether</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Much</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higher cost and upkeep</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bl>
          </a:graphicData>
        </a:graphic>
      </p:graphicFrame>
    </p:spTree>
    <p:extLst>
      <p:ext uri="{BB962C8B-B14F-4D97-AF65-F5344CB8AC3E}">
        <p14:creationId xmlns:p14="http://schemas.microsoft.com/office/powerpoint/2010/main" val="28584166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028700" y="66451"/>
            <a:ext cx="6894193" cy="5015616"/>
          </a:xfrm>
          <a:prstGeom prst="rect">
            <a:avLst/>
          </a:prstGeom>
        </p:spPr>
      </p:pic>
    </p:spTree>
    <p:extLst>
      <p:ext uri="{BB962C8B-B14F-4D97-AF65-F5344CB8AC3E}">
        <p14:creationId xmlns:p14="http://schemas.microsoft.com/office/powerpoint/2010/main" val="30890277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Functional Requirements</a:t>
            </a:r>
            <a:endParaRPr lang="en-US" dirty="0"/>
          </a:p>
        </p:txBody>
      </p:sp>
      <p:sp>
        <p:nvSpPr>
          <p:cNvPr id="4" name="Content Placeholder 3"/>
          <p:cNvSpPr>
            <a:spLocks noGrp="1"/>
          </p:cNvSpPr>
          <p:nvPr>
            <p:ph idx="1"/>
          </p:nvPr>
        </p:nvSpPr>
        <p:spPr/>
        <p:txBody>
          <a:bodyPr>
            <a:noAutofit/>
          </a:bodyPr>
          <a:lstStyle/>
          <a:p>
            <a:pPr>
              <a:spcBef>
                <a:spcPts val="1200"/>
              </a:spcBef>
            </a:pPr>
            <a:r>
              <a:rPr lang="en-US" sz="2500" dirty="0"/>
              <a:t>The lander must provide the ability to identify, count, and size marine organisms by capturing video and/or still images.</a:t>
            </a:r>
          </a:p>
          <a:p>
            <a:pPr>
              <a:spcBef>
                <a:spcPts val="1200"/>
              </a:spcBef>
            </a:pPr>
            <a:r>
              <a:rPr lang="en-US" sz="2500" dirty="0"/>
              <a:t>The lander must have the ability to interface and log various contextual sensors, such as O2, pH, ADCP, acoustic, and other novel sensors such as 3G-ESP.</a:t>
            </a:r>
          </a:p>
          <a:p>
            <a:pPr>
              <a:spcBef>
                <a:spcPts val="1200"/>
              </a:spcBef>
            </a:pPr>
            <a:r>
              <a:rPr lang="en-US" sz="2500" dirty="0"/>
              <a:t>The lander must be a modular platform that can be reconfigured for various sensors and deployment scenarios.</a:t>
            </a:r>
          </a:p>
        </p:txBody>
      </p:sp>
    </p:spTree>
    <p:extLst>
      <p:ext uri="{BB962C8B-B14F-4D97-AF65-F5344CB8AC3E}">
        <p14:creationId xmlns:p14="http://schemas.microsoft.com/office/powerpoint/2010/main" val="9883275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Derived </a:t>
            </a:r>
            <a:r>
              <a:rPr lang="en-US" dirty="0" smtClean="0"/>
              <a:t>Requirements</a:t>
            </a:r>
            <a:endParaRPr lang="en-US" dirty="0"/>
          </a:p>
        </p:txBody>
      </p:sp>
      <p:sp>
        <p:nvSpPr>
          <p:cNvPr id="4" name="Content Placeholder 3"/>
          <p:cNvSpPr>
            <a:spLocks noGrp="1"/>
          </p:cNvSpPr>
          <p:nvPr>
            <p:ph idx="1"/>
          </p:nvPr>
        </p:nvSpPr>
        <p:spPr>
          <a:xfrm>
            <a:off x="457200" y="1200153"/>
            <a:ext cx="5791200" cy="3505199"/>
          </a:xfrm>
        </p:spPr>
        <p:txBody>
          <a:bodyPr>
            <a:noAutofit/>
          </a:bodyPr>
          <a:lstStyle/>
          <a:p>
            <a:pPr>
              <a:spcBef>
                <a:spcPts val="600"/>
              </a:spcBef>
            </a:pPr>
            <a:r>
              <a:rPr lang="en-US" sz="1600" dirty="0"/>
              <a:t>Must operate tethered</a:t>
            </a:r>
          </a:p>
          <a:p>
            <a:pPr>
              <a:spcBef>
                <a:spcPts val="600"/>
              </a:spcBef>
            </a:pPr>
            <a:r>
              <a:rPr lang="en-US" sz="1600" dirty="0"/>
              <a:t>Must be depth rated to 300 meters</a:t>
            </a:r>
          </a:p>
          <a:p>
            <a:pPr>
              <a:spcBef>
                <a:spcPts val="600"/>
              </a:spcBef>
            </a:pPr>
            <a:r>
              <a:rPr lang="en-US" sz="1600" dirty="0"/>
              <a:t>Must operate in a benthic environment</a:t>
            </a:r>
          </a:p>
          <a:p>
            <a:pPr>
              <a:spcBef>
                <a:spcPts val="600"/>
              </a:spcBef>
            </a:pPr>
            <a:r>
              <a:rPr lang="en-US" sz="1600" dirty="0"/>
              <a:t>Must be able to land on or hover above rocky outcroppings</a:t>
            </a:r>
          </a:p>
          <a:p>
            <a:pPr>
              <a:spcBef>
                <a:spcPts val="600"/>
              </a:spcBef>
            </a:pPr>
            <a:r>
              <a:rPr lang="en-US" sz="1600" dirty="0"/>
              <a:t>Must capture stereo video</a:t>
            </a:r>
          </a:p>
          <a:p>
            <a:pPr>
              <a:spcBef>
                <a:spcPts val="600"/>
              </a:spcBef>
            </a:pPr>
            <a:r>
              <a:rPr lang="en-US" sz="1600" dirty="0"/>
              <a:t>Must have near 360 degrees of stereo video coverage</a:t>
            </a:r>
          </a:p>
          <a:p>
            <a:pPr>
              <a:spcBef>
                <a:spcPts val="600"/>
              </a:spcBef>
            </a:pPr>
            <a:r>
              <a:rPr lang="en-US" sz="1600" dirty="0"/>
              <a:t>Must be able to collect data from up to 30 sites within a normal operational ship day</a:t>
            </a:r>
          </a:p>
          <a:p>
            <a:pPr>
              <a:spcBef>
                <a:spcPts val="600"/>
              </a:spcBef>
            </a:pPr>
            <a:r>
              <a:rPr lang="en-US" sz="1600" dirty="0"/>
              <a:t>Must be able to be deployed from various vessels of opportunity</a:t>
            </a:r>
          </a:p>
          <a:p>
            <a:pPr>
              <a:spcBef>
                <a:spcPts val="600"/>
              </a:spcBef>
            </a:pPr>
            <a:r>
              <a:rPr lang="en-US" sz="1600" dirty="0"/>
              <a:t>Must provide real time telemetry data for positioning including video, depth, and heading</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7675" y="971550"/>
            <a:ext cx="1777674" cy="392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3312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Additional Requirements</a:t>
            </a:r>
            <a:endParaRPr lang="en-US" dirty="0"/>
          </a:p>
        </p:txBody>
      </p:sp>
      <p:sp>
        <p:nvSpPr>
          <p:cNvPr id="3" name="Content Placeholder 2"/>
          <p:cNvSpPr>
            <a:spLocks noGrp="1"/>
          </p:cNvSpPr>
          <p:nvPr>
            <p:ph sz="half" idx="1"/>
          </p:nvPr>
        </p:nvSpPr>
        <p:spPr>
          <a:xfrm>
            <a:off x="381000" y="1200150"/>
            <a:ext cx="4038600" cy="3581400"/>
          </a:xfrm>
        </p:spPr>
        <p:txBody>
          <a:bodyPr>
            <a:normAutofit fontScale="47500" lnSpcReduction="20000"/>
          </a:bodyPr>
          <a:lstStyle/>
          <a:p>
            <a:pPr>
              <a:lnSpc>
                <a:spcPct val="120000"/>
              </a:lnSpc>
              <a:spcBef>
                <a:spcPts val="1200"/>
              </a:spcBef>
            </a:pPr>
            <a:r>
              <a:rPr lang="en-US" sz="3300" dirty="0"/>
              <a:t>Ability to transfer videos from lander during station transit periods</a:t>
            </a:r>
          </a:p>
          <a:p>
            <a:pPr>
              <a:lnSpc>
                <a:spcPct val="120000"/>
              </a:lnSpc>
              <a:spcBef>
                <a:spcPts val="1200"/>
              </a:spcBef>
            </a:pPr>
            <a:r>
              <a:rPr lang="en-US" sz="3300" dirty="0"/>
              <a:t>Topside control of system</a:t>
            </a:r>
          </a:p>
          <a:p>
            <a:pPr lvl="1">
              <a:lnSpc>
                <a:spcPct val="120000"/>
              </a:lnSpc>
              <a:spcBef>
                <a:spcPts val="400"/>
              </a:spcBef>
            </a:pPr>
            <a:r>
              <a:rPr lang="en-US" sz="2900" dirty="0"/>
              <a:t>Cameras (start/stop REC)</a:t>
            </a:r>
          </a:p>
          <a:p>
            <a:pPr lvl="1">
              <a:lnSpc>
                <a:spcPct val="120000"/>
              </a:lnSpc>
              <a:spcBef>
                <a:spcPts val="400"/>
              </a:spcBef>
            </a:pPr>
            <a:r>
              <a:rPr lang="en-US" sz="2900" dirty="0"/>
              <a:t>Lights (on/off)</a:t>
            </a:r>
          </a:p>
          <a:p>
            <a:pPr>
              <a:lnSpc>
                <a:spcPct val="120000"/>
              </a:lnSpc>
              <a:spcBef>
                <a:spcPts val="1200"/>
              </a:spcBef>
            </a:pPr>
            <a:r>
              <a:rPr lang="en-US" sz="3300" dirty="0"/>
              <a:t>Ability to stay on station for up to 6 minutes</a:t>
            </a:r>
          </a:p>
          <a:p>
            <a:pPr>
              <a:lnSpc>
                <a:spcPct val="120000"/>
              </a:lnSpc>
              <a:spcBef>
                <a:spcPts val="1200"/>
              </a:spcBef>
            </a:pPr>
            <a:r>
              <a:rPr lang="en-US" sz="3300" dirty="0"/>
              <a:t>Ability to count fish up to 4 meters away from lander</a:t>
            </a:r>
          </a:p>
          <a:p>
            <a:pPr>
              <a:lnSpc>
                <a:spcPct val="120000"/>
              </a:lnSpc>
              <a:spcBef>
                <a:spcPts val="1200"/>
              </a:spcBef>
            </a:pPr>
            <a:r>
              <a:rPr lang="en-US" sz="3400" dirty="0"/>
              <a:t>Ability to size fish up to 2 meters away from lander</a:t>
            </a:r>
          </a:p>
        </p:txBody>
      </p:sp>
      <p:sp>
        <p:nvSpPr>
          <p:cNvPr id="4" name="Content Placeholder 3"/>
          <p:cNvSpPr>
            <a:spLocks noGrp="1"/>
          </p:cNvSpPr>
          <p:nvPr>
            <p:ph sz="half" idx="2"/>
          </p:nvPr>
        </p:nvSpPr>
        <p:spPr>
          <a:xfrm>
            <a:off x="4724400" y="1200153"/>
            <a:ext cx="4038600" cy="3505199"/>
          </a:xfrm>
        </p:spPr>
        <p:txBody>
          <a:bodyPr>
            <a:normAutofit fontScale="47500" lnSpcReduction="20000"/>
          </a:bodyPr>
          <a:lstStyle/>
          <a:p>
            <a:pPr>
              <a:lnSpc>
                <a:spcPct val="120000"/>
              </a:lnSpc>
              <a:spcBef>
                <a:spcPts val="1200"/>
              </a:spcBef>
            </a:pPr>
            <a:r>
              <a:rPr lang="en-US" sz="3400" dirty="0"/>
              <a:t>Ability to synchronize all 8 cameras</a:t>
            </a:r>
          </a:p>
          <a:p>
            <a:pPr>
              <a:lnSpc>
                <a:spcPct val="120000"/>
              </a:lnSpc>
              <a:spcBef>
                <a:spcPts val="1200"/>
              </a:spcBef>
            </a:pPr>
            <a:r>
              <a:rPr lang="en-US" sz="3400" dirty="0"/>
              <a:t>Live video feed from 1 camera in each quadrant</a:t>
            </a:r>
          </a:p>
          <a:p>
            <a:pPr lvl="1">
              <a:lnSpc>
                <a:spcPct val="120000"/>
              </a:lnSpc>
              <a:spcBef>
                <a:spcPts val="600"/>
              </a:spcBef>
            </a:pPr>
            <a:r>
              <a:rPr lang="en-US" sz="2900" dirty="0"/>
              <a:t>Total of 5 live video feeds</a:t>
            </a:r>
          </a:p>
          <a:p>
            <a:pPr>
              <a:lnSpc>
                <a:spcPct val="120000"/>
              </a:lnSpc>
              <a:spcBef>
                <a:spcPts val="1200"/>
              </a:spcBef>
            </a:pPr>
            <a:r>
              <a:rPr lang="en-US" sz="3400" dirty="0"/>
              <a:t>Load bearing tether (no second line)</a:t>
            </a:r>
          </a:p>
          <a:p>
            <a:pPr>
              <a:lnSpc>
                <a:spcPct val="120000"/>
              </a:lnSpc>
              <a:spcBef>
                <a:spcPts val="1200"/>
              </a:spcBef>
            </a:pPr>
            <a:r>
              <a:rPr lang="en-US" sz="3400" dirty="0"/>
              <a:t>Simplify launch and recovery processes</a:t>
            </a:r>
          </a:p>
          <a:p>
            <a:pPr>
              <a:lnSpc>
                <a:spcPct val="120000"/>
              </a:lnSpc>
              <a:spcBef>
                <a:spcPts val="1200"/>
              </a:spcBef>
            </a:pPr>
            <a:r>
              <a:rPr lang="en-US" sz="3400" dirty="0"/>
              <a:t>Ability to record the 8 HD video feeds topside in the future</a:t>
            </a:r>
          </a:p>
          <a:p>
            <a:endParaRPr lang="en-US" dirty="0"/>
          </a:p>
          <a:p>
            <a:endParaRPr lang="en-US" dirty="0"/>
          </a:p>
        </p:txBody>
      </p:sp>
    </p:spTree>
    <p:extLst>
      <p:ext uri="{BB962C8B-B14F-4D97-AF65-F5344CB8AC3E}">
        <p14:creationId xmlns:p14="http://schemas.microsoft.com/office/powerpoint/2010/main" val="42038859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760674"/>
          </a:xfrm>
        </p:spPr>
        <p:txBody>
          <a:bodyPr>
            <a:normAutofit fontScale="90000"/>
          </a:bodyPr>
          <a:lstStyle/>
          <a:p>
            <a:r>
              <a:rPr lang="en-US" dirty="0" smtClean="0"/>
              <a:t>Proposed Concept Drawing for TNC</a:t>
            </a:r>
            <a:endParaRPr lang="en-US"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923284"/>
            <a:ext cx="5874346" cy="4142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08256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2884</TotalTime>
  <Words>3394</Words>
  <Application>Microsoft Office PowerPoint</Application>
  <PresentationFormat>On-screen Show (16:9)</PresentationFormat>
  <Paragraphs>524</Paragraphs>
  <Slides>56</Slides>
  <Notes>16</Notes>
  <HiddenSlides>0</HiddenSlides>
  <MMClips>0</MMClips>
  <ScaleCrop>false</ScaleCrop>
  <HeadingPairs>
    <vt:vector size="4" baseType="variant">
      <vt:variant>
        <vt:lpstr>Theme</vt:lpstr>
      </vt:variant>
      <vt:variant>
        <vt:i4>6</vt:i4>
      </vt:variant>
      <vt:variant>
        <vt:lpstr>Slide Titles</vt:lpstr>
      </vt:variant>
      <vt:variant>
        <vt:i4>56</vt:i4>
      </vt:variant>
    </vt:vector>
  </HeadingPairs>
  <TitlesOfParts>
    <vt:vector size="62" baseType="lpstr">
      <vt:lpstr>Office Theme</vt:lpstr>
      <vt:lpstr>1_Office Theme</vt:lpstr>
      <vt:lpstr>2_Office Theme</vt:lpstr>
      <vt:lpstr>3_Office Theme</vt:lpstr>
      <vt:lpstr>4_Office Theme</vt:lpstr>
      <vt:lpstr>5_Office Theme</vt:lpstr>
      <vt:lpstr>Benthic Observation System Preliminary Design Review               for TNC Use Case</vt:lpstr>
      <vt:lpstr>Team &amp; PIs</vt:lpstr>
      <vt:lpstr>PDR Agenda</vt:lpstr>
      <vt:lpstr>Science Background</vt:lpstr>
      <vt:lpstr>First Generation TNC Lander</vt:lpstr>
      <vt:lpstr>Functional Requirements</vt:lpstr>
      <vt:lpstr>Derived Requirements</vt:lpstr>
      <vt:lpstr>Additional Requirements</vt:lpstr>
      <vt:lpstr>Proposed Concept Drawing for TNC</vt:lpstr>
      <vt:lpstr>System Deployment</vt:lpstr>
      <vt:lpstr>Considerations for Seagoing Installations</vt:lpstr>
      <vt:lpstr>PowerPoint Presentation</vt:lpstr>
      <vt:lpstr>Soft Jacket Fiber Tether Solution  </vt:lpstr>
      <vt:lpstr>Standard CTD Cable Solution</vt:lpstr>
      <vt:lpstr>Solution Pathways</vt:lpstr>
      <vt:lpstr>Mechanical Outline</vt:lpstr>
      <vt:lpstr>Camera Requirements</vt:lpstr>
      <vt:lpstr>Sony Alpha 6300</vt:lpstr>
      <vt:lpstr>Lens Selection</vt:lpstr>
      <vt:lpstr>Camera Tests in the Lab</vt:lpstr>
      <vt:lpstr>Considerations for Cameras and Lights Positioning</vt:lpstr>
      <vt:lpstr>Cameras Paired Horizontally</vt:lpstr>
      <vt:lpstr>Cameras Paired Vertically</vt:lpstr>
      <vt:lpstr>Cameras Paired Vertically</vt:lpstr>
      <vt:lpstr>Camera Angle and Position Relative to Seafloor</vt:lpstr>
      <vt:lpstr>Main Housing Concept</vt:lpstr>
      <vt:lpstr>Lander Concept</vt:lpstr>
      <vt:lpstr>Concepts for Lander Base</vt:lpstr>
      <vt:lpstr>Stereo Imaging Performance Tests</vt:lpstr>
      <vt:lpstr>Stereo Imaging Performance Test Results</vt:lpstr>
      <vt:lpstr>Mockup Lander Tests in MBARI Tank and Monterey Bay</vt:lpstr>
      <vt:lpstr>Electrical Outline</vt:lpstr>
      <vt:lpstr>Camera Housing Concept Diagram</vt:lpstr>
      <vt:lpstr>Estimated Power Budget</vt:lpstr>
      <vt:lpstr>Electrical Power Options</vt:lpstr>
      <vt:lpstr>Tether Selection</vt:lpstr>
      <vt:lpstr>Controller (CPU) Selection</vt:lpstr>
      <vt:lpstr>Controller (CPU) Options</vt:lpstr>
      <vt:lpstr>Topside Electronics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Proposed Design</vt:lpstr>
      <vt:lpstr>Tentative TNC Schedule</vt:lpstr>
      <vt:lpstr>Next Steps</vt:lpstr>
      <vt:lpstr>PowerPoint Presentation</vt:lpstr>
      <vt:lpstr>Standard CTD Cable Solution</vt:lpstr>
      <vt:lpstr>Soft Jacket Fiber Tether Solution  </vt:lpstr>
      <vt:lpstr>PowerPoint Presentation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Chad Kecy</dc:creator>
  <cp:lastModifiedBy>Chad Kecy</cp:lastModifiedBy>
  <cp:revision>138</cp:revision>
  <dcterms:created xsi:type="dcterms:W3CDTF">2017-03-02T16:44:49Z</dcterms:created>
  <dcterms:modified xsi:type="dcterms:W3CDTF">2017-03-26T18:11:21Z</dcterms:modified>
</cp:coreProperties>
</file>