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7" r:id="rId2"/>
    <p:sldId id="258" r:id="rId3"/>
    <p:sldId id="261" r:id="rId4"/>
    <p:sldId id="262" r:id="rId5"/>
    <p:sldId id="263" r:id="rId6"/>
    <p:sldId id="264" r:id="rId7"/>
    <p:sldId id="259" r:id="rId8"/>
    <p:sldId id="268" r:id="rId9"/>
    <p:sldId id="260" r:id="rId10"/>
    <p:sldId id="265" r:id="rId11"/>
    <p:sldId id="269" r:id="rId12"/>
    <p:sldId id="266" r:id="rId13"/>
    <p:sldId id="256" r:id="rId14"/>
    <p:sldId id="267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900" autoAdjust="0"/>
  </p:normalViewPr>
  <p:slideViewPr>
    <p:cSldViewPr snapToGrid="0" snapToObjects="1">
      <p:cViewPr varScale="1">
        <p:scale>
          <a:sx n="181" d="100"/>
          <a:sy n="181" d="100"/>
        </p:scale>
        <p:origin x="-144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D94AB-E5EE-EB44-9F80-E9F22BD9C058}" type="datetimeFigureOut">
              <a:rPr lang="en-US" smtClean="0"/>
              <a:t>3/24/17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D9027-828C-2746-96F3-79C1ABF0A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26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…</a:t>
            </a:r>
          </a:p>
          <a:p>
            <a:r>
              <a:rPr lang="en-US" baseline="0" dirty="0" smtClean="0"/>
              <a:t>I have just ~10 slides on software</a:t>
            </a:r>
          </a:p>
          <a:p>
            <a:r>
              <a:rPr lang="en-US" baseline="0" dirty="0" smtClean="0"/>
              <a:t>should be pretty quick</a:t>
            </a:r>
          </a:p>
          <a:p>
            <a:r>
              <a:rPr lang="en-US" baseline="0" dirty="0" smtClean="0"/>
              <a:t>Will start by looking at where software may be needed in BOS system…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30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140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Here: another</a:t>
            </a:r>
            <a:r>
              <a:rPr lang="en-US" baseline="0" dirty="0" smtClean="0"/>
              <a:t> version of BOS block diagram, this one showing required software components in dark blue.</a:t>
            </a:r>
          </a:p>
          <a:p>
            <a:r>
              <a:rPr lang="en-US" baseline="0" dirty="0" smtClean="0"/>
              <a:t>Everything below the blue line is underwater, everything above on the surface…</a:t>
            </a:r>
            <a:r>
              <a:rPr lang="en-US" baseline="0" dirty="0" err="1" smtClean="0"/>
              <a:t>prob</a:t>
            </a:r>
            <a:r>
              <a:rPr lang="en-US" baseline="0" dirty="0" smtClean="0"/>
              <a:t> a boat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Starting at the bottom</a:t>
            </a:r>
            <a:br>
              <a:rPr lang="en-US" baseline="0" dirty="0" smtClean="0"/>
            </a:br>
            <a:r>
              <a:rPr lang="en-US" baseline="0" dirty="0" smtClean="0"/>
              <a:t>- of course: cameras, lights, with some control system for switching power, start/stop </a:t>
            </a:r>
            <a:r>
              <a:rPr lang="en-US" baseline="0" dirty="0" err="1" smtClean="0"/>
              <a:t>recording,etc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Contextual sensors: TD, along w/ heading sensor and steering cam to facilitate positioning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There is a control interface at the surface that reflects those control operations on the platform.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Steering video needs to be available during operations, and sensor data along w. control events need to be archived.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There is a need to be able to look at data and video telemetry in real time, as well as review it, in a post processing context.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6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Those</a:t>
            </a:r>
            <a:r>
              <a:rPr lang="en-US" baseline="0" dirty="0" smtClean="0"/>
              <a:t> blue boxes make up four core requirements for software </a:t>
            </a:r>
          </a:p>
          <a:p>
            <a:r>
              <a:rPr lang="en-US" baseline="0" dirty="0" smtClean="0"/>
              <a:t>For which I’ve fashioned the CART acronym (as if need another one)</a:t>
            </a:r>
          </a:p>
          <a:p>
            <a:endParaRPr lang="en-US" baseline="0" dirty="0" smtClean="0"/>
          </a:p>
          <a:p>
            <a:r>
              <a:rPr lang="en-US" baseline="0" dirty="0" smtClean="0"/>
              <a:t>I’d point out here that data </a:t>
            </a:r>
            <a:r>
              <a:rPr lang="en-US" baseline="0" dirty="0" err="1" smtClean="0"/>
              <a:t>timestamping</a:t>
            </a:r>
            <a:r>
              <a:rPr lang="en-US" baseline="0" dirty="0" smtClean="0"/>
              <a:t> is an important archiving requirement</a:t>
            </a:r>
          </a:p>
          <a:p>
            <a:r>
              <a:rPr lang="en-US" baseline="0" dirty="0" smtClean="0"/>
              <a:t>We need to be able to know when control events occur (lights, camera start/stop)</a:t>
            </a:r>
          </a:p>
          <a:p>
            <a:r>
              <a:rPr lang="en-US" baseline="0" dirty="0" smtClean="0"/>
              <a:t>And align that other contextual sensors and video data</a:t>
            </a:r>
          </a:p>
          <a:p>
            <a:endParaRPr lang="en-US" baseline="0" dirty="0" smtClean="0"/>
          </a:p>
          <a:p>
            <a:r>
              <a:rPr lang="en-US" baseline="0" dirty="0" smtClean="0"/>
              <a:t>Otherwise I think we’ve covered these, but I’ll refer to the CART requirements as we go along.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57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addition to the functional requirements, there are some nice to have options</a:t>
            </a:r>
          </a:p>
          <a:p>
            <a:r>
              <a:rPr lang="en-US" baseline="0" dirty="0" smtClean="0"/>
              <a:t>That we should keep in mind – at least not design out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Computation</a:t>
            </a:r>
          </a:p>
          <a:p>
            <a:r>
              <a:rPr lang="en-US" baseline="0" dirty="0" smtClean="0"/>
              <a:t>Configuration (…also maybe network)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97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a few guiding principles to</a:t>
            </a:r>
            <a:r>
              <a:rPr lang="en-US" baseline="0" dirty="0" smtClean="0"/>
              <a:t> keep in mind as we narrow down concepts for software and system</a:t>
            </a:r>
          </a:p>
          <a:p>
            <a:endParaRPr lang="en-US" dirty="0" smtClean="0"/>
          </a:p>
          <a:p>
            <a:r>
              <a:rPr lang="en-US" dirty="0" smtClean="0"/>
              <a:t>Given that schedule and</a:t>
            </a:r>
            <a:r>
              <a:rPr lang="en-US" baseline="0" dirty="0" smtClean="0"/>
              <a:t> resources are tight, trying not to take on too much SW development would reduce some schedule and technical risk</a:t>
            </a:r>
          </a:p>
          <a:p>
            <a:r>
              <a:rPr lang="en-US" baseline="0" dirty="0" smtClean="0"/>
              <a:t>As software tasks can be hard to estimate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For any software development we might choose to take on,</a:t>
            </a:r>
          </a:p>
          <a:p>
            <a:r>
              <a:rPr lang="en-US" baseline="0" dirty="0" smtClean="0"/>
              <a:t>We should make it as easy as possible to use and extend software, w</a:t>
            </a:r>
            <a:r>
              <a:rPr lang="en-US" baseline="0" dirty="0" smtClean="0"/>
              <a:t>ith an eye toward the day-to-day operators of the system like TNC and transfer partners like MARE,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can help by reducing custom code, choosing well supported languages and tools, and keeping parts to a minimum.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also want to be sure to leave room future expansion, and do what we can to overlap with requirements of potential MBARI users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75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chad’s earlier slides, we looked at</a:t>
            </a:r>
            <a:r>
              <a:rPr lang="en-US" baseline="0" dirty="0" smtClean="0"/>
              <a:t> some of the hardware being considered for BOS [PLC, OASIS, COTS embedded]</a:t>
            </a:r>
          </a:p>
          <a:p>
            <a:endParaRPr lang="en-US" dirty="0" smtClean="0"/>
          </a:p>
          <a:p>
            <a:r>
              <a:rPr lang="en-US" dirty="0" smtClean="0"/>
              <a:t>I’ll cast those</a:t>
            </a:r>
            <a:r>
              <a:rPr lang="en-US" baseline="0" dirty="0" smtClean="0"/>
              <a:t> here as as key parts of a platform: </a:t>
            </a:r>
          </a:p>
          <a:p>
            <a:r>
              <a:rPr lang="en-US" baseline="0" dirty="0" smtClean="0"/>
              <a:t>by which I mean a combination of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sw</a:t>
            </a:r>
            <a:r>
              <a:rPr lang="en-US" baseline="0" dirty="0" smtClean="0"/>
              <a:t> that together satisfy our functional (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. CART) requirements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Of course HW and SW are somewhat symbiotic</a:t>
            </a:r>
          </a:p>
          <a:p>
            <a:endParaRPr lang="en-US" baseline="0" dirty="0" smtClean="0"/>
          </a:p>
          <a:p>
            <a:r>
              <a:rPr lang="en-US" baseline="0" dirty="0" smtClean="0"/>
              <a:t>Here I just want to draw attention to some of the ways that hardware selection can affect </a:t>
            </a:r>
          </a:p>
          <a:p>
            <a:r>
              <a:rPr lang="en-US" baseline="0" dirty="0" smtClean="0"/>
              <a:t>Software development, and thereby the project as a whole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won’t cover the whole list, but which hardware we choose has a big impact</a:t>
            </a:r>
          </a:p>
          <a:p>
            <a:r>
              <a:rPr lang="en-US" baseline="0" dirty="0" smtClean="0"/>
              <a:t>Locks down choices that determine</a:t>
            </a:r>
          </a:p>
          <a:p>
            <a:r>
              <a:rPr lang="en-US" baseline="0" dirty="0" smtClean="0"/>
              <a:t>how much software we develop, how long it will take, and how much that will cost </a:t>
            </a:r>
          </a:p>
          <a:p>
            <a:r>
              <a:rPr lang="en-US" baseline="0" dirty="0" smtClean="0"/>
              <a:t>And especially as something we intend to transfer, it‘s critical to keep an eye on what </a:t>
            </a:r>
          </a:p>
          <a:p>
            <a:r>
              <a:rPr lang="en-US" baseline="0" dirty="0" smtClean="0"/>
              <a:t>Expertise requirements will be shouldered by operators and developers down the road.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53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Lots of ways to satisfy</a:t>
            </a:r>
            <a:r>
              <a:rPr lang="en-US" baseline="0" dirty="0" smtClean="0"/>
              <a:t> functional requirements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Can build system with no software development – may not be best performance across the board, but could be done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decisions focus on what requirements to address with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 and which with </a:t>
            </a:r>
            <a:r>
              <a:rPr lang="en-US" baseline="0" dirty="0" err="1" smtClean="0"/>
              <a:t>sw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Also, what to build (usually for performance reasons) or buy (to help with schedule, performance and risk)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What platform – combo of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sw</a:t>
            </a:r>
            <a:r>
              <a:rPr lang="en-US" baseline="0" dirty="0" smtClean="0"/>
              <a:t> – is best…and what does best mean?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On the left: some of the many technologies we could use to cover CART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Short list highlighted in orange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On the right: some criteria for judging what’s best – no surprises there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takeaway is that here are some things we considered, and how we </a:t>
            </a:r>
            <a:r>
              <a:rPr lang="en-US" baseline="0" dirty="0" err="1" smtClean="0"/>
              <a:t>downselected</a:t>
            </a:r>
            <a:endParaRPr lang="en-US" baseline="0" dirty="0" smtClean="0"/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I think most of these are familiar – OK w PLC? </a:t>
            </a:r>
            <a:r>
              <a:rPr lang="en-US" baseline="0" dirty="0" err="1" smtClean="0"/>
              <a:t>LabView</a:t>
            </a:r>
            <a:r>
              <a:rPr lang="en-US" baseline="0" dirty="0" smtClean="0"/>
              <a:t>?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COTS relays: industrial control boards functionally like PLC w/ different specs and different software interfaces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Before moving on, I’ll briefly describe OASIS and Flux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OASIS: custom </a:t>
            </a:r>
            <a:r>
              <a:rPr lang="en-US" baseline="0" dirty="0" err="1" smtClean="0"/>
              <a:t>mbari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/</a:t>
            </a:r>
            <a:r>
              <a:rPr lang="en-US" baseline="0" dirty="0" err="1" smtClean="0"/>
              <a:t>sw</a:t>
            </a:r>
            <a:r>
              <a:rPr lang="en-US" baseline="0" dirty="0" smtClean="0"/>
              <a:t>, 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instrument controller/data logger, isolated applications like moorings and </a:t>
            </a:r>
            <a:r>
              <a:rPr lang="en-US" baseline="0" dirty="0" err="1" smtClean="0"/>
              <a:t>respirometry</a:t>
            </a:r>
            <a:endParaRPr lang="en-US" baseline="0" dirty="0" smtClean="0"/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Covers much of control and archiving functions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Robust, low power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 25+ </a:t>
            </a:r>
            <a:r>
              <a:rPr lang="en-US" baseline="0" dirty="0" err="1" smtClean="0"/>
              <a:t>yr</a:t>
            </a:r>
            <a:r>
              <a:rPr lang="en-US" baseline="0" dirty="0" smtClean="0"/>
              <a:t> history, 5</a:t>
            </a:r>
            <a:r>
              <a:rPr lang="en-US" baseline="30000" dirty="0" smtClean="0"/>
              <a:t>th</a:t>
            </a:r>
            <a:r>
              <a:rPr lang="en-US" baseline="0" dirty="0" smtClean="0"/>
              <a:t> generation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Flux:</a:t>
            </a:r>
            <a:r>
              <a:rPr lang="en-US" baseline="0" dirty="0" smtClean="0"/>
              <a:t> a similar body of software that runs on commodity HW (desktop or embedded)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Very much like OASIS in its ability to archive data, but has some additional telemetry and review features, and is architected for connectivity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The other technology that you may not recognize is what I’m calling a software wedge…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97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I’ve</a:t>
            </a:r>
            <a:r>
              <a:rPr lang="en-US" baseline="0" dirty="0" smtClean="0"/>
              <a:t> done here is to use the short list to make 5 platforms that at least cover CART requirements</a:t>
            </a:r>
          </a:p>
          <a:p>
            <a:r>
              <a:rPr lang="en-US" dirty="0" smtClean="0"/>
              <a:t>In each platform box: HW on top, SW underneath</a:t>
            </a:r>
          </a:p>
          <a:p>
            <a:endParaRPr lang="en-US" dirty="0" smtClean="0"/>
          </a:p>
          <a:p>
            <a:r>
              <a:rPr lang="en-US" dirty="0" smtClean="0"/>
              <a:t>Here,</a:t>
            </a:r>
            <a:r>
              <a:rPr lang="en-US" baseline="0" dirty="0" smtClean="0"/>
              <a:t> a comparison of relative advantage (bigger in cost/time means better in that category…not higher cost, e.g.)</a:t>
            </a:r>
          </a:p>
          <a:p>
            <a:endParaRPr lang="en-US" dirty="0" smtClean="0"/>
          </a:p>
          <a:p>
            <a:r>
              <a:rPr lang="en-US" dirty="0" smtClean="0"/>
              <a:t>For me, the </a:t>
            </a:r>
            <a:r>
              <a:rPr lang="en-US" baseline="0" dirty="0" smtClean="0"/>
              <a:t>top pick is to combine a PC with PLCs for control, </a:t>
            </a:r>
          </a:p>
          <a:p>
            <a:r>
              <a:rPr lang="en-US" baseline="0" dirty="0" smtClean="0"/>
              <a:t>and use Wedge software to do archiving, review, </a:t>
            </a:r>
            <a:r>
              <a:rPr lang="en-US" baseline="0" dirty="0" err="1" smtClean="0"/>
              <a:t>telem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PLCs are simple to configure and use, widely available and low cost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They address the control requirements with almost no software development (more configuration than coding)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 PLC touchscreen simplifies control interface, implementing distributed control interfaces w/ some configuration, but little/no code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wedge is very inexpensive, and fills the Archive and Telemetry requirements out of the box – once again, zero coding required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There is no custom HW or SW development, and there are a number of vendors offering PLCs and wedge software, so it is somewhat modular</a:t>
            </a:r>
          </a:p>
          <a:p>
            <a:endParaRPr lang="en-US" dirty="0" smtClean="0"/>
          </a:p>
          <a:p>
            <a:r>
              <a:rPr lang="en-US" dirty="0" smtClean="0"/>
              <a:t>As you can see, that platform</a:t>
            </a:r>
            <a:r>
              <a:rPr lang="en-US" baseline="0" dirty="0" smtClean="0"/>
              <a:t> </a:t>
            </a:r>
            <a:r>
              <a:rPr lang="en-US" dirty="0" smtClean="0"/>
              <a:t>doesn’t rate well in the roadmap category: </a:t>
            </a:r>
          </a:p>
          <a:p>
            <a:r>
              <a:rPr lang="en-US" dirty="0" smtClean="0"/>
              <a:t>mostly,</a:t>
            </a:r>
            <a:r>
              <a:rPr lang="en-US" baseline="0" dirty="0" smtClean="0"/>
              <a:t> this is due to power, knowing that the MBARI </a:t>
            </a:r>
            <a:r>
              <a:rPr lang="en-US" baseline="0" dirty="0" err="1" smtClean="0"/>
              <a:t>Pis</a:t>
            </a:r>
            <a:r>
              <a:rPr lang="en-US" baseline="0" dirty="0" smtClean="0"/>
              <a:t> are interested in long duration, stand-alone operations.</a:t>
            </a:r>
          </a:p>
          <a:p>
            <a:endParaRPr lang="en-US" dirty="0" smtClean="0"/>
          </a:p>
          <a:p>
            <a:r>
              <a:rPr lang="en-US" dirty="0" smtClean="0"/>
              <a:t>The take-</a:t>
            </a:r>
            <a:r>
              <a:rPr lang="en-US" baseline="0" dirty="0" smtClean="0"/>
              <a:t>home is that the PC/PLC/Wedge platform is best for TNC</a:t>
            </a:r>
          </a:p>
          <a:p>
            <a:r>
              <a:rPr lang="en-US" baseline="0" dirty="0" smtClean="0"/>
              <a:t>And that </a:t>
            </a:r>
            <a:r>
              <a:rPr lang="en-US" dirty="0" smtClean="0"/>
              <a:t>OASIS</a:t>
            </a:r>
            <a:r>
              <a:rPr lang="en-US" baseline="0" dirty="0" smtClean="0"/>
              <a:t> and Flux (and possibly others from our list) should be looked at as options that could make sense we develop a  roadmap for future MBARI applications.</a:t>
            </a:r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652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So,</a:t>
            </a:r>
            <a:r>
              <a:rPr lang="en-US" baseline="0" dirty="0" smtClean="0"/>
              <a:t> to summarize, here is a reprise of the first block diagram, with the specific software concept I’d propose using for TNC implementation of BOS</a:t>
            </a:r>
          </a:p>
          <a:p>
            <a:r>
              <a:rPr lang="en-US" baseline="0" dirty="0" smtClean="0"/>
              <a:t>Again, the blue boxes are software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PLC and touch screen covering Control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PC and Wedge cover archiving, telemetry and (to some extent) review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Video uploads are to be done manually and stored on this or another PC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Video telemetry and review</a:t>
            </a:r>
            <a:r>
              <a:rPr lang="en-US" baseline="0" dirty="0" smtClean="0"/>
              <a:t> would be done using third-party applications that run on the PC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While it’s not super exciting as a software project, it’s a cost-effective solution that will reduce near term risk, meet requirements and  transfer well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7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17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4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2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0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29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75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5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3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0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3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3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4455A-6CDE-B049-84F6-115045D01BA6}" type="datetimeFigureOut">
              <a:rPr lang="en-US" smtClean="0"/>
              <a:t>3/24/17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0"/>
            <a:ext cx="63799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2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675" y="66447"/>
            <a:ext cx="7179502" cy="50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3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781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66451"/>
            <a:ext cx="6894193" cy="501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67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51684"/>
            <a:ext cx="7046299" cy="503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9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900" y="0"/>
            <a:ext cx="6327709" cy="507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01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59068"/>
            <a:ext cx="7187499" cy="502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0"/>
            <a:ext cx="645167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0412" y="88602"/>
            <a:ext cx="5977125" cy="496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" y="0"/>
            <a:ext cx="69789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0023" y="73834"/>
            <a:ext cx="5318786" cy="499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816" y="103368"/>
            <a:ext cx="6622763" cy="496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1" y="74429"/>
            <a:ext cx="7009380" cy="500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15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0"/>
            <a:ext cx="722030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1157</Words>
  <Application>Microsoft Macintosh PowerPoint</Application>
  <PresentationFormat>On-screen Show (16:9)</PresentationFormat>
  <Paragraphs>112</Paragraphs>
  <Slides>14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93</cp:revision>
  <dcterms:created xsi:type="dcterms:W3CDTF">2017-03-24T18:06:36Z</dcterms:created>
  <dcterms:modified xsi:type="dcterms:W3CDTF">2017-03-25T01:09:07Z</dcterms:modified>
</cp:coreProperties>
</file>