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61" r:id="rId4"/>
    <p:sldId id="262" r:id="rId5"/>
    <p:sldId id="263" r:id="rId6"/>
    <p:sldId id="264" r:id="rId7"/>
    <p:sldId id="259" r:id="rId8"/>
    <p:sldId id="268" r:id="rId9"/>
    <p:sldId id="260" r:id="rId10"/>
    <p:sldId id="265" r:id="rId11"/>
    <p:sldId id="269" r:id="rId12"/>
    <p:sldId id="266" r:id="rId13"/>
    <p:sldId id="256" r:id="rId14"/>
    <p:sldId id="267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3989" autoAdjust="0"/>
  </p:normalViewPr>
  <p:slideViewPr>
    <p:cSldViewPr snapToGrid="0" snapToObjects="1">
      <p:cViewPr varScale="1">
        <p:scale>
          <a:sx n="108" d="100"/>
          <a:sy n="108" d="100"/>
        </p:scale>
        <p:origin x="-552" y="-10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-2288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7A9E7-3CF0-594B-8654-8DB53E4ED273}" type="datetimeFigureOut">
              <a:rPr lang="en-US" smtClean="0"/>
              <a:t>3/25/17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78105-1E15-3A40-8A7D-F74916AA34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3395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7D94AB-E5EE-EB44-9F80-E9F22BD9C058}" type="datetimeFigureOut">
              <a:rPr lang="en-US" smtClean="0"/>
              <a:t>3/25/17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2D9027-828C-2746-96F3-79C1ABF0A5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8266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…</a:t>
            </a:r>
          </a:p>
          <a:p>
            <a:r>
              <a:rPr lang="en-US" baseline="0" dirty="0" smtClean="0"/>
              <a:t>We’re in the home stretch…I </a:t>
            </a:r>
            <a:r>
              <a:rPr lang="en-US" baseline="0" dirty="0" smtClean="0"/>
              <a:t>have just ~10 slides on software</a:t>
            </a:r>
          </a:p>
          <a:p>
            <a:r>
              <a:rPr lang="en-US" baseline="0" dirty="0" smtClean="0"/>
              <a:t>should be pretty quick</a:t>
            </a:r>
          </a:p>
          <a:p>
            <a:r>
              <a:rPr lang="en-US" baseline="0" dirty="0" smtClean="0"/>
              <a:t>Will start by looking at where software may be needed in BOS system…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4307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So,</a:t>
            </a:r>
            <a:r>
              <a:rPr lang="en-US" baseline="0" dirty="0" smtClean="0"/>
              <a:t> to summarize, here is a reprise of the first block diagram, with the specific software concept I’d propose using for TNC implementation of BOS</a:t>
            </a:r>
          </a:p>
          <a:p>
            <a:r>
              <a:rPr lang="en-US" baseline="0" dirty="0" smtClean="0"/>
              <a:t>Again, the blue boxes are software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PLC and touch screen covering Control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PC and Wedge cover archiving, telemetry and (to some extent) review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Video uploads are to be done manually and stored on this or another PC</a:t>
            </a:r>
          </a:p>
          <a:p>
            <a:pPr marL="171450" indent="-171450">
              <a:buFontTx/>
              <a:buChar char="-"/>
            </a:pPr>
            <a:r>
              <a:rPr lang="en-US" dirty="0" smtClean="0"/>
              <a:t>Video telemetry and review</a:t>
            </a:r>
            <a:r>
              <a:rPr lang="en-US" baseline="0" dirty="0" smtClean="0"/>
              <a:t> would be done using third-party applications that run on the PC</a:t>
            </a:r>
          </a:p>
          <a:p>
            <a:pPr marL="171450" indent="-171450">
              <a:buFontTx/>
              <a:buChar char="-"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While it’s not super exciting as a </a:t>
            </a:r>
            <a:r>
              <a:rPr lang="en-US" baseline="0" smtClean="0"/>
              <a:t>software project :o), </a:t>
            </a:r>
          </a:p>
          <a:p>
            <a:pPr marL="0" indent="0">
              <a:buFontTx/>
              <a:buNone/>
            </a:pPr>
            <a:r>
              <a:rPr lang="en-US" baseline="0" smtClean="0"/>
              <a:t>it’s </a:t>
            </a:r>
            <a:r>
              <a:rPr lang="en-US" baseline="0" dirty="0" smtClean="0"/>
              <a:t>a cost-effective solution that will reduce near term risk, meet requirements </a:t>
            </a:r>
            <a:r>
              <a:rPr lang="en-US" baseline="0" smtClean="0"/>
              <a:t>and transfer </a:t>
            </a:r>
            <a:r>
              <a:rPr lang="en-US" baseline="0" dirty="0" smtClean="0"/>
              <a:t>well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371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591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1529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140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Here: another</a:t>
            </a:r>
            <a:r>
              <a:rPr lang="en-US" baseline="0" dirty="0" smtClean="0"/>
              <a:t> version of BOS block diagram, this one showing required software components in dark blue.</a:t>
            </a:r>
          </a:p>
          <a:p>
            <a:r>
              <a:rPr lang="en-US" baseline="0" dirty="0" smtClean="0"/>
              <a:t>Everything below the blue line is underwater, everything above on the surface…</a:t>
            </a:r>
            <a:r>
              <a:rPr lang="en-US" baseline="0" dirty="0" err="1" smtClean="0"/>
              <a:t>prob</a:t>
            </a:r>
            <a:r>
              <a:rPr lang="en-US" baseline="0" dirty="0" smtClean="0"/>
              <a:t> a boat</a:t>
            </a:r>
          </a:p>
          <a:p>
            <a:endParaRPr lang="en-US" baseline="0" dirty="0" smtClean="0"/>
          </a:p>
          <a:p>
            <a:r>
              <a:rPr lang="en-US" baseline="0" dirty="0" smtClean="0"/>
              <a:t>Starting at the bottom</a:t>
            </a:r>
            <a:br>
              <a:rPr lang="en-US" baseline="0" dirty="0" smtClean="0"/>
            </a:br>
            <a:r>
              <a:rPr lang="en-US" baseline="0" dirty="0" smtClean="0"/>
              <a:t>- of course: cameras, lights, with some control system for switching power, start/stop </a:t>
            </a:r>
            <a:r>
              <a:rPr lang="en-US" baseline="0" dirty="0" err="1" smtClean="0"/>
              <a:t>recording,etc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Contextual sensors: </a:t>
            </a:r>
            <a:r>
              <a:rPr lang="en-US" baseline="0" dirty="0" err="1" smtClean="0"/>
              <a:t>TempDepth</a:t>
            </a:r>
            <a:r>
              <a:rPr lang="en-US" baseline="0" dirty="0" smtClean="0"/>
              <a:t>, along w/ heading sensor and steering cam to facilitate positioning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There is a control interface at the surface that reflects those control operations on the platform.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Steering video and heading data needs to be available during operations, 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and sensor data along w. control events need to be archived.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And of course, we need to be able to review platform video and data in a post deployment </a:t>
            </a:r>
            <a:r>
              <a:rPr lang="en-US" baseline="0" dirty="0" smtClean="0"/>
              <a:t>context</a:t>
            </a:r>
            <a:r>
              <a:rPr lang="en-US" baseline="0" dirty="0" smtClean="0"/>
              <a:t>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086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Those</a:t>
            </a:r>
            <a:r>
              <a:rPr lang="en-US" baseline="0" dirty="0" smtClean="0"/>
              <a:t> blue boxes make up four </a:t>
            </a:r>
            <a:r>
              <a:rPr lang="en-US" baseline="0" dirty="0" smtClean="0"/>
              <a:t>core functional </a:t>
            </a:r>
            <a:r>
              <a:rPr lang="en-US" baseline="0" dirty="0" smtClean="0"/>
              <a:t>requirements for software, which I’ll shorten to CART </a:t>
            </a:r>
          </a:p>
          <a:p>
            <a:r>
              <a:rPr lang="en-US" baseline="0" dirty="0" smtClean="0"/>
              <a:t>For control, archive, review and telemetry</a:t>
            </a:r>
          </a:p>
          <a:p>
            <a:endParaRPr lang="en-US" baseline="0" dirty="0" smtClean="0"/>
          </a:p>
          <a:p>
            <a:r>
              <a:rPr lang="en-US" baseline="0" dirty="0" smtClean="0"/>
              <a:t>I’d point out here that data time-stamping is an important archiving requirement</a:t>
            </a:r>
          </a:p>
          <a:p>
            <a:r>
              <a:rPr lang="en-US" baseline="0" dirty="0" smtClean="0"/>
              <a:t>We need to be able to know when control events occur (lights, camera start/stop)</a:t>
            </a:r>
          </a:p>
          <a:p>
            <a:r>
              <a:rPr lang="en-US" baseline="0" dirty="0" smtClean="0"/>
              <a:t>And align that other contextual observations and video data</a:t>
            </a:r>
          </a:p>
          <a:p>
            <a:endParaRPr lang="en-US" baseline="0" dirty="0" smtClean="0"/>
          </a:p>
          <a:p>
            <a:r>
              <a:rPr lang="en-US" baseline="0" dirty="0" smtClean="0"/>
              <a:t>Otherwise I think we’ve covered these, but I’ll refer to the CART requirements as we go along.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571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</a:t>
            </a:r>
            <a:r>
              <a:rPr lang="en-US" baseline="0" dirty="0" smtClean="0"/>
              <a:t> addition to the functional requirements, there are some nice-to-have options</a:t>
            </a:r>
          </a:p>
          <a:p>
            <a:r>
              <a:rPr lang="en-US" baseline="0" dirty="0" smtClean="0"/>
              <a:t>That we should keep in mind – at least not design out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Computation</a:t>
            </a:r>
          </a:p>
          <a:p>
            <a:r>
              <a:rPr lang="en-US" baseline="0" dirty="0" smtClean="0"/>
              <a:t>e.g. pull ship heading from another data stream, combine it with the platform heading to count tether turns</a:t>
            </a:r>
          </a:p>
          <a:p>
            <a:endParaRPr lang="en-US" baseline="0" dirty="0" smtClean="0"/>
          </a:p>
          <a:p>
            <a:r>
              <a:rPr lang="en-US" baseline="0" dirty="0" smtClean="0"/>
              <a:t>Configuration (…also maybe network)</a:t>
            </a:r>
          </a:p>
          <a:p>
            <a:r>
              <a:rPr lang="en-US" baseline="0" dirty="0" smtClean="0"/>
              <a:t>There could also be configuration features that could make our lives easier</a:t>
            </a:r>
          </a:p>
          <a:p>
            <a:r>
              <a:rPr lang="en-US" baseline="0" dirty="0" smtClean="0"/>
              <a:t>e.g. automating instrument configuration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697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There are a few guiding principles and constraints to</a:t>
            </a:r>
            <a:r>
              <a:rPr lang="en-US" baseline="0" dirty="0" smtClean="0"/>
              <a:t> keep in mind as we narrow down concepts for software and system</a:t>
            </a:r>
          </a:p>
          <a:p>
            <a:endParaRPr lang="en-US" dirty="0" smtClean="0"/>
          </a:p>
          <a:p>
            <a:r>
              <a:rPr lang="en-US" dirty="0" smtClean="0"/>
              <a:t>Given that schedule and</a:t>
            </a:r>
            <a:r>
              <a:rPr lang="en-US" baseline="0" dirty="0" smtClean="0"/>
              <a:t> resources are tight, trying not to take on too much SW development would reduce some schedule and technical risk</a:t>
            </a:r>
          </a:p>
          <a:p>
            <a:r>
              <a:rPr lang="en-US" baseline="0" dirty="0" smtClean="0"/>
              <a:t>As software tasks can be hard to estimate</a:t>
            </a:r>
          </a:p>
          <a:p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For any software development we might choose to take on,</a:t>
            </a:r>
          </a:p>
          <a:p>
            <a:r>
              <a:rPr lang="en-US" baseline="0" dirty="0" smtClean="0"/>
              <a:t>We should make it as easy as possible to use and extend software, with an eye toward the day-to-day operators of the system like TNC and transfer partners like MARE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can help by reducing custom code, and if we do write software, choosing well supported languages and tools, and keeping parts count to a minimum.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also want to be sure to leave room future expansion, and do what we can to overlap with requirements of potential MBARI users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759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In the earlier slides, we looked at</a:t>
            </a:r>
            <a:r>
              <a:rPr lang="en-US" baseline="0" dirty="0" smtClean="0"/>
              <a:t> some of the hardware being considered for BOS [PLC, OASIS, COTS embedded]</a:t>
            </a:r>
          </a:p>
          <a:p>
            <a:endParaRPr lang="en-US" dirty="0" smtClean="0"/>
          </a:p>
          <a:p>
            <a:r>
              <a:rPr lang="en-US" dirty="0" smtClean="0"/>
              <a:t>I’ll cast those</a:t>
            </a:r>
            <a:r>
              <a:rPr lang="en-US" baseline="0" dirty="0" smtClean="0"/>
              <a:t> here as as being key parts of a platform: </a:t>
            </a:r>
          </a:p>
          <a:p>
            <a:r>
              <a:rPr lang="en-US" baseline="0" dirty="0" smtClean="0"/>
              <a:t>by which I mean a combination of </a:t>
            </a:r>
            <a:r>
              <a:rPr lang="en-US" baseline="0" dirty="0" err="1" smtClean="0"/>
              <a:t>hw</a:t>
            </a:r>
            <a:r>
              <a:rPr lang="en-US" baseline="0" dirty="0" smtClean="0"/>
              <a:t> and </a:t>
            </a:r>
            <a:r>
              <a:rPr lang="en-US" baseline="0" dirty="0" err="1" smtClean="0"/>
              <a:t>sw</a:t>
            </a:r>
            <a:r>
              <a:rPr lang="en-US" baseline="0" dirty="0" smtClean="0"/>
              <a:t> that together satisfy our functional (</a:t>
            </a:r>
            <a:r>
              <a:rPr lang="en-US" baseline="0" dirty="0" err="1" smtClean="0"/>
              <a:t>ie</a:t>
            </a:r>
            <a:r>
              <a:rPr lang="en-US" baseline="0" dirty="0" smtClean="0"/>
              <a:t>. CART) requirements</a:t>
            </a:r>
          </a:p>
          <a:p>
            <a:endParaRPr lang="en-US" baseline="0" dirty="0" smtClean="0"/>
          </a:p>
          <a:p>
            <a:r>
              <a:rPr lang="en-US" baseline="0" dirty="0" smtClean="0"/>
              <a:t>Of course HW and SW choices are </a:t>
            </a:r>
            <a:r>
              <a:rPr lang="en-US" baseline="0" dirty="0" smtClean="0"/>
              <a:t>closely coupled</a:t>
            </a:r>
            <a:endParaRPr lang="en-US" baseline="0" dirty="0" smtClean="0"/>
          </a:p>
          <a:p>
            <a:endParaRPr lang="en-US" baseline="0" dirty="0" smtClean="0"/>
          </a:p>
          <a:p>
            <a:r>
              <a:rPr lang="en-US" baseline="0" dirty="0" smtClean="0"/>
              <a:t>Here I just want to draw attention to some of the ways that hardware selection can affect </a:t>
            </a:r>
          </a:p>
          <a:p>
            <a:r>
              <a:rPr lang="en-US" baseline="0" dirty="0" smtClean="0"/>
              <a:t>Software development, and the project as a whole</a:t>
            </a:r>
          </a:p>
          <a:p>
            <a:endParaRPr lang="en-US" baseline="0" dirty="0" smtClean="0"/>
          </a:p>
          <a:p>
            <a:r>
              <a:rPr lang="en-US" baseline="0" dirty="0" smtClean="0"/>
              <a:t>I won’t cover the whole list, but which hardware we choose has a big impact</a:t>
            </a:r>
          </a:p>
          <a:p>
            <a:r>
              <a:rPr lang="en-US" baseline="0" dirty="0" smtClean="0"/>
              <a:t>As it locks down choices that determine</a:t>
            </a:r>
          </a:p>
          <a:p>
            <a:r>
              <a:rPr lang="en-US" baseline="0" dirty="0" smtClean="0"/>
              <a:t>how much software we develop, how long it will take, and how much the total package going cost </a:t>
            </a:r>
          </a:p>
          <a:p>
            <a:r>
              <a:rPr lang="en-US" baseline="0" dirty="0" smtClean="0"/>
              <a:t>And especially since this is something we intend to transfer, it‘s critical to keep an eye on what </a:t>
            </a:r>
          </a:p>
          <a:p>
            <a:r>
              <a:rPr lang="en-US" baseline="0" dirty="0" smtClean="0"/>
              <a:t>Expertise requirements we’ll be passing on to operators and developers down the road.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5538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r>
              <a:rPr lang="en-US" dirty="0" smtClean="0"/>
              <a:t>Lots of ways to satisfy</a:t>
            </a:r>
            <a:r>
              <a:rPr lang="en-US" baseline="0" dirty="0" smtClean="0"/>
              <a:t> functional requirements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Can build system with no software development – may not be best performance across the board, but could be done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decisions focus on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what requirements to address with HW and which with SW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When it makes sense to build it ourselves (usually for performance reasons) or use COTS (to help with schedule, performance and/or mitigate risk)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In short, what platform – combo of </a:t>
            </a:r>
            <a:r>
              <a:rPr lang="en-US" baseline="0" dirty="0" err="1" smtClean="0"/>
              <a:t>hw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sw</a:t>
            </a:r>
            <a:r>
              <a:rPr lang="en-US" baseline="0" dirty="0" smtClean="0"/>
              <a:t> – is best…and what does best mean?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On the left: some of the many technologies we could use to cover CART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Short list highlighted in orange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On the right: some criteria for judging what’s best – no surprises there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takeaway is that here are some things we considered, and the basis we used to down-select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0" indent="0">
              <a:buFontTx/>
              <a:buNone/>
            </a:pPr>
            <a:r>
              <a:rPr lang="en-US" baseline="0" dirty="0" smtClean="0"/>
              <a:t>I think most of these are familiar – OK w PLC? </a:t>
            </a:r>
            <a:r>
              <a:rPr lang="en-US" baseline="0" dirty="0" err="1" smtClean="0"/>
              <a:t>LabView</a:t>
            </a:r>
            <a:r>
              <a:rPr lang="en-US" baseline="0" dirty="0" smtClean="0"/>
              <a:t>?</a:t>
            </a:r>
          </a:p>
          <a:p>
            <a:pPr marL="0" indent="0">
              <a:buFontTx/>
              <a:buNone/>
            </a:pPr>
            <a:r>
              <a:rPr lang="en-US" baseline="0" dirty="0" smtClean="0"/>
              <a:t>COTS relays: industrial control boards functionally like PLC w/ different specs and different software interfaces</a:t>
            </a:r>
          </a:p>
          <a:p>
            <a:pPr marL="0" indent="0">
              <a:buFontTx/>
              <a:buNone/>
            </a:pP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Before moving on, I’ll briefly describe OASIS and Flux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OASIS: custom </a:t>
            </a:r>
            <a:r>
              <a:rPr lang="en-US" baseline="0" dirty="0" err="1" smtClean="0"/>
              <a:t>mbari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hw</a:t>
            </a:r>
            <a:r>
              <a:rPr lang="en-US" baseline="0" dirty="0" smtClean="0"/>
              <a:t>/</a:t>
            </a:r>
            <a:r>
              <a:rPr lang="en-US" baseline="0" dirty="0" err="1" smtClean="0"/>
              <a:t>sw</a:t>
            </a:r>
            <a:r>
              <a:rPr lang="en-US" baseline="0" dirty="0" smtClean="0"/>
              <a:t>, 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instrument controller/data logger, isolated applications like moorings and </a:t>
            </a:r>
            <a:r>
              <a:rPr lang="en-US" baseline="0" dirty="0" err="1" smtClean="0"/>
              <a:t>respirometry</a:t>
            </a:r>
            <a:endParaRPr lang="en-US" baseline="0" dirty="0" smtClean="0"/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Covers much of control and archiving functions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Robust, low power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 25+ </a:t>
            </a:r>
            <a:r>
              <a:rPr lang="en-US" baseline="0" dirty="0" err="1" smtClean="0"/>
              <a:t>yr</a:t>
            </a:r>
            <a:r>
              <a:rPr lang="en-US" baseline="0" dirty="0" smtClean="0"/>
              <a:t> history, 5</a:t>
            </a:r>
            <a:r>
              <a:rPr lang="en-US" baseline="30000" dirty="0" smtClean="0"/>
              <a:t>th</a:t>
            </a:r>
            <a:r>
              <a:rPr lang="en-US" baseline="0" dirty="0" smtClean="0"/>
              <a:t> generation</a:t>
            </a:r>
          </a:p>
          <a:p>
            <a:pPr marL="628650" lvl="1" indent="-171450">
              <a:buFontTx/>
              <a:buChar char="-"/>
            </a:pPr>
            <a:r>
              <a:rPr lang="en-US" dirty="0" smtClean="0"/>
              <a:t>Flux:</a:t>
            </a:r>
            <a:r>
              <a:rPr lang="en-US" baseline="0" dirty="0" smtClean="0"/>
              <a:t> a similar body of software that runs on commodity HW (desktop or embedded)</a:t>
            </a:r>
          </a:p>
          <a:p>
            <a:pPr marL="628650" lvl="1" indent="-171450">
              <a:buFontTx/>
              <a:buChar char="-"/>
            </a:pPr>
            <a:r>
              <a:rPr lang="en-US" baseline="0" dirty="0" smtClean="0"/>
              <a:t>Very much like OASIS in its ability to archive data, but has some additional telemetry and review features, and is architected for connectivity</a:t>
            </a:r>
          </a:p>
          <a:p>
            <a:pPr marL="171450" lvl="0" indent="-171450">
              <a:buFontTx/>
              <a:buChar char="-"/>
            </a:pPr>
            <a:r>
              <a:rPr lang="en-US" baseline="0" dirty="0" smtClean="0"/>
              <a:t>The other technology that you may not recognize is what I’m calling a software wedge…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6978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8652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I’ve</a:t>
            </a:r>
            <a:r>
              <a:rPr lang="en-US" baseline="0" dirty="0" smtClean="0"/>
              <a:t> done here is to use the short list to make 5 platforms that potentially cover CART requirements</a:t>
            </a:r>
          </a:p>
          <a:p>
            <a:r>
              <a:rPr lang="en-US" dirty="0" smtClean="0"/>
              <a:t>In each platform box: HW on top, SW underneath</a:t>
            </a:r>
          </a:p>
          <a:p>
            <a:endParaRPr lang="en-US" dirty="0" smtClean="0"/>
          </a:p>
          <a:p>
            <a:r>
              <a:rPr lang="en-US" dirty="0" smtClean="0"/>
              <a:t>Here,</a:t>
            </a:r>
            <a:r>
              <a:rPr lang="en-US" baseline="0" dirty="0" smtClean="0"/>
              <a:t> a comparison of relative advantage (bigger in cost/time means better in that category…not higher cost, e.g.)</a:t>
            </a:r>
          </a:p>
          <a:p>
            <a:endParaRPr lang="en-US" dirty="0" smtClean="0"/>
          </a:p>
          <a:p>
            <a:r>
              <a:rPr lang="en-US" dirty="0" smtClean="0"/>
              <a:t>For me, the </a:t>
            </a:r>
            <a:r>
              <a:rPr lang="en-US" baseline="0" dirty="0" smtClean="0"/>
              <a:t>top pick is to combine a PC with PLCs for control, </a:t>
            </a:r>
          </a:p>
          <a:p>
            <a:r>
              <a:rPr lang="en-US" baseline="0" dirty="0" smtClean="0"/>
              <a:t>and use Wedge software to do archiving, review, </a:t>
            </a:r>
            <a:r>
              <a:rPr lang="en-US" baseline="0" dirty="0" err="1" smtClean="0"/>
              <a:t>telem</a:t>
            </a:r>
            <a:endParaRPr lang="en-US" baseline="0" dirty="0" smtClean="0"/>
          </a:p>
          <a:p>
            <a:pPr marL="171450" indent="-171450">
              <a:buFontTx/>
              <a:buChar char="-"/>
            </a:pPr>
            <a:r>
              <a:rPr lang="en-US" baseline="0" dirty="0" smtClean="0"/>
              <a:t>PLCs are simple to configure and use, widely available and low cost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They address the control requirements with almost no software development (more configuration than coding)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A PLC touchscreen simplifies control interface, implementing distributed control interfaces w/ some configuration, but little/no code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 wedge is very inexpensive, and fills the Archive and Telemetry requirements out of the box – once again, zero coding required</a:t>
            </a:r>
          </a:p>
          <a:p>
            <a:pPr marL="171450" indent="-171450">
              <a:buFontTx/>
              <a:buChar char="-"/>
            </a:pPr>
            <a:r>
              <a:rPr lang="en-US" baseline="0" dirty="0" smtClean="0"/>
              <a:t>There is no custom HW or SW development, and there are a number of vendors offering PLCs and wedge software, so it is somewhat modular</a:t>
            </a:r>
          </a:p>
          <a:p>
            <a:endParaRPr lang="en-US" dirty="0" smtClean="0"/>
          </a:p>
          <a:p>
            <a:r>
              <a:rPr lang="en-US" dirty="0" smtClean="0"/>
              <a:t>As you can see, that platform</a:t>
            </a:r>
            <a:r>
              <a:rPr lang="en-US" baseline="0" dirty="0" smtClean="0"/>
              <a:t> </a:t>
            </a:r>
            <a:r>
              <a:rPr lang="en-US" dirty="0" smtClean="0"/>
              <a:t>doesn’t rate well in the roadmap category: </a:t>
            </a:r>
          </a:p>
          <a:p>
            <a:r>
              <a:rPr lang="en-US" dirty="0" smtClean="0"/>
              <a:t>mostly,</a:t>
            </a:r>
            <a:r>
              <a:rPr lang="en-US" baseline="0" dirty="0" smtClean="0"/>
              <a:t> this is due to power, knowing that the MBARI </a:t>
            </a:r>
            <a:r>
              <a:rPr lang="en-US" baseline="0" dirty="0" err="1" smtClean="0"/>
              <a:t>Pis</a:t>
            </a:r>
            <a:r>
              <a:rPr lang="en-US" baseline="0" dirty="0" smtClean="0"/>
              <a:t> are interested in long duration, stand-alone operations.</a:t>
            </a:r>
          </a:p>
          <a:p>
            <a:endParaRPr lang="en-US" dirty="0" smtClean="0"/>
          </a:p>
          <a:p>
            <a:r>
              <a:rPr lang="en-US" dirty="0" smtClean="0"/>
              <a:t>The take-</a:t>
            </a:r>
            <a:r>
              <a:rPr lang="en-US" baseline="0" dirty="0" smtClean="0"/>
              <a:t>home is that the PC/PLC/Wedge platform is best for TNC</a:t>
            </a:r>
          </a:p>
          <a:p>
            <a:r>
              <a:rPr lang="en-US" baseline="0" dirty="0" smtClean="0"/>
              <a:t>And that </a:t>
            </a:r>
            <a:r>
              <a:rPr lang="en-US" dirty="0" smtClean="0"/>
              <a:t>OASIS</a:t>
            </a:r>
            <a:r>
              <a:rPr lang="en-US" baseline="0" dirty="0" smtClean="0"/>
              <a:t> and Flux (and possibly others from our list) should be looked at as options that could make sense we develop a roadmap for future MBARI applications.</a:t>
            </a:r>
          </a:p>
          <a:p>
            <a:endParaRPr lang="en-US" baseline="0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2D9027-828C-2746-96F3-79C1ABF0A54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965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17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46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23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03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299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975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3/25/17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453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3/25/17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131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3/25/17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802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137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4455A-6CDE-B049-84F6-115045D01BA6}" type="datetimeFigureOut">
              <a:rPr lang="en-US" smtClean="0"/>
              <a:t>3/25/17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38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4455A-6CDE-B049-84F6-115045D01BA6}" type="datetimeFigureOut">
              <a:rPr lang="en-US" smtClean="0"/>
              <a:t>3/25/17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2713E-6997-4241-96A8-19564173EC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0"/>
            <a:ext cx="637991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8258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675" y="66447"/>
            <a:ext cx="7179502" cy="5010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3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4781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" y="66451"/>
            <a:ext cx="6894193" cy="501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067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51684"/>
            <a:ext cx="7046299" cy="503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93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8900" y="0"/>
            <a:ext cx="6327709" cy="5076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7016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000" y="59068"/>
            <a:ext cx="7187499" cy="502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3500" y="0"/>
            <a:ext cx="645167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3200" y="0"/>
            <a:ext cx="61892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500" y="0"/>
            <a:ext cx="697894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9248" y="110249"/>
            <a:ext cx="5420323" cy="4939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816" y="103368"/>
            <a:ext cx="6622763" cy="4962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201" y="74429"/>
            <a:ext cx="7009380" cy="500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2155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0"/>
            <a:ext cx="722030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968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1589</TotalTime>
  <Words>1242</Words>
  <Application>Microsoft Macintosh PowerPoint</Application>
  <PresentationFormat>On-screen Show (16:9)</PresentationFormat>
  <Paragraphs>122</Paragraphs>
  <Slides>14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138</cp:revision>
  <cp:lastPrinted>2017-03-25T20:33:23Z</cp:lastPrinted>
  <dcterms:created xsi:type="dcterms:W3CDTF">2017-03-24T18:06:36Z</dcterms:created>
  <dcterms:modified xsi:type="dcterms:W3CDTF">2017-03-25T23:41:56Z</dcterms:modified>
</cp:coreProperties>
</file>