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9" r:id="rId3"/>
    <p:sldId id="270" r:id="rId4"/>
    <p:sldId id="277" r:id="rId5"/>
    <p:sldId id="257" r:id="rId6"/>
    <p:sldId id="258" r:id="rId7"/>
    <p:sldId id="260" r:id="rId8"/>
    <p:sldId id="278" r:id="rId9"/>
    <p:sldId id="265" r:id="rId10"/>
    <p:sldId id="266" r:id="rId11"/>
    <p:sldId id="268" r:id="rId12"/>
    <p:sldId id="264" r:id="rId13"/>
    <p:sldId id="263" r:id="rId14"/>
    <p:sldId id="262" r:id="rId15"/>
    <p:sldId id="279" r:id="rId16"/>
    <p:sldId id="283" r:id="rId17"/>
    <p:sldId id="271" r:id="rId18"/>
    <p:sldId id="272" r:id="rId19"/>
    <p:sldId id="273" r:id="rId20"/>
    <p:sldId id="286" r:id="rId21"/>
    <p:sldId id="274" r:id="rId22"/>
    <p:sldId id="284" r:id="rId23"/>
    <p:sldId id="275" r:id="rId24"/>
    <p:sldId id="295" r:id="rId25"/>
    <p:sldId id="285" r:id="rId26"/>
    <p:sldId id="280" r:id="rId27"/>
    <p:sldId id="293" r:id="rId28"/>
    <p:sldId id="294" r:id="rId29"/>
    <p:sldId id="287" r:id="rId30"/>
    <p:sldId id="288" r:id="rId31"/>
    <p:sldId id="291" r:id="rId32"/>
    <p:sldId id="281" r:id="rId33"/>
    <p:sldId id="289" r:id="rId34"/>
    <p:sldId id="292" r:id="rId35"/>
    <p:sldId id="282" r:id="rId36"/>
    <p:sldId id="290" r:id="rId3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20" autoAdjust="0"/>
  </p:normalViewPr>
  <p:slideViewPr>
    <p:cSldViewPr>
      <p:cViewPr varScale="1">
        <p:scale>
          <a:sx n="139" d="100"/>
          <a:sy n="139" d="100"/>
        </p:scale>
        <p:origin x="-108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588E2-094C-43EC-97F5-08A01071174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58BA5-C926-4598-9ED2-1EE0F5D1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0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58BA5-C926-4598-9ED2-1EE0F5D161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40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58BA5-C926-4598-9ED2-1EE0F5D161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17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58BA5-C926-4598-9ED2-1EE0F5D161E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0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0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4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4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2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0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2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5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9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49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96BD-BD54-4005-BCF6-23F3A1A8F18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87429-E657-468D-AE99-5521E8A1F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5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95351"/>
            <a:ext cx="7772400" cy="18049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Like a BOSS:</a:t>
            </a:r>
            <a:br>
              <a:rPr lang="en-US" dirty="0" smtClean="0"/>
            </a:br>
            <a:r>
              <a:rPr lang="en-US" dirty="0" smtClean="0"/>
              <a:t>The Unauthorized Biography of The</a:t>
            </a:r>
            <a:br>
              <a:rPr lang="en-US" dirty="0" smtClean="0"/>
            </a:br>
            <a:r>
              <a:rPr lang="en-US" dirty="0" smtClean="0"/>
              <a:t>Benthic Observation Survey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Project Update</a:t>
            </a:r>
          </a:p>
          <a:p>
            <a:r>
              <a:rPr lang="en-US" dirty="0" smtClean="0"/>
              <a:t>Nov. 12, 2018</a:t>
            </a:r>
          </a:p>
          <a:p>
            <a:r>
              <a:rPr lang="en-US" dirty="0" smtClean="0"/>
              <a:t>Chad Kecy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6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 Locations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4559"/>
            <a:ext cx="3142615" cy="39281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1352550"/>
            <a:ext cx="5105400" cy="129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Operated from 2012-2015</a:t>
            </a:r>
          </a:p>
          <a:p>
            <a:r>
              <a:rPr lang="en-US" dirty="0" smtClean="0"/>
              <a:t>Over 1000 drops</a:t>
            </a:r>
          </a:p>
          <a:p>
            <a:r>
              <a:rPr lang="en-US" dirty="0" smtClean="0"/>
              <a:t>Rocky habitats from 100-300m</a:t>
            </a:r>
          </a:p>
        </p:txBody>
      </p:sp>
    </p:spTree>
    <p:extLst>
      <p:ext uri="{BB962C8B-B14F-4D97-AF65-F5344CB8AC3E}">
        <p14:creationId xmlns:p14="http://schemas.microsoft.com/office/powerpoint/2010/main" val="309551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 Limitations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76350"/>
            <a:ext cx="4375150" cy="2928819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76200" y="1145041"/>
            <a:ext cx="4419600" cy="325511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Technical Issues:</a:t>
            </a:r>
          </a:p>
          <a:p>
            <a:pPr lvl="1"/>
            <a:r>
              <a:rPr lang="en-US" dirty="0" smtClean="0"/>
              <a:t>Crab pot base would not allow for easy placement on or near rocks</a:t>
            </a:r>
          </a:p>
          <a:p>
            <a:pPr lvl="1"/>
            <a:r>
              <a:rPr lang="en-US" dirty="0" smtClean="0"/>
              <a:t>Dual cameras were on a motorized swivel mount</a:t>
            </a:r>
          </a:p>
          <a:p>
            <a:pPr lvl="2"/>
            <a:r>
              <a:rPr lang="en-US" dirty="0" smtClean="0"/>
              <a:t>slow rotation resulted </a:t>
            </a:r>
            <a:r>
              <a:rPr lang="en-US" dirty="0"/>
              <a:t>in occasional double counting of fish </a:t>
            </a:r>
          </a:p>
          <a:p>
            <a:pPr lvl="2"/>
            <a:r>
              <a:rPr lang="en-US" dirty="0" smtClean="0"/>
              <a:t>mechanical noise may have scared fish away</a:t>
            </a:r>
          </a:p>
          <a:p>
            <a:pPr lvl="1"/>
            <a:r>
              <a:rPr lang="en-US" dirty="0" smtClean="0"/>
              <a:t>Bulky build caused slow descent/ascent</a:t>
            </a:r>
          </a:p>
          <a:p>
            <a:pPr lvl="1"/>
            <a:r>
              <a:rPr lang="en-US" dirty="0" smtClean="0"/>
              <a:t>Difficult to launch and recover</a:t>
            </a:r>
          </a:p>
          <a:p>
            <a:pPr lvl="1"/>
            <a:r>
              <a:rPr lang="en-US" dirty="0" smtClean="0"/>
              <a:t>Limited system control from ship</a:t>
            </a:r>
          </a:p>
          <a:p>
            <a:r>
              <a:rPr lang="en-US" dirty="0" smtClean="0"/>
              <a:t>TNC wanted a system that was more functional and easier to deploy</a:t>
            </a:r>
          </a:p>
          <a:p>
            <a:pPr lvl="1"/>
            <a:r>
              <a:rPr lang="en-US" dirty="0" smtClean="0"/>
              <a:t>Goal is to survey more sites per ship-day</a:t>
            </a:r>
          </a:p>
        </p:txBody>
      </p:sp>
    </p:spTree>
    <p:extLst>
      <p:ext uri="{BB962C8B-B14F-4D97-AF65-F5344CB8AC3E}">
        <p14:creationId xmlns:p14="http://schemas.microsoft.com/office/powerpoint/2010/main" val="1681515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MBARI Involvement (2016-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7659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Both using $$ from Packard Foundation</a:t>
            </a:r>
          </a:p>
          <a:p>
            <a:r>
              <a:rPr lang="en-US" dirty="0" smtClean="0"/>
              <a:t>Wanted to address issues with the Gen1 lander</a:t>
            </a:r>
          </a:p>
          <a:p>
            <a:r>
              <a:rPr lang="en-US" dirty="0" smtClean="0"/>
              <a:t>Plan was to develop a video lander with the ability to add in external contextual sensors</a:t>
            </a:r>
          </a:p>
          <a:p>
            <a:r>
              <a:rPr lang="en-US" dirty="0" smtClean="0"/>
              <a:t>Much interest from other PI’s at MBARI</a:t>
            </a:r>
          </a:p>
          <a:p>
            <a:pPr lvl="1"/>
            <a:r>
              <a:rPr lang="en-US" dirty="0" smtClean="0"/>
              <a:t>Jim Barry</a:t>
            </a:r>
          </a:p>
          <a:p>
            <a:pPr lvl="1"/>
            <a:r>
              <a:rPr lang="en-US" dirty="0" smtClean="0"/>
              <a:t>Francisco Chavez</a:t>
            </a:r>
          </a:p>
          <a:p>
            <a:pPr lvl="1"/>
            <a:r>
              <a:rPr lang="en-US" dirty="0" smtClean="0"/>
              <a:t>Kelly Benoit-Bird</a:t>
            </a:r>
          </a:p>
          <a:p>
            <a:r>
              <a:rPr lang="en-US" dirty="0" smtClean="0"/>
              <a:t>Requirements were gathered from all PI’s</a:t>
            </a:r>
          </a:p>
          <a:p>
            <a:r>
              <a:rPr lang="en-US" dirty="0" smtClean="0"/>
              <a:t>Large multi-agency and multi-PI design review was held</a:t>
            </a:r>
          </a:p>
          <a:p>
            <a:pPr lvl="1"/>
            <a:r>
              <a:rPr lang="en-US" dirty="0" smtClean="0"/>
              <a:t>MBARI, TNC, MLML, MARE</a:t>
            </a:r>
          </a:p>
          <a:p>
            <a:pPr lvl="1"/>
            <a:r>
              <a:rPr lang="en-US" dirty="0" smtClean="0"/>
              <a:t>Joint CDR (Concept) and PDR (Preliminary Design)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541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Gen2 Use Cases 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" y="1060062"/>
            <a:ext cx="1345922" cy="297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89" y="1018534"/>
            <a:ext cx="1424746" cy="301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71131"/>
            <a:ext cx="1524000" cy="295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174359"/>
            <a:ext cx="1905000" cy="285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51556"/>
            <a:ext cx="1524000" cy="287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208159"/>
            <a:ext cx="1252147" cy="281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61889" y="4052537"/>
            <a:ext cx="139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Autonomous</a:t>
            </a:r>
          </a:p>
          <a:p>
            <a:r>
              <a:rPr lang="en-US" dirty="0" smtClean="0"/>
              <a:t>(Barry)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62537" y="4052539"/>
            <a:ext cx="101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Tethered</a:t>
            </a:r>
          </a:p>
          <a:p>
            <a:r>
              <a:rPr lang="en-US" dirty="0" smtClean="0"/>
              <a:t>(Chavez)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85745" y="4052539"/>
            <a:ext cx="139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Autonomous</a:t>
            </a:r>
          </a:p>
          <a:p>
            <a:r>
              <a:rPr lang="en-US" dirty="0" smtClean="0"/>
              <a:t>(Chavez)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5869" y="4035728"/>
            <a:ext cx="101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Tethered</a:t>
            </a:r>
          </a:p>
          <a:p>
            <a:r>
              <a:rPr lang="en-US" dirty="0" smtClean="0"/>
              <a:t>(TNC)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393108" y="4054777"/>
            <a:ext cx="1386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Tethered</a:t>
            </a:r>
          </a:p>
          <a:p>
            <a:r>
              <a:rPr lang="en-US" dirty="0" smtClean="0"/>
              <a:t>(Benoit-Bird)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703249" y="4052538"/>
            <a:ext cx="1397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Autonomous</a:t>
            </a:r>
          </a:p>
          <a:p>
            <a:r>
              <a:rPr lang="en-US" dirty="0" smtClean="0"/>
              <a:t>(Benoit-Bird)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1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Requirements Matrix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942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Branch 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Derived requirements of each use case too varied to be met with one system</a:t>
            </a:r>
          </a:p>
          <a:p>
            <a:r>
              <a:rPr lang="en-US" dirty="0" smtClean="0"/>
              <a:t>Recommendation: focus on TNC use case</a:t>
            </a:r>
          </a:p>
          <a:p>
            <a:r>
              <a:rPr lang="en-US" dirty="0" smtClean="0"/>
              <a:t>Other PI’s work into separate (future) proposals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29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Gen2 (BOS) Concept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4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899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05979"/>
            <a:ext cx="8991600" cy="857250"/>
          </a:xfrm>
        </p:spPr>
        <p:txBody>
          <a:bodyPr>
            <a:noAutofit/>
          </a:bodyPr>
          <a:lstStyle/>
          <a:p>
            <a:r>
              <a:rPr lang="en-US" dirty="0" smtClean="0"/>
              <a:t>Aggressive Schedule for TNC Use Case</a:t>
            </a:r>
            <a:endParaRPr 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20662"/>
            <a:ext cx="7467600" cy="359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005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 Prototype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95350"/>
            <a:ext cx="6748840" cy="4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61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Concepts for Lander Base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0" r="30559"/>
          <a:stretch/>
        </p:blipFill>
        <p:spPr>
          <a:xfrm>
            <a:off x="942975" y="1010332"/>
            <a:ext cx="1488874" cy="29636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0" r="31111"/>
          <a:stretch/>
        </p:blipFill>
        <p:spPr>
          <a:xfrm>
            <a:off x="3810000" y="995764"/>
            <a:ext cx="1467705" cy="2963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3" r="36814"/>
          <a:stretch/>
        </p:blipFill>
        <p:spPr>
          <a:xfrm>
            <a:off x="6772276" y="1071562"/>
            <a:ext cx="1245432" cy="29636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4156856"/>
            <a:ext cx="1776253" cy="68480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2000" dirty="0">
                <a:solidFill>
                  <a:prstClr val="black"/>
                </a:solidFill>
              </a:rPr>
              <a:t>Large feet for </a:t>
            </a:r>
            <a:endParaRPr lang="en-US" sz="2000" dirty="0" smtClean="0">
              <a:solidFill>
                <a:prstClr val="black"/>
              </a:solidFill>
            </a:endParaRPr>
          </a:p>
          <a:p>
            <a:pPr defTabSz="685783"/>
            <a:r>
              <a:rPr lang="en-US" sz="2000" dirty="0" smtClean="0">
                <a:solidFill>
                  <a:prstClr val="black"/>
                </a:solidFill>
              </a:rPr>
              <a:t>soft </a:t>
            </a:r>
            <a:r>
              <a:rPr lang="en-US" sz="2000" dirty="0">
                <a:solidFill>
                  <a:prstClr val="black"/>
                </a:solidFill>
              </a:rPr>
              <a:t>flat bottom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5803" y="4156856"/>
            <a:ext cx="1163586" cy="377024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2000" dirty="0">
                <a:solidFill>
                  <a:prstClr val="black"/>
                </a:solidFill>
              </a:rPr>
              <a:t>Large 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6467" y="4156856"/>
            <a:ext cx="1181925" cy="377024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2000" dirty="0">
                <a:solidFill>
                  <a:prstClr val="black"/>
                </a:solidFill>
              </a:rPr>
              <a:t>Pogo stick</a:t>
            </a:r>
          </a:p>
        </p:txBody>
      </p:sp>
    </p:spTree>
    <p:extLst>
      <p:ext uri="{BB962C8B-B14F-4D97-AF65-F5344CB8AC3E}">
        <p14:creationId xmlns:p14="http://schemas.microsoft.com/office/powerpoint/2010/main" val="110914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BOSS 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706" y="1194256"/>
            <a:ext cx="2922494" cy="1758494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smtClean="0"/>
              <a:t>(MBARI)</a:t>
            </a:r>
          </a:p>
          <a:p>
            <a:pPr lvl="1"/>
            <a:r>
              <a:rPr lang="en-US" sz="2300" dirty="0" smtClean="0"/>
              <a:t>Chad Kecy (PM, EE)</a:t>
            </a:r>
          </a:p>
          <a:p>
            <a:pPr lvl="1"/>
            <a:r>
              <a:rPr lang="en-US" sz="2300" dirty="0" smtClean="0"/>
              <a:t>Fran</a:t>
            </a:r>
            <a:r>
              <a:rPr lang="az-Cyrl-AZ" sz="2300" dirty="0" smtClean="0"/>
              <a:t>ҫ</a:t>
            </a:r>
            <a:r>
              <a:rPr lang="en-US" sz="2300" dirty="0" err="1" smtClean="0"/>
              <a:t>ois</a:t>
            </a:r>
            <a:r>
              <a:rPr lang="en-US" sz="2300" dirty="0" smtClean="0"/>
              <a:t> Cazenave (ME)</a:t>
            </a:r>
          </a:p>
          <a:p>
            <a:pPr lvl="1"/>
            <a:r>
              <a:rPr lang="en-US" sz="2300" dirty="0" smtClean="0"/>
              <a:t>Craig Okuda (EE)</a:t>
            </a:r>
          </a:p>
          <a:p>
            <a:pPr lvl="1"/>
            <a:r>
              <a:rPr lang="en-US" sz="2300" dirty="0" smtClean="0"/>
              <a:t>Eric Martin (EE)</a:t>
            </a:r>
          </a:p>
          <a:p>
            <a:pPr lvl="1"/>
            <a:r>
              <a:rPr lang="en-US" sz="2300" dirty="0" smtClean="0"/>
              <a:t>Kent Headley (SE)</a:t>
            </a:r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1706" y="3203762"/>
            <a:ext cx="2541494" cy="14253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(MLML)</a:t>
            </a:r>
          </a:p>
          <a:p>
            <a:pPr lvl="1"/>
            <a:r>
              <a:rPr lang="en-US" sz="2900" dirty="0" smtClean="0"/>
              <a:t>Rick Starr (PI)</a:t>
            </a:r>
          </a:p>
          <a:p>
            <a:pPr lvl="1"/>
            <a:r>
              <a:rPr lang="en-US" sz="2900" dirty="0" smtClean="0"/>
              <a:t>Ryan Fields</a:t>
            </a:r>
          </a:p>
          <a:p>
            <a:pPr lvl="1"/>
            <a:r>
              <a:rPr lang="en-US" sz="2900" dirty="0" smtClean="0"/>
              <a:t>Jimmy Williamson</a:t>
            </a:r>
          </a:p>
          <a:p>
            <a:pPr lvl="1"/>
            <a:r>
              <a:rPr lang="en-US" sz="2900" dirty="0" smtClean="0"/>
              <a:t>Katie </a:t>
            </a:r>
            <a:r>
              <a:rPr lang="en-US" sz="2900" dirty="0" err="1" smtClean="0"/>
              <a:t>Cieri</a:t>
            </a:r>
            <a:endParaRPr lang="en-US" sz="29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29200" y="1313407"/>
            <a:ext cx="2971800" cy="598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/>
              <a:t>(TNC)</a:t>
            </a:r>
          </a:p>
          <a:p>
            <a:pPr lvl="1"/>
            <a:r>
              <a:rPr lang="en-US" sz="2100" dirty="0" smtClean="0"/>
              <a:t>Mary Gleason (PI)</a:t>
            </a:r>
            <a:endParaRPr lang="en-US" sz="21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29200" y="3257550"/>
            <a:ext cx="2976282" cy="114860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(MARE)</a:t>
            </a:r>
          </a:p>
          <a:p>
            <a:pPr lvl="1"/>
            <a:r>
              <a:rPr lang="en-US" sz="2900" dirty="0" smtClean="0"/>
              <a:t>Dirk Rosen</a:t>
            </a:r>
          </a:p>
          <a:p>
            <a:pPr lvl="1"/>
            <a:r>
              <a:rPr lang="en-US" sz="2900" dirty="0" smtClean="0"/>
              <a:t>Andy </a:t>
            </a:r>
            <a:r>
              <a:rPr lang="en-US" sz="2900" dirty="0" err="1" smtClean="0"/>
              <a:t>Lauerman</a:t>
            </a:r>
            <a:endParaRPr lang="en-US" sz="2900" dirty="0" smtClean="0"/>
          </a:p>
          <a:p>
            <a:pPr lvl="1"/>
            <a:r>
              <a:rPr lang="en-US" sz="2900" dirty="0" smtClean="0"/>
              <a:t>Rick </a:t>
            </a:r>
            <a:r>
              <a:rPr lang="en-US" sz="2900" dirty="0" err="1" smtClean="0"/>
              <a:t>Botman</a:t>
            </a:r>
            <a:endParaRPr lang="en-US" sz="2900" dirty="0"/>
          </a:p>
        </p:txBody>
      </p:sp>
      <p:sp>
        <p:nvSpPr>
          <p:cNvPr id="7" name="TextBox 6"/>
          <p:cNvSpPr txBox="1"/>
          <p:nvPr/>
        </p:nvSpPr>
        <p:spPr>
          <a:xfrm>
            <a:off x="543751" y="944075"/>
            <a:ext cx="421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Monterey Bay Aquarium Research Institute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3751" y="2952750"/>
            <a:ext cx="267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Moss Landing Marine Labs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87789" y="1024030"/>
            <a:ext cx="2478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Nature Conservancy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78711" y="2952750"/>
            <a:ext cx="386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Marine Applied Research &amp; Exploration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23" y="1341815"/>
            <a:ext cx="1552090" cy="15241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29" y="1809750"/>
            <a:ext cx="2109978" cy="990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53" y="3409950"/>
            <a:ext cx="1553060" cy="15530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409950"/>
            <a:ext cx="1604962" cy="160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9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05979"/>
            <a:ext cx="8991600" cy="857250"/>
          </a:xfrm>
        </p:spPr>
        <p:txBody>
          <a:bodyPr>
            <a:noAutofit/>
          </a:bodyPr>
          <a:lstStyle/>
          <a:p>
            <a:r>
              <a:rPr lang="en-US" dirty="0" smtClean="0"/>
              <a:t>BOS Prototype Technical Specifications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5051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Power: 480 VAC</a:t>
            </a:r>
          </a:p>
          <a:p>
            <a:pPr lvl="1"/>
            <a:r>
              <a:rPr lang="en-US" dirty="0" smtClean="0"/>
              <a:t>1:4 and 4:1 Transformers</a:t>
            </a:r>
          </a:p>
          <a:p>
            <a:r>
              <a:rPr lang="en-US" dirty="0" err="1" smtClean="0"/>
              <a:t>Comms</a:t>
            </a:r>
            <a:r>
              <a:rPr lang="en-US" dirty="0" smtClean="0"/>
              <a:t>: Cable Modems</a:t>
            </a:r>
          </a:p>
          <a:p>
            <a:r>
              <a:rPr lang="en-US" dirty="0" smtClean="0"/>
              <a:t>Control: PLC Stack</a:t>
            </a:r>
          </a:p>
          <a:p>
            <a:r>
              <a:rPr lang="en-US" dirty="0" smtClean="0"/>
              <a:t>Max Power: 600 Watts</a:t>
            </a:r>
          </a:p>
          <a:p>
            <a:r>
              <a:rPr lang="en-US" dirty="0" smtClean="0"/>
              <a:t>One Stereo Camera Pair</a:t>
            </a:r>
          </a:p>
          <a:p>
            <a:pPr lvl="1"/>
            <a:r>
              <a:rPr lang="en-US" dirty="0" smtClean="0"/>
              <a:t>Sony A6300</a:t>
            </a:r>
          </a:p>
          <a:p>
            <a:r>
              <a:rPr lang="en-US" dirty="0" smtClean="0"/>
              <a:t>Four 90 Watt Lights</a:t>
            </a:r>
          </a:p>
          <a:p>
            <a:r>
              <a:rPr lang="en-US" dirty="0" smtClean="0"/>
              <a:t>One Downward Camera</a:t>
            </a:r>
          </a:p>
          <a:p>
            <a:pPr lvl="1"/>
            <a:r>
              <a:rPr lang="en-US" dirty="0" smtClean="0"/>
              <a:t>DSP&amp;L Multi </a:t>
            </a:r>
            <a:r>
              <a:rPr lang="en-US" dirty="0" err="1" smtClean="0"/>
              <a:t>SeaCam</a:t>
            </a:r>
            <a:endParaRPr lang="en-US" dirty="0" smtClean="0"/>
          </a:p>
          <a:p>
            <a:r>
              <a:rPr lang="en-US" dirty="0" smtClean="0"/>
              <a:t>One 90 Watt Light</a:t>
            </a:r>
          </a:p>
          <a:p>
            <a:r>
              <a:rPr lang="en-US" dirty="0" smtClean="0"/>
              <a:t>Video Recorded Subsea</a:t>
            </a:r>
          </a:p>
          <a:p>
            <a:r>
              <a:rPr lang="en-US" dirty="0" smtClean="0"/>
              <a:t>Camera Control from Ship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14800" cy="36575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Tether: Single Coax</a:t>
            </a:r>
          </a:p>
          <a:p>
            <a:pPr lvl="1"/>
            <a:r>
              <a:rPr lang="en-US" dirty="0" smtClean="0"/>
              <a:t>Non load bearing</a:t>
            </a:r>
          </a:p>
          <a:p>
            <a:pPr lvl="1"/>
            <a:r>
              <a:rPr lang="en-US" dirty="0" smtClean="0"/>
              <a:t>Married to a load bearing line</a:t>
            </a:r>
          </a:p>
          <a:p>
            <a:r>
              <a:rPr lang="en-US" dirty="0" smtClean="0"/>
              <a:t>Swappable Bases</a:t>
            </a:r>
          </a:p>
          <a:p>
            <a:r>
              <a:rPr lang="en-US" dirty="0" smtClean="0"/>
              <a:t>Strong Righting Moment</a:t>
            </a:r>
          </a:p>
          <a:p>
            <a:pPr lvl="1"/>
            <a:r>
              <a:rPr lang="en-US" dirty="0" smtClean="0"/>
              <a:t>150 </a:t>
            </a:r>
            <a:r>
              <a:rPr lang="en-US" dirty="0" err="1" smtClean="0"/>
              <a:t>Lbs</a:t>
            </a:r>
            <a:r>
              <a:rPr lang="en-US" dirty="0" smtClean="0"/>
              <a:t> of lead bricks in base</a:t>
            </a:r>
          </a:p>
          <a:p>
            <a:pPr lvl="1"/>
            <a:r>
              <a:rPr lang="en-US" dirty="0" smtClean="0"/>
              <a:t>200 </a:t>
            </a:r>
            <a:r>
              <a:rPr lang="en-US" dirty="0" err="1" smtClean="0"/>
              <a:t>Lbs</a:t>
            </a:r>
            <a:r>
              <a:rPr lang="en-US" dirty="0" smtClean="0"/>
              <a:t> of flotation at top</a:t>
            </a:r>
          </a:p>
          <a:p>
            <a:r>
              <a:rPr lang="en-US" dirty="0" smtClean="0"/>
              <a:t>Anodized Aluminum Housing</a:t>
            </a:r>
          </a:p>
          <a:p>
            <a:r>
              <a:rPr lang="en-US" dirty="0" smtClean="0"/>
              <a:t>Integrated Temp, Depth &amp; Compass</a:t>
            </a:r>
          </a:p>
          <a:p>
            <a:r>
              <a:rPr lang="en-US" dirty="0" smtClean="0"/>
              <a:t>Serial Data Logger</a:t>
            </a:r>
          </a:p>
          <a:p>
            <a:r>
              <a:rPr lang="en-US" dirty="0" smtClean="0"/>
              <a:t>Overlay Generator</a:t>
            </a:r>
          </a:p>
          <a:p>
            <a:r>
              <a:rPr lang="en-US" dirty="0" smtClean="0"/>
              <a:t>Tether Turns Counter</a:t>
            </a:r>
            <a:endParaRPr lang="en-US" dirty="0" smtClean="0"/>
          </a:p>
          <a:p>
            <a:r>
              <a:rPr lang="en-US" dirty="0" smtClean="0"/>
              <a:t>OPC Data Display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0916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 Prototype Build &amp;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41612"/>
            <a:ext cx="2712105" cy="3616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241612"/>
            <a:ext cx="2712104" cy="36161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63" y="1241612"/>
            <a:ext cx="2712104" cy="36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2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 Prototype Build &amp;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3950"/>
            <a:ext cx="4064000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1123950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27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At-Sea Trials </a:t>
            </a:r>
            <a:r>
              <a:rPr lang="en-US" i="1" dirty="0" smtClean="0"/>
              <a:t>(R/V John Martin)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91" y="1073200"/>
            <a:ext cx="2895600" cy="19296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95065"/>
            <a:ext cx="2908414" cy="19370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91" y="3107391"/>
            <a:ext cx="2893271" cy="19269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9" y="1073199"/>
            <a:ext cx="2688073" cy="39588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73200"/>
            <a:ext cx="2908414" cy="19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04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88392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Fall 2017 Deployment </a:t>
            </a:r>
            <a:r>
              <a:rPr lang="en-US" i="1" dirty="0" smtClean="0"/>
              <a:t>(R/V Shearwater)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23950"/>
            <a:ext cx="24384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129" y="1428750"/>
            <a:ext cx="1991006" cy="2654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3119895"/>
            <a:ext cx="2438400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835" y="1110357"/>
            <a:ext cx="4495800" cy="33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6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5979"/>
            <a:ext cx="8839200" cy="857250"/>
          </a:xfrm>
        </p:spPr>
        <p:txBody>
          <a:bodyPr>
            <a:noAutofit/>
          </a:bodyPr>
          <a:lstStyle/>
          <a:p>
            <a:r>
              <a:rPr lang="en-US" sz="3600" dirty="0" smtClean="0"/>
              <a:t>Untrawlable Habitat Strategic Initiative (UHSI)</a:t>
            </a:r>
            <a:endParaRPr lang="en-US" sz="3600" dirty="0"/>
          </a:p>
        </p:txBody>
      </p:sp>
      <p:pic>
        <p:nvPicPr>
          <p:cNvPr id="1026" name="Picture 2" descr="Z:\901704_Benthic_Observation_System\Images\Channel Islands\FRAM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11591"/>
            <a:ext cx="3386667" cy="392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6882" y="1011591"/>
            <a:ext cx="5410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Led by the National Marine Fisheries Service (NMFS)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Goal is to understand the effects of optical and acoustical survey tools on the behavior of rockfish in deep rocky habitats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dirty="0" smtClean="0"/>
              <a:t>AUVs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dirty="0" smtClean="0"/>
              <a:t>BOS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dirty="0" smtClean="0"/>
              <a:t>Manned submersible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Modular Optical Underwater Survey </a:t>
            </a:r>
            <a:r>
              <a:rPr lang="en-US" dirty="0" smtClean="0"/>
              <a:t>System (MOUSS) used to monitor fish reactions to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R/V Bell Shimada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R/V </a:t>
            </a:r>
            <a:r>
              <a:rPr lang="en-US" i="1" dirty="0" err="1" smtClean="0"/>
              <a:t>Velero</a:t>
            </a:r>
            <a:r>
              <a:rPr lang="en-US" i="1" dirty="0" smtClean="0"/>
              <a:t> IV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i="1" dirty="0" smtClean="0"/>
              <a:t>“</a:t>
            </a:r>
            <a:r>
              <a:rPr lang="en-US" i="1" dirty="0" err="1" smtClean="0"/>
              <a:t>Deepworker</a:t>
            </a:r>
            <a:r>
              <a:rPr lang="en-US" i="1" dirty="0" smtClean="0"/>
              <a:t>” </a:t>
            </a:r>
            <a:r>
              <a:rPr lang="en-US" dirty="0" smtClean="0"/>
              <a:t>manned submersible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R/V Shearwater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3483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BOSS Upgrades (2018)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2296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8 Stereo cameras</a:t>
            </a:r>
          </a:p>
          <a:p>
            <a:pPr lvl="1"/>
            <a:r>
              <a:rPr lang="en-US" dirty="0" smtClean="0"/>
              <a:t>More camera evaluation tests</a:t>
            </a:r>
          </a:p>
          <a:p>
            <a:r>
              <a:rPr lang="en-US" dirty="0"/>
              <a:t>Top side recording</a:t>
            </a:r>
          </a:p>
          <a:p>
            <a:pPr lvl="1"/>
            <a:r>
              <a:rPr lang="en-US" dirty="0"/>
              <a:t>Ability to record 9 HD channels simultaneously</a:t>
            </a:r>
          </a:p>
          <a:p>
            <a:r>
              <a:rPr lang="en-US" dirty="0" smtClean="0"/>
              <a:t>Fiber </a:t>
            </a:r>
            <a:r>
              <a:rPr lang="en-US" dirty="0"/>
              <a:t>based tether</a:t>
            </a:r>
          </a:p>
          <a:p>
            <a:pPr lvl="1"/>
            <a:r>
              <a:rPr lang="en-US" dirty="0"/>
              <a:t>Smallest diameter while meeting all </a:t>
            </a:r>
            <a:r>
              <a:rPr lang="en-US" dirty="0" err="1"/>
              <a:t>reqs</a:t>
            </a:r>
            <a:endParaRPr lang="en-US" dirty="0"/>
          </a:p>
          <a:p>
            <a:r>
              <a:rPr lang="en-US" dirty="0" smtClean="0"/>
              <a:t>Dedicated winch</a:t>
            </a:r>
          </a:p>
          <a:p>
            <a:pPr lvl="1"/>
            <a:r>
              <a:rPr lang="en-US" dirty="0" smtClean="0"/>
              <a:t>Multiple ships accommodation requirements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99" y="1276350"/>
            <a:ext cx="2157413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48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and Video Recording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2551"/>
            <a:ext cx="4445000" cy="33337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6" y="1352550"/>
            <a:ext cx="4445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06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Launch &amp; Recovery Components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47750"/>
            <a:ext cx="2819400" cy="3759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65" y="104775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11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Observation Survey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61465"/>
            <a:ext cx="3071813" cy="4095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71550"/>
            <a:ext cx="5461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4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Need for coastal wide surveys</a:t>
            </a:r>
          </a:p>
          <a:p>
            <a:r>
              <a:rPr lang="en-US" dirty="0" smtClean="0"/>
              <a:t>What was TNC/MLML doing before MBARI got involved?</a:t>
            </a:r>
          </a:p>
          <a:p>
            <a:r>
              <a:rPr lang="en-US" dirty="0" smtClean="0"/>
              <a:t>MBARI lander concept and design review</a:t>
            </a:r>
          </a:p>
          <a:p>
            <a:r>
              <a:rPr lang="en-US" dirty="0" smtClean="0"/>
              <a:t>Prototype built and deployed</a:t>
            </a:r>
          </a:p>
          <a:p>
            <a:r>
              <a:rPr lang="en-US" dirty="0" smtClean="0"/>
              <a:t>Final version built and deployed</a:t>
            </a:r>
          </a:p>
          <a:p>
            <a:r>
              <a:rPr lang="en-US" dirty="0" smtClean="0"/>
              <a:t>Future plans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40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Testing in Tank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3" y="971550"/>
            <a:ext cx="5283197" cy="3962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71550"/>
            <a:ext cx="2971800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27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05979"/>
            <a:ext cx="85344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BOSS Technical Specifications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766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Power: 480 VAC</a:t>
            </a:r>
          </a:p>
          <a:p>
            <a:pPr lvl="1"/>
            <a:r>
              <a:rPr lang="en-US" dirty="0" smtClean="0"/>
              <a:t>1:4 and 4:1 Transformers</a:t>
            </a:r>
          </a:p>
          <a:p>
            <a:r>
              <a:rPr lang="en-US" dirty="0" err="1" smtClean="0"/>
              <a:t>Comms</a:t>
            </a:r>
            <a:r>
              <a:rPr lang="en-US" dirty="0" smtClean="0"/>
              <a:t>: Fiber Optics Transceiver Sets</a:t>
            </a:r>
          </a:p>
          <a:p>
            <a:pPr lvl="1"/>
            <a:r>
              <a:rPr lang="en-US" dirty="0" smtClean="0"/>
              <a:t>CWDM with 10 Wavelengths</a:t>
            </a:r>
          </a:p>
          <a:p>
            <a:r>
              <a:rPr lang="en-US" dirty="0" smtClean="0"/>
              <a:t>Control: PLC Stack</a:t>
            </a:r>
          </a:p>
          <a:p>
            <a:r>
              <a:rPr lang="en-US" dirty="0" smtClean="0"/>
              <a:t>Max Power: 1.2 Kilowatts</a:t>
            </a:r>
          </a:p>
          <a:p>
            <a:r>
              <a:rPr lang="en-US" dirty="0" smtClean="0"/>
              <a:t>Four Stereo Camera Pairs</a:t>
            </a:r>
          </a:p>
          <a:p>
            <a:pPr lvl="1"/>
            <a:r>
              <a:rPr lang="en-US" dirty="0" smtClean="0"/>
              <a:t>BlackMagic Design Micro Studio 4K</a:t>
            </a:r>
          </a:p>
          <a:p>
            <a:r>
              <a:rPr lang="en-US" dirty="0" smtClean="0"/>
              <a:t>Four 160 Watt Lights</a:t>
            </a:r>
          </a:p>
          <a:p>
            <a:r>
              <a:rPr lang="en-US" dirty="0" smtClean="0"/>
              <a:t>One Downward Camera</a:t>
            </a:r>
          </a:p>
          <a:p>
            <a:pPr lvl="1"/>
            <a:r>
              <a:rPr lang="en-US" dirty="0" smtClean="0"/>
              <a:t>BlackMagic Design Micro Studio 4K</a:t>
            </a:r>
          </a:p>
          <a:p>
            <a:r>
              <a:rPr lang="en-US" dirty="0" smtClean="0"/>
              <a:t>One 160 Watt Light</a:t>
            </a:r>
          </a:p>
          <a:p>
            <a:r>
              <a:rPr lang="en-US" dirty="0" smtClean="0"/>
              <a:t>All 9 Cameras Live Stream to Ship</a:t>
            </a:r>
          </a:p>
          <a:p>
            <a:r>
              <a:rPr lang="en-US" dirty="0"/>
              <a:t>All 9 Cameras HD Video Recorded </a:t>
            </a:r>
            <a:r>
              <a:rPr lang="en-US" dirty="0" smtClean="0"/>
              <a:t>Topside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343400" cy="358139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Tether: 2 Copper, 2 Fibers</a:t>
            </a:r>
          </a:p>
          <a:p>
            <a:pPr lvl="1"/>
            <a:r>
              <a:rPr lang="en-US" dirty="0" smtClean="0"/>
              <a:t>2700 </a:t>
            </a:r>
            <a:r>
              <a:rPr lang="en-US" dirty="0" err="1" smtClean="0"/>
              <a:t>Lbs</a:t>
            </a:r>
            <a:r>
              <a:rPr lang="en-US" dirty="0" smtClean="0"/>
              <a:t> load rating</a:t>
            </a:r>
          </a:p>
          <a:p>
            <a:pPr lvl="1"/>
            <a:r>
              <a:rPr lang="en-US" dirty="0" smtClean="0"/>
              <a:t>0.38” Diameter</a:t>
            </a:r>
          </a:p>
          <a:p>
            <a:r>
              <a:rPr lang="en-US" dirty="0" smtClean="0"/>
              <a:t>Swappable Bases</a:t>
            </a:r>
          </a:p>
          <a:p>
            <a:r>
              <a:rPr lang="en-US" dirty="0" smtClean="0"/>
              <a:t>Strong Righting Moment</a:t>
            </a:r>
          </a:p>
          <a:p>
            <a:pPr lvl="1"/>
            <a:r>
              <a:rPr lang="en-US" dirty="0" smtClean="0"/>
              <a:t>150 </a:t>
            </a:r>
            <a:r>
              <a:rPr lang="en-US" dirty="0" err="1" smtClean="0"/>
              <a:t>Lbs</a:t>
            </a:r>
            <a:r>
              <a:rPr lang="en-US" dirty="0" smtClean="0"/>
              <a:t> of lead bricks in base</a:t>
            </a:r>
          </a:p>
          <a:p>
            <a:pPr lvl="1"/>
            <a:r>
              <a:rPr lang="en-US" dirty="0" smtClean="0"/>
              <a:t>200 </a:t>
            </a:r>
            <a:r>
              <a:rPr lang="en-US" dirty="0" err="1" smtClean="0"/>
              <a:t>Lbs</a:t>
            </a:r>
            <a:r>
              <a:rPr lang="en-US" dirty="0" smtClean="0"/>
              <a:t> of flotation at top</a:t>
            </a:r>
          </a:p>
          <a:p>
            <a:r>
              <a:rPr lang="en-US" dirty="0" smtClean="0"/>
              <a:t>Anodized Aluminum Housing</a:t>
            </a:r>
          </a:p>
          <a:p>
            <a:r>
              <a:rPr lang="en-US" dirty="0" smtClean="0"/>
              <a:t>Winch: 5 HP, 33 Meters/Minute</a:t>
            </a:r>
          </a:p>
          <a:p>
            <a:r>
              <a:rPr lang="en-US" dirty="0" smtClean="0"/>
              <a:t>Alpha Slip Ring (single optical pass)</a:t>
            </a:r>
          </a:p>
          <a:p>
            <a:r>
              <a:rPr lang="en-US" dirty="0" smtClean="0"/>
              <a:t>Integrated Altimeter, Depth, and </a:t>
            </a:r>
            <a:r>
              <a:rPr lang="en-US" dirty="0" smtClean="0"/>
              <a:t>Compass</a:t>
            </a:r>
          </a:p>
          <a:p>
            <a:r>
              <a:rPr lang="en-US" dirty="0" smtClean="0"/>
              <a:t>Serial Data Logger</a:t>
            </a:r>
          </a:p>
          <a:p>
            <a:r>
              <a:rPr lang="en-US" dirty="0" smtClean="0"/>
              <a:t>Overlay Generator</a:t>
            </a:r>
          </a:p>
          <a:p>
            <a:r>
              <a:rPr lang="en-US" dirty="0" smtClean="0"/>
              <a:t>Tether Turns Counter</a:t>
            </a:r>
            <a:endParaRPr lang="en-US" dirty="0" smtClean="0"/>
          </a:p>
          <a:p>
            <a:r>
              <a:rPr lang="en-US" dirty="0" smtClean="0"/>
              <a:t>OPC </a:t>
            </a:r>
            <a:r>
              <a:rPr lang="en-US" dirty="0" smtClean="0"/>
              <a:t>Data </a:t>
            </a:r>
            <a:r>
              <a:rPr lang="en-US" dirty="0" smtClean="0"/>
              <a:t>Display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04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2018 Deployment </a:t>
            </a:r>
            <a:r>
              <a:rPr lang="en-US" i="1" dirty="0" smtClean="0"/>
              <a:t>(R/V Fulmar)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847" y="1428750"/>
            <a:ext cx="4939553" cy="27241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i="1" dirty="0" smtClean="0"/>
          </a:p>
          <a:p>
            <a:r>
              <a:rPr lang="en-US" dirty="0" smtClean="0"/>
              <a:t>Mobilization: Sept. 29</a:t>
            </a:r>
            <a:r>
              <a:rPr lang="en-US" baseline="30000" dirty="0" smtClean="0"/>
              <a:t>th</a:t>
            </a:r>
            <a:endParaRPr lang="en-US" dirty="0" smtClean="0"/>
          </a:p>
          <a:p>
            <a:r>
              <a:rPr lang="en-US" dirty="0" smtClean="0"/>
              <a:t>De-Mobilization: Nov. 2</a:t>
            </a:r>
            <a:r>
              <a:rPr lang="en-US" baseline="30000" dirty="0" smtClean="0"/>
              <a:t>nd</a:t>
            </a:r>
            <a:endParaRPr lang="en-US" dirty="0" smtClean="0"/>
          </a:p>
          <a:p>
            <a:r>
              <a:rPr lang="en-US" dirty="0" smtClean="0"/>
              <a:t>Science crew of 4-5</a:t>
            </a:r>
          </a:p>
          <a:p>
            <a:r>
              <a:rPr lang="en-US" dirty="0" smtClean="0"/>
              <a:t>30 Locations ranging from Half Moon Bay down to the Channel Islands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352550"/>
            <a:ext cx="3860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73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2018 Deployment </a:t>
            </a:r>
            <a:r>
              <a:rPr lang="en-US" i="1" dirty="0" smtClean="0"/>
              <a:t>(R/V Fulmar)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00150"/>
            <a:ext cx="4343400" cy="325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00150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56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2018 Deployment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534400" cy="24383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24 Operational Days (over 35 days)</a:t>
            </a:r>
          </a:p>
          <a:p>
            <a:r>
              <a:rPr lang="en-US" dirty="0" smtClean="0"/>
              <a:t>400+ Drops made </a:t>
            </a:r>
          </a:p>
          <a:p>
            <a:r>
              <a:rPr lang="en-US" dirty="0" smtClean="0"/>
              <a:t>3600+ Video files (~5 min in duration each)</a:t>
            </a:r>
          </a:p>
          <a:p>
            <a:r>
              <a:rPr lang="en-US" dirty="0" smtClean="0"/>
              <a:t>1.3 TB of video</a:t>
            </a:r>
          </a:p>
          <a:p>
            <a:r>
              <a:rPr lang="en-US" dirty="0" smtClean="0"/>
              <a:t>Video being analyzed by the Fisheries and Conservation Biology Lab at MLML</a:t>
            </a:r>
          </a:p>
          <a:p>
            <a:pPr lvl="1"/>
            <a:r>
              <a:rPr lang="en-US" dirty="0" smtClean="0"/>
              <a:t>Rick Starr, Ryan Fields, Jimmy Williamson, Katie </a:t>
            </a:r>
            <a:r>
              <a:rPr lang="en-US" dirty="0" err="1" smtClean="0"/>
              <a:t>Cieri</a:t>
            </a:r>
            <a:endParaRPr lang="en-US" dirty="0" smtClean="0"/>
          </a:p>
          <a:p>
            <a:pPr lvl="1"/>
            <a:r>
              <a:rPr lang="en-US" dirty="0" err="1" smtClean="0"/>
              <a:t>EventMeasure</a:t>
            </a:r>
            <a:r>
              <a:rPr lang="en-US" dirty="0" smtClean="0"/>
              <a:t> Software (Jim </a:t>
            </a:r>
            <a:r>
              <a:rPr lang="en-US" dirty="0" err="1" smtClean="0"/>
              <a:t>Seager</a:t>
            </a:r>
            <a:r>
              <a:rPr lang="en-US" dirty="0" smtClean="0"/>
              <a:t>, </a:t>
            </a:r>
            <a:r>
              <a:rPr lang="en-US" dirty="0" err="1" smtClean="0"/>
              <a:t>SeaGIS</a:t>
            </a:r>
            <a:r>
              <a:rPr lang="en-US" dirty="0" smtClean="0"/>
              <a:t>)</a:t>
            </a:r>
          </a:p>
          <a:p>
            <a:r>
              <a:rPr lang="en-US" dirty="0" smtClean="0"/>
              <a:t>BOSS took a few hits and dings but survived intact!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339355"/>
            <a:ext cx="2362200" cy="1771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8850" y="3086100"/>
            <a:ext cx="22860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6414" y="3529106"/>
            <a:ext cx="1807883" cy="1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80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76350"/>
            <a:ext cx="4876800" cy="33944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2018 Deployment De-brief</a:t>
            </a:r>
          </a:p>
          <a:p>
            <a:r>
              <a:rPr lang="en-US" dirty="0" smtClean="0"/>
              <a:t>2019 Final Year of MBARI Project</a:t>
            </a:r>
          </a:p>
          <a:p>
            <a:r>
              <a:rPr lang="en-US" dirty="0" smtClean="0"/>
              <a:t>Equipment Transfer to TNC/MLML</a:t>
            </a:r>
          </a:p>
          <a:p>
            <a:pPr lvl="1"/>
            <a:r>
              <a:rPr lang="en-US" dirty="0" smtClean="0"/>
              <a:t>BOSS continued to be used in 2019 &amp; beyond</a:t>
            </a:r>
          </a:p>
          <a:p>
            <a:r>
              <a:rPr lang="en-US" dirty="0" smtClean="0"/>
              <a:t>Complete Documentation Package</a:t>
            </a:r>
          </a:p>
          <a:p>
            <a:pPr lvl="1"/>
            <a:r>
              <a:rPr lang="en-US" dirty="0" smtClean="0"/>
              <a:t>All docs necessary to build additional systems</a:t>
            </a:r>
          </a:p>
          <a:p>
            <a:pPr lvl="1"/>
            <a:r>
              <a:rPr lang="en-US" dirty="0" smtClean="0"/>
              <a:t>Operations manual</a:t>
            </a:r>
          </a:p>
          <a:p>
            <a:r>
              <a:rPr lang="en-US" dirty="0" smtClean="0"/>
              <a:t>Technology Transfer to MARE</a:t>
            </a:r>
          </a:p>
          <a:p>
            <a:pPr lvl="1"/>
            <a:r>
              <a:rPr lang="en-US" dirty="0" smtClean="0"/>
              <a:t>Plans to build 3-4 additional BOSS units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5255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42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940547"/>
            <a:ext cx="3048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4299" y="1443644"/>
            <a:ext cx="4069603" cy="305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43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408" y="895350"/>
            <a:ext cx="3186263" cy="420124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00151"/>
            <a:ext cx="54864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Monterey Bay National Marine Sanctuary created in 1992</a:t>
            </a:r>
          </a:p>
          <a:p>
            <a:r>
              <a:rPr lang="en-US" dirty="0" smtClean="0"/>
              <a:t>Administered by NOAA</a:t>
            </a:r>
          </a:p>
          <a:p>
            <a:r>
              <a:rPr lang="en-US" dirty="0" smtClean="0"/>
              <a:t>National monuments and exclusion zones with the MBNMS</a:t>
            </a:r>
          </a:p>
          <a:p>
            <a:r>
              <a:rPr lang="en-US" dirty="0" smtClean="0"/>
              <a:t>Multiple agencies taking part in coastal wide stock assessment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55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" y="1200150"/>
            <a:ext cx="4419600" cy="19049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West Coast </a:t>
            </a:r>
            <a:r>
              <a:rPr lang="en-US" dirty="0" err="1" smtClean="0"/>
              <a:t>Groundfish</a:t>
            </a:r>
            <a:r>
              <a:rPr lang="en-US" dirty="0" smtClean="0"/>
              <a:t> Bottom Trawl Survey</a:t>
            </a:r>
          </a:p>
          <a:p>
            <a:pPr lvl="1"/>
            <a:r>
              <a:rPr lang="en-US" dirty="0" smtClean="0"/>
              <a:t>Held twice annually </a:t>
            </a:r>
          </a:p>
          <a:p>
            <a:pPr lvl="1"/>
            <a:r>
              <a:rPr lang="en-US" dirty="0" smtClean="0"/>
              <a:t>Exclusively in low-relief soft-bottom habitats</a:t>
            </a:r>
          </a:p>
          <a:p>
            <a:pPr lvl="1"/>
            <a:r>
              <a:rPr lang="en-US" dirty="0" smtClean="0"/>
              <a:t>Assumption: </a:t>
            </a:r>
            <a:r>
              <a:rPr lang="en-US" dirty="0" err="1" smtClean="0"/>
              <a:t>trawlable</a:t>
            </a:r>
            <a:r>
              <a:rPr lang="en-US" dirty="0" smtClean="0"/>
              <a:t> estimation of non-</a:t>
            </a:r>
            <a:r>
              <a:rPr lang="en-US" dirty="0" err="1" smtClean="0"/>
              <a:t>trawlable</a:t>
            </a:r>
            <a:r>
              <a:rPr lang="en-US" dirty="0" smtClean="0"/>
              <a:t> areas?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200150"/>
            <a:ext cx="4726620" cy="354413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6200" y="3105150"/>
            <a:ext cx="4800600" cy="1828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Fishery Resource Analysis and Monitoring (FRAM) Division</a:t>
            </a:r>
          </a:p>
          <a:p>
            <a:pPr lvl="1"/>
            <a:r>
              <a:rPr lang="en-US" dirty="0" smtClean="0"/>
              <a:t>Frequency of occurrence</a:t>
            </a:r>
          </a:p>
          <a:p>
            <a:pPr lvl="1"/>
            <a:r>
              <a:rPr lang="en-US" dirty="0" smtClean="0"/>
              <a:t>Density</a:t>
            </a:r>
          </a:p>
          <a:p>
            <a:pPr lvl="1"/>
            <a:r>
              <a:rPr lang="en-US" dirty="0" smtClean="0"/>
              <a:t>Length-Frequency Distributions</a:t>
            </a:r>
          </a:p>
          <a:p>
            <a:pPr lvl="1"/>
            <a:r>
              <a:rPr lang="en-US" dirty="0" smtClean="0"/>
              <a:t>Calculated Biomass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941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TNC/MLML got involved in a collaborative project to provide information on Demersal fishes in untrawlable areas: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Density</a:t>
            </a:r>
          </a:p>
          <a:p>
            <a:pPr lvl="1"/>
            <a:r>
              <a:rPr lang="en-US" dirty="0" smtClean="0"/>
              <a:t>Size Structure</a:t>
            </a:r>
            <a:endParaRPr lang="en-US" dirty="0"/>
          </a:p>
          <a:p>
            <a:r>
              <a:rPr lang="en-US" dirty="0" smtClean="0"/>
              <a:t>Hypothesis: Video surveys performed in a statistically sound manner can provide information to improve stock assessments of species that primarily inhabit untrawlable rocky areas.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TNC/MLML Scientific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743199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Improve fishery-independent data collection in habitats that are not adequately covered in the annual West Coast </a:t>
            </a:r>
            <a:r>
              <a:rPr lang="en-US" dirty="0" err="1" smtClean="0"/>
              <a:t>Groundfish</a:t>
            </a:r>
            <a:r>
              <a:rPr lang="en-US" dirty="0" smtClean="0"/>
              <a:t> Bottom Trawl Survey.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 methods to use video surveys in stock assessments with the ultimate goal of improving our knowledge of the status of rebuilding stocks.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251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5791200" cy="33944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Built by Marine Applied Research &amp; Exploration (MARE) in 2011-2012</a:t>
            </a:r>
          </a:p>
          <a:p>
            <a:pPr lvl="1"/>
            <a:r>
              <a:rPr lang="en-US" dirty="0" smtClean="0"/>
              <a:t>Input from Tim and Tyler </a:t>
            </a:r>
            <a:r>
              <a:rPr lang="en-US" dirty="0" err="1" smtClean="0"/>
              <a:t>Maricich</a:t>
            </a:r>
            <a:endParaRPr lang="en-US" dirty="0" smtClean="0"/>
          </a:p>
          <a:p>
            <a:r>
              <a:rPr lang="en-US" dirty="0" smtClean="0"/>
              <a:t>Pair of stereo cameras &amp; lights mounted on a mechanically rotated swivel</a:t>
            </a:r>
          </a:p>
          <a:p>
            <a:r>
              <a:rPr lang="en-US" dirty="0" smtClean="0"/>
              <a:t>Crab pot base</a:t>
            </a:r>
          </a:p>
          <a:p>
            <a:pPr lvl="1"/>
            <a:r>
              <a:rPr lang="en-US" dirty="0" smtClean="0"/>
              <a:t>Idea to cushion landing on rocky structure</a:t>
            </a:r>
          </a:p>
          <a:p>
            <a:r>
              <a:rPr lang="en-US" dirty="0" smtClean="0"/>
              <a:t>Tethered system (power &amp; </a:t>
            </a:r>
            <a:r>
              <a:rPr lang="en-US" dirty="0" err="1" smtClean="0"/>
              <a:t>comms</a:t>
            </a:r>
            <a:r>
              <a:rPr lang="en-US" dirty="0" smtClean="0"/>
              <a:t>)</a:t>
            </a:r>
          </a:p>
          <a:p>
            <a:r>
              <a:rPr lang="en-US" dirty="0" smtClean="0"/>
              <a:t>Video recorded on lander</a:t>
            </a:r>
          </a:p>
          <a:p>
            <a:r>
              <a:rPr lang="en-US" dirty="0" smtClean="0"/>
              <a:t>Rated to 300 meters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123950"/>
            <a:ext cx="2590800" cy="387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0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 Measurements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57350"/>
            <a:ext cx="4714299" cy="2670839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" y="1200150"/>
            <a:ext cx="4267200" cy="3124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Counting</a:t>
            </a:r>
          </a:p>
          <a:p>
            <a:pPr lvl="1"/>
            <a:r>
              <a:rPr lang="en-US" dirty="0" smtClean="0"/>
              <a:t>The number of fish in the area are counted over the 360 degree rotation.</a:t>
            </a:r>
          </a:p>
          <a:p>
            <a:r>
              <a:rPr lang="en-US" dirty="0" smtClean="0"/>
              <a:t>Sizing</a:t>
            </a:r>
          </a:p>
          <a:p>
            <a:pPr lvl="1"/>
            <a:r>
              <a:rPr lang="en-US" dirty="0" smtClean="0"/>
              <a:t>Whole fish captured in both cameras can be measured using </a:t>
            </a:r>
            <a:r>
              <a:rPr lang="en-US" dirty="0" err="1" smtClean="0"/>
              <a:t>EventMeasure</a:t>
            </a:r>
            <a:r>
              <a:rPr lang="en-US" dirty="0" smtClean="0"/>
              <a:t> software.</a:t>
            </a:r>
          </a:p>
          <a:p>
            <a:r>
              <a:rPr lang="en-US" dirty="0" smtClean="0"/>
              <a:t>Density</a:t>
            </a:r>
          </a:p>
          <a:p>
            <a:pPr lvl="1"/>
            <a:r>
              <a:rPr lang="en-US" dirty="0" err="1" smtClean="0"/>
              <a:t>EventMeasure</a:t>
            </a:r>
            <a:r>
              <a:rPr lang="en-US" dirty="0" smtClean="0"/>
              <a:t> also gives the distance at which the fish were observed.</a:t>
            </a:r>
          </a:p>
        </p:txBody>
      </p:sp>
    </p:spTree>
    <p:extLst>
      <p:ext uri="{BB962C8B-B14F-4D97-AF65-F5344CB8AC3E}">
        <p14:creationId xmlns:p14="http://schemas.microsoft.com/office/powerpoint/2010/main" val="2307429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4657</TotalTime>
  <Words>1344</Words>
  <Application>Microsoft Office PowerPoint</Application>
  <PresentationFormat>On-screen Show (16:9)</PresentationFormat>
  <Paragraphs>331</Paragraphs>
  <Slides>36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Like a BOSS: The Unauthorized Biography of The Benthic Observation Survey System</vt:lpstr>
      <vt:lpstr>BOSS Project Team</vt:lpstr>
      <vt:lpstr>Outline of Talk</vt:lpstr>
      <vt:lpstr>Science Background</vt:lpstr>
      <vt:lpstr>Science Background</vt:lpstr>
      <vt:lpstr>Science Background</vt:lpstr>
      <vt:lpstr>TNC/MLML Scientific Goals</vt:lpstr>
      <vt:lpstr>Gen1 Video Lander</vt:lpstr>
      <vt:lpstr>Gen1 Video Lander Measurements</vt:lpstr>
      <vt:lpstr>Gen1 Video Lander Locations</vt:lpstr>
      <vt:lpstr>Gen1 Video Lander Limitations</vt:lpstr>
      <vt:lpstr>MBARI Involvement (2016- )</vt:lpstr>
      <vt:lpstr>Gen2 Use Cases </vt:lpstr>
      <vt:lpstr>User Requirements Matrix</vt:lpstr>
      <vt:lpstr>Design Branch Point</vt:lpstr>
      <vt:lpstr>Initial Gen2 (BOS) Concept</vt:lpstr>
      <vt:lpstr>Aggressive Schedule for TNC Use Case</vt:lpstr>
      <vt:lpstr>BOS Prototype</vt:lpstr>
      <vt:lpstr>Concepts for Lander Base</vt:lpstr>
      <vt:lpstr>BOS Prototype Technical Specifications</vt:lpstr>
      <vt:lpstr>BOS Prototype Build &amp; Testing</vt:lpstr>
      <vt:lpstr>BOS Prototype Build &amp; Testing</vt:lpstr>
      <vt:lpstr>First At-Sea Trials (R/V John Martin)</vt:lpstr>
      <vt:lpstr>Fall 2017 Deployment (R/V Shearwater)</vt:lpstr>
      <vt:lpstr>Untrawlable Habitat Strategic Initiative (UHSI)</vt:lpstr>
      <vt:lpstr>BOSS Upgrades (2018)</vt:lpstr>
      <vt:lpstr>Cameras and Video Recording</vt:lpstr>
      <vt:lpstr>Launch &amp; Recovery Components</vt:lpstr>
      <vt:lpstr>Benthic Observation Survey System</vt:lpstr>
      <vt:lpstr>Initial Testing in Tank</vt:lpstr>
      <vt:lpstr>BOSS Technical Specifications</vt:lpstr>
      <vt:lpstr>Fall 2018 Deployment (R/V Fulmar)</vt:lpstr>
      <vt:lpstr>Fall 2018 Deployment (R/V Fulmar)</vt:lpstr>
      <vt:lpstr>Fall 2018 Deployment Results</vt:lpstr>
      <vt:lpstr>Future Plans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Benthic Observation Survey System</dc:title>
  <dc:creator>Chad Kecy</dc:creator>
  <cp:lastModifiedBy>Chad Kecy</cp:lastModifiedBy>
  <cp:revision>100</cp:revision>
  <dcterms:created xsi:type="dcterms:W3CDTF">2018-10-08T18:04:49Z</dcterms:created>
  <dcterms:modified xsi:type="dcterms:W3CDTF">2018-11-12T16:18:44Z</dcterms:modified>
</cp:coreProperties>
</file>