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46"/>
  </p:notesMasterIdLst>
  <p:sldIdLst>
    <p:sldId id="257" r:id="rId2"/>
    <p:sldId id="258" r:id="rId3"/>
    <p:sldId id="263" r:id="rId4"/>
    <p:sldId id="276" r:id="rId5"/>
    <p:sldId id="277" r:id="rId6"/>
    <p:sldId id="323" r:id="rId7"/>
    <p:sldId id="318" r:id="rId8"/>
    <p:sldId id="303" r:id="rId9"/>
    <p:sldId id="302" r:id="rId10"/>
    <p:sldId id="304" r:id="rId11"/>
    <p:sldId id="305" r:id="rId12"/>
    <p:sldId id="307" r:id="rId13"/>
    <p:sldId id="306" r:id="rId14"/>
    <p:sldId id="326" r:id="rId15"/>
    <p:sldId id="299" r:id="rId16"/>
    <p:sldId id="262" r:id="rId17"/>
    <p:sldId id="261" r:id="rId18"/>
    <p:sldId id="282" r:id="rId19"/>
    <p:sldId id="288" r:id="rId20"/>
    <p:sldId id="279" r:id="rId21"/>
    <p:sldId id="266" r:id="rId22"/>
    <p:sldId id="328" r:id="rId23"/>
    <p:sldId id="289" r:id="rId24"/>
    <p:sldId id="268" r:id="rId25"/>
    <p:sldId id="270" r:id="rId26"/>
    <p:sldId id="283" r:id="rId27"/>
    <p:sldId id="284" r:id="rId28"/>
    <p:sldId id="315" r:id="rId29"/>
    <p:sldId id="275" r:id="rId30"/>
    <p:sldId id="316" r:id="rId31"/>
    <p:sldId id="312" r:id="rId32"/>
    <p:sldId id="310" r:id="rId33"/>
    <p:sldId id="285" r:id="rId34"/>
    <p:sldId id="280" r:id="rId35"/>
    <p:sldId id="329" r:id="rId36"/>
    <p:sldId id="286" r:id="rId37"/>
    <p:sldId id="311" r:id="rId38"/>
    <p:sldId id="308" r:id="rId39"/>
    <p:sldId id="309" r:id="rId40"/>
    <p:sldId id="327" r:id="rId41"/>
    <p:sldId id="313" r:id="rId42"/>
    <p:sldId id="330" r:id="rId43"/>
    <p:sldId id="331" r:id="rId44"/>
    <p:sldId id="300"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A5A5A5"/>
    <a:srgbClr val="FF4C4B"/>
    <a:srgbClr val="92D050"/>
    <a:srgbClr val="99FB54"/>
    <a:srgbClr val="9D3DE5"/>
    <a:srgbClr val="FFFF00"/>
    <a:srgbClr val="D6DCE5"/>
    <a:srgbClr val="9541D4"/>
    <a:srgbClr val="FFCA2E"/>
    <a:srgbClr val="00B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47"/>
    <p:restoredTop sz="91452"/>
  </p:normalViewPr>
  <p:slideViewPr>
    <p:cSldViewPr snapToGrid="0" snapToObjects="1" showGuides="1">
      <p:cViewPr>
        <p:scale>
          <a:sx n="99" d="100"/>
          <a:sy n="99" d="100"/>
        </p:scale>
        <p:origin x="1680"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8D09B4-FF2D-5249-AC3D-744A7B65F1EF}" type="datetimeFigureOut">
              <a:rPr lang="en-US" smtClean="0"/>
              <a:t>9/22/16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75B4C4-3AD6-1446-B65D-D9FF1993FA2F}" type="slidenum">
              <a:rPr lang="en-US" smtClean="0"/>
              <a:t>‹#›</a:t>
            </a:fld>
            <a:endParaRPr lang="en-US"/>
          </a:p>
        </p:txBody>
      </p:sp>
    </p:spTree>
    <p:extLst>
      <p:ext uri="{BB962C8B-B14F-4D97-AF65-F5344CB8AC3E}">
        <p14:creationId xmlns:p14="http://schemas.microsoft.com/office/powerpoint/2010/main" val="146742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a:t>
            </a:fld>
            <a:endParaRPr lang="en-US"/>
          </a:p>
        </p:txBody>
      </p:sp>
    </p:spTree>
    <p:extLst>
      <p:ext uri="{BB962C8B-B14F-4D97-AF65-F5344CB8AC3E}">
        <p14:creationId xmlns:p14="http://schemas.microsoft.com/office/powerpoint/2010/main" val="2026842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11</a:t>
            </a:fld>
            <a:endParaRPr lang="en-US"/>
          </a:p>
        </p:txBody>
      </p:sp>
    </p:spTree>
    <p:extLst>
      <p:ext uri="{BB962C8B-B14F-4D97-AF65-F5344CB8AC3E}">
        <p14:creationId xmlns:p14="http://schemas.microsoft.com/office/powerpoint/2010/main" val="491629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12</a:t>
            </a:fld>
            <a:endParaRPr lang="en-US"/>
          </a:p>
        </p:txBody>
      </p:sp>
    </p:spTree>
    <p:extLst>
      <p:ext uri="{BB962C8B-B14F-4D97-AF65-F5344CB8AC3E}">
        <p14:creationId xmlns:p14="http://schemas.microsoft.com/office/powerpoint/2010/main" val="222170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Characterize performance patterns</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13</a:t>
            </a:fld>
            <a:endParaRPr lang="en-US"/>
          </a:p>
        </p:txBody>
      </p:sp>
    </p:spTree>
    <p:extLst>
      <p:ext uri="{BB962C8B-B14F-4D97-AF65-F5344CB8AC3E}">
        <p14:creationId xmlns:p14="http://schemas.microsoft.com/office/powerpoint/2010/main" val="725553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Characterize performance patterns</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14</a:t>
            </a:fld>
            <a:endParaRPr lang="en-US"/>
          </a:p>
        </p:txBody>
      </p:sp>
    </p:spTree>
    <p:extLst>
      <p:ext uri="{BB962C8B-B14F-4D97-AF65-F5344CB8AC3E}">
        <p14:creationId xmlns:p14="http://schemas.microsoft.com/office/powerpoint/2010/main" val="1923834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Rescale state-word</a:t>
            </a:r>
            <a:r>
              <a:rPr lang="en-US" baseline="0" dirty="0" smtClean="0"/>
              <a:t> </a:t>
            </a:r>
            <a:r>
              <a:rPr lang="en-US" baseline="0" dirty="0" err="1" smtClean="0"/>
              <a:t>vec</a:t>
            </a:r>
            <a:r>
              <a:rPr lang="en-US" baseline="0" dirty="0" smtClean="0"/>
              <a:t> </a:t>
            </a:r>
            <a:r>
              <a:rPr lang="en-US" dirty="0" smtClean="0"/>
              <a:t>so it</a:t>
            </a:r>
            <a:r>
              <a:rPr lang="en-US" baseline="0" dirty="0" smtClean="0"/>
              <a:t> </a:t>
            </a:r>
            <a:r>
              <a:rPr lang="en-US" dirty="0" smtClean="0"/>
              <a:t>sums to 1</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15</a:t>
            </a:fld>
            <a:endParaRPr lang="en-US"/>
          </a:p>
        </p:txBody>
      </p:sp>
    </p:spTree>
    <p:extLst>
      <p:ext uri="{BB962C8B-B14F-4D97-AF65-F5344CB8AC3E}">
        <p14:creationId xmlns:p14="http://schemas.microsoft.com/office/powerpoint/2010/main" val="2053603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16</a:t>
            </a:fld>
            <a:endParaRPr lang="en-US"/>
          </a:p>
        </p:txBody>
      </p:sp>
    </p:spTree>
    <p:extLst>
      <p:ext uri="{BB962C8B-B14F-4D97-AF65-F5344CB8AC3E}">
        <p14:creationId xmlns:p14="http://schemas.microsoft.com/office/powerpoint/2010/main" val="716280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kern="1200" baseline="0" dirty="0" smtClean="0">
                <a:solidFill>
                  <a:schemeClr val="tx1"/>
                </a:solidFill>
                <a:latin typeface="+mn-lt"/>
                <a:ea typeface="+mn-ea"/>
                <a:cs typeface="+mn-cs"/>
              </a:rPr>
              <a:t>Every aspect of Tethys’ design is geared to maximize efficiency, for example Tethys can regulate vertical pitch angle by shifting its batteries forward and aft to reduce drag generated by high elevator fin angles. </a:t>
            </a:r>
            <a:endParaRPr lang="en-US" sz="1200" b="1" kern="1200" dirty="0" smtClean="0">
              <a:solidFill>
                <a:schemeClr val="tx1"/>
              </a:solidFill>
              <a:latin typeface="+mn-lt"/>
              <a:ea typeface="+mn-ea"/>
              <a:cs typeface="+mn-cs"/>
            </a:endParaRPr>
          </a:p>
          <a:p>
            <a:pPr marL="0" indent="0">
              <a:buNone/>
            </a:pPr>
            <a:r>
              <a:rPr lang="en-US" sz="1200" b="1" kern="1200" dirty="0" smtClean="0">
                <a:solidFill>
                  <a:schemeClr val="tx1"/>
                </a:solidFill>
                <a:latin typeface="+mn-lt"/>
                <a:ea typeface="+mn-ea"/>
                <a:cs typeface="+mn-cs"/>
              </a:rPr>
              <a:t>And it’s the combination of these efficient sub-systems that</a:t>
            </a:r>
            <a:r>
              <a:rPr lang="en-US" sz="1200" b="1" kern="1200" baseline="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provide a foundation for studying phytoplankton booms for bloom to bust (3 weeks).</a:t>
            </a:r>
          </a:p>
          <a:p>
            <a:pPr marL="0" indent="0">
              <a:buNone/>
            </a:pPr>
            <a:endParaRPr lang="en-US" sz="1200" b="1" kern="1200" dirty="0" smtClean="0">
              <a:solidFill>
                <a:schemeClr val="tx1"/>
              </a:solidFill>
              <a:latin typeface="+mn-lt"/>
              <a:ea typeface="+mn-ea"/>
              <a:cs typeface="+mn-cs"/>
            </a:endParaRPr>
          </a:p>
          <a:p>
            <a:pPr marL="228600" marR="0" indent="-228600" algn="l" defTabSz="457200" rtl="0" eaLnBrk="1" fontAlgn="auto" latinLnBrk="0" hangingPunct="1">
              <a:lnSpc>
                <a:spcPct val="100000"/>
              </a:lnSpc>
              <a:spcBef>
                <a:spcPts val="0"/>
              </a:spcBef>
              <a:spcAft>
                <a:spcPts val="0"/>
              </a:spcAft>
              <a:buClrTx/>
              <a:buSzTx/>
              <a:buFontTx/>
              <a:buAutoNum type="arabicParenR"/>
              <a:tabLst/>
              <a:defRPr/>
            </a:pPr>
            <a:r>
              <a:rPr lang="en-US" sz="1200" b="1" kern="1200" dirty="0" smtClean="0">
                <a:solidFill>
                  <a:schemeClr val="tx1"/>
                </a:solidFill>
                <a:effectLst/>
                <a:latin typeface="+mn-lt"/>
                <a:ea typeface="+mn-ea"/>
                <a:cs typeface="+mn-cs"/>
              </a:rPr>
              <a:t>Efficient operation of Tethys depends on running at neutral buoyancy and trimmed for zero angle of attack  - </a:t>
            </a:r>
            <a:r>
              <a:rPr lang="en-US" sz="1200" b="1" baseline="0" dirty="0" smtClean="0">
                <a:latin typeface="Arial" charset="0"/>
                <a:cs typeface="Arial" charset="0"/>
              </a:rPr>
              <a:t>Shift mass</a:t>
            </a:r>
            <a:endParaRPr lang="en-US" b="1" dirty="0" smtClean="0"/>
          </a:p>
          <a:p>
            <a:pPr algn="l" eaLnBrk="1" hangingPunct="1">
              <a:lnSpc>
                <a:spcPct val="80000"/>
              </a:lnSpc>
              <a:buFont typeface="Wingdings" charset="0"/>
              <a:buNone/>
            </a:pPr>
            <a:r>
              <a:rPr lang="en-US" sz="1200" b="1" dirty="0" smtClean="0">
                <a:latin typeface="Arial" charset="0"/>
                <a:cs typeface="Arial" charset="0"/>
              </a:rPr>
              <a:t>2)</a:t>
            </a:r>
            <a:r>
              <a:rPr lang="en-US" sz="1200" b="1" baseline="0" dirty="0" smtClean="0">
                <a:latin typeface="Arial" charset="0"/>
                <a:cs typeface="Arial" charset="0"/>
              </a:rPr>
              <a:t> </a:t>
            </a:r>
            <a:r>
              <a:rPr lang="en-US" sz="1200" b="1" dirty="0" smtClean="0">
                <a:latin typeface="Arial" charset="0"/>
                <a:cs typeface="Arial" charset="0"/>
              </a:rPr>
              <a:t>Ability to trim to neutral buoyancy and drift.</a:t>
            </a:r>
          </a:p>
          <a:p>
            <a:pPr marL="0" marR="0" indent="0" algn="l" defTabSz="457200" rtl="0" eaLnBrk="1" fontAlgn="auto" latinLnBrk="0" hangingPunct="1">
              <a:lnSpc>
                <a:spcPct val="80000"/>
              </a:lnSpc>
              <a:spcBef>
                <a:spcPts val="0"/>
              </a:spcBef>
              <a:spcAft>
                <a:spcPts val="0"/>
              </a:spcAft>
              <a:buClrTx/>
              <a:buSzTx/>
              <a:buFont typeface="Wingdings" charset="0"/>
              <a:buNone/>
              <a:tabLst/>
              <a:defRPr/>
            </a:pPr>
            <a:r>
              <a:rPr lang="en-US" sz="1200" b="1" dirty="0" smtClean="0">
                <a:latin typeface="Arial" charset="0"/>
                <a:cs typeface="Arial" charset="0"/>
              </a:rPr>
              <a:t>3) Redundant Systems, Including Vertical Plane Control</a:t>
            </a:r>
          </a:p>
          <a:p>
            <a:pPr marL="0" marR="0" indent="0" algn="l" defTabSz="457200" rtl="0" eaLnBrk="1" fontAlgn="auto" latinLnBrk="0" hangingPunct="1">
              <a:lnSpc>
                <a:spcPct val="80000"/>
              </a:lnSpc>
              <a:spcBef>
                <a:spcPts val="0"/>
              </a:spcBef>
              <a:spcAft>
                <a:spcPts val="0"/>
              </a:spcAft>
              <a:buClrTx/>
              <a:buSzTx/>
              <a:buFont typeface="Wingdings" charset="0"/>
              <a:buNone/>
              <a:tabLst/>
              <a:defRPr/>
            </a:pPr>
            <a:r>
              <a:rPr lang="en-US" sz="1200" b="1" baseline="0" dirty="0" smtClean="0">
                <a:latin typeface="Arial" charset="0"/>
                <a:cs typeface="Arial" charset="0"/>
              </a:rPr>
              <a:t>4) Drop weight</a:t>
            </a:r>
          </a:p>
          <a:p>
            <a:pPr algn="l" eaLnBrk="1" hangingPunct="1">
              <a:lnSpc>
                <a:spcPct val="80000"/>
              </a:lnSpc>
              <a:buFont typeface="Wingdings" charset="0"/>
              <a:buNone/>
            </a:pPr>
            <a:r>
              <a:rPr lang="en-US" sz="1200" b="1" baseline="0" dirty="0" smtClean="0">
                <a:latin typeface="Arial" charset="0"/>
                <a:cs typeface="Arial" charset="0"/>
              </a:rPr>
              <a:t>5) Communicates with shore via Iridium sat link and now 4G</a:t>
            </a:r>
          </a:p>
          <a:p>
            <a:pPr algn="l" eaLnBrk="1" hangingPunct="1">
              <a:lnSpc>
                <a:spcPct val="80000"/>
              </a:lnSpc>
              <a:buFont typeface="Wingdings" charset="0"/>
              <a:buNone/>
            </a:pPr>
            <a:endParaRPr lang="en-US" sz="1200" b="1" dirty="0" smtClean="0">
              <a:latin typeface="Arial" charset="0"/>
              <a:cs typeface="Arial" charset="0"/>
            </a:endParaRPr>
          </a:p>
          <a:p>
            <a:pPr algn="l" eaLnBrk="1" hangingPunct="1">
              <a:lnSpc>
                <a:spcPct val="80000"/>
              </a:lnSpc>
              <a:buFont typeface="Wingdings" charset="0"/>
              <a:buNone/>
            </a:pPr>
            <a:endParaRPr lang="en-US" sz="1200" dirty="0" smtClean="0">
              <a:latin typeface="Arial" charset="0"/>
              <a:cs typeface="Arial" charset="0"/>
            </a:endParaRPr>
          </a:p>
          <a:p>
            <a:pPr marL="228600" indent="-228600">
              <a:buAutoNum type="arabicParenR"/>
            </a:pPr>
            <a:endParaRPr lang="en-US" sz="1200" dirty="0" smtClean="0"/>
          </a:p>
          <a:p>
            <a:pPr marL="228600" indent="-228600">
              <a:buAutoNum type="arabicParenR"/>
            </a:pPr>
            <a:r>
              <a:rPr lang="en-US" sz="1200" dirty="0" smtClean="0"/>
              <a:t>----- Meeting Notes (8/11/14 11:54) -----</a:t>
            </a:r>
          </a:p>
          <a:p>
            <a:pPr marL="228600" indent="-228600">
              <a:buAutoNum type="arabicParenR"/>
            </a:pPr>
            <a:r>
              <a:rPr lang="en-US" sz="1200" dirty="0" smtClean="0"/>
              <a:t>ballast to</a:t>
            </a:r>
          </a:p>
          <a:p>
            <a:pPr marL="228600" indent="-228600">
              <a:buAutoNum type="arabicParenR"/>
            </a:pPr>
            <a:endParaRPr lang="en-US" sz="1200" dirty="0" smtClean="0"/>
          </a:p>
          <a:p>
            <a:pPr marL="228600" indent="-228600">
              <a:buAutoNum type="arabicParenR"/>
            </a:pPr>
            <a:r>
              <a:rPr lang="en-US" sz="1200" dirty="0" smtClean="0"/>
              <a:t>website!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17</a:t>
            </a:fld>
            <a:endParaRPr lang="en-US"/>
          </a:p>
        </p:txBody>
      </p:sp>
    </p:spTree>
    <p:extLst>
      <p:ext uri="{BB962C8B-B14F-4D97-AF65-F5344CB8AC3E}">
        <p14:creationId xmlns:p14="http://schemas.microsoft.com/office/powerpoint/2010/main" val="15567855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18</a:t>
            </a:fld>
            <a:endParaRPr lang="en-US"/>
          </a:p>
        </p:txBody>
      </p:sp>
    </p:spTree>
    <p:extLst>
      <p:ext uri="{BB962C8B-B14F-4D97-AF65-F5344CB8AC3E}">
        <p14:creationId xmlns:p14="http://schemas.microsoft.com/office/powerpoint/2010/main" val="1178934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19</a:t>
            </a:fld>
            <a:endParaRPr lang="en-US"/>
          </a:p>
        </p:txBody>
      </p:sp>
    </p:spTree>
    <p:extLst>
      <p:ext uri="{BB962C8B-B14F-4D97-AF65-F5344CB8AC3E}">
        <p14:creationId xmlns:p14="http://schemas.microsoft.com/office/powerpoint/2010/main" val="1341924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2">
                    <a:lumMod val="10000"/>
                  </a:schemeClr>
                </a:solidFill>
                <a:latin typeface="Times New Roman" charset="0"/>
                <a:ea typeface="Times New Roman" charset="0"/>
                <a:cs typeface="Times New Roman" charset="0"/>
              </a:rPr>
              <a:t>The AUV remained on the bottom for 27 hours and was eventually located on the beach 8 km away from its last reported position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bg2">
                  <a:lumMod val="10000"/>
                </a:schemeClr>
              </a:solidFill>
              <a:latin typeface="Times New Roman" charset="0"/>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2">
                    <a:lumMod val="10000"/>
                  </a:schemeClr>
                </a:solidFill>
                <a:latin typeface="Times New Roman" charset="0"/>
                <a:ea typeface="Times New Roman" charset="0"/>
                <a:cs typeface="Times New Roman" charset="0"/>
              </a:rPr>
              <a:t>62,920 observations </a:t>
            </a:r>
            <a:r>
              <a:rPr lang="en-US" sz="1200" dirty="0" smtClean="0">
                <a:solidFill>
                  <a:schemeClr val="bg2">
                    <a:lumMod val="10000"/>
                  </a:schemeClr>
                </a:solidFill>
                <a:latin typeface="Times New Roman" charset="0"/>
                <a:ea typeface="Times New Roman" charset="0"/>
                <a:cs typeface="Times New Roman" charset="0"/>
                <a:sym typeface="Wingdings"/>
              </a:rPr>
              <a:t> </a:t>
            </a:r>
            <a:r>
              <a:rPr lang="en-US" sz="1200" dirty="0" smtClean="0">
                <a:solidFill>
                  <a:schemeClr val="bg2">
                    <a:lumMod val="10000"/>
                  </a:schemeClr>
                </a:solidFill>
                <a:latin typeface="Times New Roman" charset="0"/>
                <a:ea typeface="Times New Roman" charset="0"/>
                <a:cs typeface="Times New Roman" charset="0"/>
              </a:rPr>
              <a:t>20 signals</a:t>
            </a:r>
            <a:r>
              <a:rPr lang="en-US" sz="1200" baseline="0" dirty="0" smtClean="0">
                <a:solidFill>
                  <a:schemeClr val="bg2">
                    <a:lumMod val="10000"/>
                  </a:schemeClr>
                </a:solidFill>
                <a:latin typeface="Times New Roman" charset="0"/>
                <a:ea typeface="Times New Roman" charset="0"/>
                <a:cs typeface="Times New Roman" charset="0"/>
              </a:rPr>
              <a:t> (14 numerical, 6 bool) </a:t>
            </a:r>
            <a:r>
              <a:rPr lang="en-US" sz="1200" baseline="0" dirty="0" smtClean="0">
                <a:solidFill>
                  <a:schemeClr val="bg2">
                    <a:lumMod val="10000"/>
                  </a:schemeClr>
                </a:solidFill>
                <a:latin typeface="Times New Roman" charset="0"/>
                <a:ea typeface="Times New Roman" charset="0"/>
                <a:cs typeface="Times New Roman" charset="0"/>
                <a:sym typeface="Wingdings"/>
              </a:rPr>
              <a:t> V=356</a:t>
            </a:r>
            <a:endParaRPr lang="en-US" sz="1200" dirty="0" smtClean="0">
              <a:solidFill>
                <a:schemeClr val="bg2">
                  <a:lumMod val="10000"/>
                </a:schemeClr>
              </a:solidFill>
              <a:latin typeface="Times New Roman" charset="0"/>
              <a:ea typeface="Times New Roman" charset="0"/>
              <a:cs typeface="Times New Roman" charset="0"/>
            </a:endParaRPr>
          </a:p>
          <a:p>
            <a:r>
              <a:rPr lang="en-US" sz="1200" dirty="0" smtClean="0">
                <a:solidFill>
                  <a:schemeClr val="bg2">
                    <a:lumMod val="10000"/>
                  </a:schemeClr>
                </a:solidFill>
                <a:latin typeface="Times New Roman" charset="0"/>
                <a:ea typeface="Times New Roman" charset="0"/>
                <a:cs typeface="Times New Roman" charset="0"/>
              </a:rPr>
              <a:t/>
            </a:r>
            <a:br>
              <a:rPr lang="en-US" sz="1200" dirty="0" smtClean="0">
                <a:solidFill>
                  <a:schemeClr val="bg2">
                    <a:lumMod val="10000"/>
                  </a:schemeClr>
                </a:solidFill>
                <a:latin typeface="Times New Roman" charset="0"/>
                <a:ea typeface="Times New Roman" charset="0"/>
                <a:cs typeface="Times New Roman" charset="0"/>
              </a:rPr>
            </a:br>
            <a:r>
              <a:rPr lang="en-US" sz="1200" b="1" kern="1200" dirty="0" smtClean="0">
                <a:solidFill>
                  <a:schemeClr val="tx1"/>
                </a:solidFill>
                <a:effectLst/>
                <a:latin typeface="+mn-lt"/>
                <a:ea typeface="+mn-ea"/>
                <a:cs typeface="+mn-cs"/>
              </a:rPr>
              <a:t>(a) </a:t>
            </a:r>
            <a:r>
              <a:rPr lang="en-US" sz="1200" kern="1200" dirty="0" smtClean="0">
                <a:solidFill>
                  <a:schemeClr val="tx1"/>
                </a:solidFill>
                <a:effectLst/>
                <a:latin typeface="+mn-lt"/>
                <a:ea typeface="+mn-ea"/>
                <a:cs typeface="+mn-cs"/>
              </a:rPr>
              <a:t>Time series of vehicle depth (2013 dataset); line color indicates the executed control policy and the red shaded background indicates the bottoming fault. The LRAUV system identified the “failure to ascend” fault approximately 50 minutes after the vehicle had bottomed (red triangle). </a:t>
            </a:r>
            <a:endParaRPr lang="en-US" sz="1200" dirty="0" smtClean="0">
              <a:solidFill>
                <a:schemeClr val="bg2">
                  <a:lumMod val="10000"/>
                </a:schemeClr>
              </a:solidFill>
              <a:latin typeface="Times New Roman" charset="0"/>
              <a:ea typeface="Times New Roman" charset="0"/>
              <a:cs typeface="Times New Roman" charset="0"/>
            </a:endParaRPr>
          </a:p>
        </p:txBody>
      </p:sp>
      <p:sp>
        <p:nvSpPr>
          <p:cNvPr id="4" name="Slide Number Placeholder 3"/>
          <p:cNvSpPr>
            <a:spLocks noGrp="1"/>
          </p:cNvSpPr>
          <p:nvPr>
            <p:ph type="sldNum" sz="quarter" idx="10"/>
          </p:nvPr>
        </p:nvSpPr>
        <p:spPr/>
        <p:txBody>
          <a:bodyPr/>
          <a:lstStyle/>
          <a:p>
            <a:fld id="{3375B4C4-3AD6-1446-B65D-D9FF1993FA2F}" type="slidenum">
              <a:rPr lang="en-US" smtClean="0"/>
              <a:t>20</a:t>
            </a:fld>
            <a:endParaRPr lang="en-US"/>
          </a:p>
        </p:txBody>
      </p:sp>
    </p:spTree>
    <p:extLst>
      <p:ext uri="{BB962C8B-B14F-4D97-AF65-F5344CB8AC3E}">
        <p14:creationId xmlns:p14="http://schemas.microsoft.com/office/powerpoint/2010/main" val="9247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2">
                    <a:lumMod val="10000"/>
                  </a:schemeClr>
                </a:solidFill>
                <a:latin typeface="Times New Roman" charset="0"/>
                <a:ea typeface="Times New Roman" charset="0"/>
                <a:cs typeface="Times New Roman" charset="0"/>
              </a:rPr>
              <a:t>*~42% related to vertical plane</a:t>
            </a:r>
            <a:endParaRPr lang="en-US" sz="1200" dirty="0" smtClean="0">
              <a:latin typeface="Times New Roman" charset="0"/>
              <a:ea typeface="Times New Roman" charset="0"/>
              <a:cs typeface="Times New Roman" charset="0"/>
            </a:endParaRPr>
          </a:p>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a:t>
            </a:fld>
            <a:endParaRPr lang="en-US"/>
          </a:p>
        </p:txBody>
      </p:sp>
    </p:spTree>
    <p:extLst>
      <p:ext uri="{BB962C8B-B14F-4D97-AF65-F5344CB8AC3E}">
        <p14:creationId xmlns:p14="http://schemas.microsoft.com/office/powerpoint/2010/main" val="1113953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Fig.</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shows the distribution of topic labels for each time step and illustrates how topics change over time within the model; the width of bands indicate the topic proportions.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 shown, the executed control policies correspond well to the topics, and are consistently represented by a single topic. Unique topics are assigned to the deployment segments where the AUV has bottomed (topics 7 and 8). </a:t>
            </a:r>
            <a:endParaRPr lang="en-US" dirty="0" smtClean="0"/>
          </a:p>
          <a:p>
            <a:endParaRPr lang="en-US" sz="1200" b="1" kern="120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(b) </a:t>
            </a:r>
            <a:r>
              <a:rPr lang="en-US" sz="1200" kern="1200" dirty="0" smtClean="0">
                <a:solidFill>
                  <a:schemeClr val="tx1"/>
                </a:solidFill>
                <a:effectLst/>
                <a:latin typeface="+mn-lt"/>
                <a:ea typeface="+mn-ea"/>
                <a:cs typeface="+mn-cs"/>
              </a:rPr>
              <a:t>A stacked plot showing the distribution of topic labels for each time step, computed using BNP-ROST. The learned topics exactly match the various control policies and unique topics are assigned to the deployment segments where the AUV has bottomed (topics 7 and 8). </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21</a:t>
            </a:fld>
            <a:endParaRPr lang="en-US"/>
          </a:p>
        </p:txBody>
      </p:sp>
    </p:spTree>
    <p:extLst>
      <p:ext uri="{BB962C8B-B14F-4D97-AF65-F5344CB8AC3E}">
        <p14:creationId xmlns:p14="http://schemas.microsoft.com/office/powerpoint/2010/main" val="113257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 analyze quantitatively we project the topic model on to a 2D representation following Chuang et al. 2012.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areas of the circles are proportional to the relative prevalence of each topic, P(𝑧 = 𝑘). The locations of the circles and the distances between them reflect how similar topics are to one another. Similarities are calculated using the KL similarity measure (Eq. 6) and reduced to 2D using PCA [42]. The PCA </a:t>
            </a:r>
            <a:r>
              <a:rPr lang="en-US" sz="1200" kern="1200" dirty="0" err="1" smtClean="0">
                <a:solidFill>
                  <a:schemeClr val="tx1"/>
                </a:solidFill>
                <a:effectLst/>
                <a:latin typeface="+mn-lt"/>
                <a:ea typeface="+mn-ea"/>
                <a:cs typeface="+mn-cs"/>
              </a:rPr>
              <a:t>recomposition</a:t>
            </a:r>
            <a:r>
              <a:rPr lang="en-US" sz="1200" kern="1200" dirty="0" smtClean="0">
                <a:solidFill>
                  <a:schemeClr val="tx1"/>
                </a:solidFill>
                <a:effectLst/>
                <a:latin typeface="+mn-lt"/>
                <a:ea typeface="+mn-ea"/>
                <a:cs typeface="+mn-cs"/>
              </a:rPr>
              <a:t> preserved 97% of the variance. </a:t>
            </a:r>
            <a:r>
              <a:rPr lang="en-US" sz="1200" b="1" kern="1200" dirty="0" smtClean="0">
                <a:solidFill>
                  <a:schemeClr val="tx1"/>
                </a:solidFill>
                <a:effectLst/>
                <a:latin typeface="+mn-lt"/>
                <a:ea typeface="+mn-ea"/>
                <a:cs typeface="+mn-cs"/>
              </a:rPr>
              <a:t>(a) </a:t>
            </a:r>
            <a:r>
              <a:rPr lang="en-US" sz="1200" kern="1200" dirty="0" smtClean="0">
                <a:solidFill>
                  <a:schemeClr val="tx1"/>
                </a:solidFill>
                <a:effectLst/>
                <a:latin typeface="+mn-lt"/>
                <a:ea typeface="+mn-ea"/>
                <a:cs typeface="+mn-cs"/>
              </a:rPr>
              <a:t>The pie-chart slices in each circle are proportional to the relative probability of the control policies, P(control policy|𝑧 = 𝑘), computed using the proposed method for topic labeling (Eq. 4-5). In </a:t>
            </a:r>
            <a:r>
              <a:rPr lang="en-US" sz="1200" b="1" kern="1200" dirty="0" smtClean="0">
                <a:solidFill>
                  <a:schemeClr val="tx1"/>
                </a:solidFill>
                <a:effectLst/>
                <a:latin typeface="+mn-lt"/>
                <a:ea typeface="+mn-ea"/>
                <a:cs typeface="+mn-cs"/>
              </a:rPr>
              <a:t>(b) </a:t>
            </a:r>
            <a:r>
              <a:rPr lang="en-US" sz="1200" kern="1200" dirty="0" smtClean="0">
                <a:solidFill>
                  <a:schemeClr val="tx1"/>
                </a:solidFill>
                <a:effectLst/>
                <a:latin typeface="+mn-lt"/>
                <a:ea typeface="+mn-ea"/>
                <a:cs typeface="+mn-cs"/>
              </a:rPr>
              <a:t>the pie-chart slices are proportional to the relative probability of the AUV’s health, P(health state|𝑧 = 𝑘). </a:t>
            </a:r>
            <a:endParaRPr lang="en-US" dirty="0" smtClean="0"/>
          </a:p>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22</a:t>
            </a:fld>
            <a:endParaRPr lang="en-US"/>
          </a:p>
        </p:txBody>
      </p:sp>
    </p:spTree>
    <p:extLst>
      <p:ext uri="{BB962C8B-B14F-4D97-AF65-F5344CB8AC3E}">
        <p14:creationId xmlns:p14="http://schemas.microsoft.com/office/powerpoint/2010/main" val="969800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23</a:t>
            </a:fld>
            <a:endParaRPr lang="en-US"/>
          </a:p>
        </p:txBody>
      </p:sp>
    </p:spTree>
    <p:extLst>
      <p:ext uri="{BB962C8B-B14F-4D97-AF65-F5344CB8AC3E}">
        <p14:creationId xmlns:p14="http://schemas.microsoft.com/office/powerpoint/2010/main" val="83802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24</a:t>
            </a:fld>
            <a:endParaRPr lang="en-US"/>
          </a:p>
        </p:txBody>
      </p:sp>
    </p:spTree>
    <p:extLst>
      <p:ext uri="{BB962C8B-B14F-4D97-AF65-F5344CB8AC3E}">
        <p14:creationId xmlns:p14="http://schemas.microsoft.com/office/powerpoint/2010/main" val="1103335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25</a:t>
            </a:fld>
            <a:endParaRPr lang="en-US"/>
          </a:p>
        </p:txBody>
      </p:sp>
    </p:spTree>
    <p:extLst>
      <p:ext uri="{BB962C8B-B14F-4D97-AF65-F5344CB8AC3E}">
        <p14:creationId xmlns:p14="http://schemas.microsoft.com/office/powerpoint/2010/main" val="9354139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26</a:t>
            </a:fld>
            <a:endParaRPr lang="en-US"/>
          </a:p>
        </p:txBody>
      </p:sp>
    </p:spTree>
    <p:extLst>
      <p:ext uri="{BB962C8B-B14F-4D97-AF65-F5344CB8AC3E}">
        <p14:creationId xmlns:p14="http://schemas.microsoft.com/office/powerpoint/2010/main" val="18142291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27</a:t>
            </a:fld>
            <a:endParaRPr lang="en-US"/>
          </a:p>
        </p:txBody>
      </p:sp>
    </p:spTree>
    <p:extLst>
      <p:ext uri="{BB962C8B-B14F-4D97-AF65-F5344CB8AC3E}">
        <p14:creationId xmlns:p14="http://schemas.microsoft.com/office/powerpoint/2010/main" val="26875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28</a:t>
            </a:fld>
            <a:endParaRPr lang="en-US"/>
          </a:p>
        </p:txBody>
      </p:sp>
    </p:spTree>
    <p:extLst>
      <p:ext uri="{BB962C8B-B14F-4D97-AF65-F5344CB8AC3E}">
        <p14:creationId xmlns:p14="http://schemas.microsoft.com/office/powerpoint/2010/main" val="710770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29</a:t>
            </a:fld>
            <a:endParaRPr lang="en-US"/>
          </a:p>
        </p:txBody>
      </p:sp>
    </p:spTree>
    <p:extLst>
      <p:ext uri="{BB962C8B-B14F-4D97-AF65-F5344CB8AC3E}">
        <p14:creationId xmlns:p14="http://schemas.microsoft.com/office/powerpoint/2010/main" val="318671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30</a:t>
            </a:fld>
            <a:endParaRPr lang="en-US"/>
          </a:p>
        </p:txBody>
      </p:sp>
    </p:spTree>
    <p:extLst>
      <p:ext uri="{BB962C8B-B14F-4D97-AF65-F5344CB8AC3E}">
        <p14:creationId xmlns:p14="http://schemas.microsoft.com/office/powerpoint/2010/main" val="1235978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Can't fix a problem until it occurs</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4</a:t>
            </a:fld>
            <a:endParaRPr lang="en-US"/>
          </a:p>
        </p:txBody>
      </p:sp>
    </p:spTree>
    <p:extLst>
      <p:ext uri="{BB962C8B-B14F-4D97-AF65-F5344CB8AC3E}">
        <p14:creationId xmlns:p14="http://schemas.microsoft.com/office/powerpoint/2010/main" val="8175806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31</a:t>
            </a:fld>
            <a:endParaRPr lang="en-US"/>
          </a:p>
        </p:txBody>
      </p:sp>
    </p:spTree>
    <p:extLst>
      <p:ext uri="{BB962C8B-B14F-4D97-AF65-F5344CB8AC3E}">
        <p14:creationId xmlns:p14="http://schemas.microsoft.com/office/powerpoint/2010/main" val="1159434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32</a:t>
            </a:fld>
            <a:endParaRPr lang="en-US"/>
          </a:p>
        </p:txBody>
      </p:sp>
    </p:spTree>
    <p:extLst>
      <p:ext uri="{BB962C8B-B14F-4D97-AF65-F5344CB8AC3E}">
        <p14:creationId xmlns:p14="http://schemas.microsoft.com/office/powerpoint/2010/main" val="13852348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33</a:t>
            </a:fld>
            <a:endParaRPr lang="en-US"/>
          </a:p>
        </p:txBody>
      </p:sp>
    </p:spTree>
    <p:extLst>
      <p:ext uri="{BB962C8B-B14F-4D97-AF65-F5344CB8AC3E}">
        <p14:creationId xmlns:p14="http://schemas.microsoft.com/office/powerpoint/2010/main" val="18421192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34</a:t>
            </a:fld>
            <a:endParaRPr lang="en-US"/>
          </a:p>
        </p:txBody>
      </p:sp>
    </p:spTree>
    <p:extLst>
      <p:ext uri="{BB962C8B-B14F-4D97-AF65-F5344CB8AC3E}">
        <p14:creationId xmlns:p14="http://schemas.microsoft.com/office/powerpoint/2010/main" val="11276930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long-range?</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35</a:t>
            </a:fld>
            <a:endParaRPr lang="en-US"/>
          </a:p>
        </p:txBody>
      </p:sp>
    </p:spTree>
    <p:extLst>
      <p:ext uri="{BB962C8B-B14F-4D97-AF65-F5344CB8AC3E}">
        <p14:creationId xmlns:p14="http://schemas.microsoft.com/office/powerpoint/2010/main" val="17581413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36</a:t>
            </a:fld>
            <a:endParaRPr lang="en-US"/>
          </a:p>
        </p:txBody>
      </p:sp>
    </p:spTree>
    <p:extLst>
      <p:ext uri="{BB962C8B-B14F-4D97-AF65-F5344CB8AC3E}">
        <p14:creationId xmlns:p14="http://schemas.microsoft.com/office/powerpoint/2010/main" val="11780278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2">
                    <a:lumMod val="10000"/>
                  </a:schemeClr>
                </a:solidFill>
                <a:latin typeface="Times New Roman" charset="0"/>
                <a:ea typeface="Times New Roman" charset="0"/>
                <a:cs typeface="Times New Roman" charset="0"/>
              </a:rPr>
              <a:t>The AUV remained on the bottom for 27 hours and was eventually located on the beach 8 km away from its last reported position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bg2">
                  <a:lumMod val="10000"/>
                </a:schemeClr>
              </a:solidFill>
              <a:latin typeface="Times New Roman" charset="0"/>
              <a:ea typeface="Times New Roman" charset="0"/>
              <a:cs typeface="Times New Roman"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2">
                    <a:lumMod val="10000"/>
                  </a:schemeClr>
                </a:solidFill>
                <a:latin typeface="Times New Roman" charset="0"/>
                <a:ea typeface="Times New Roman" charset="0"/>
                <a:cs typeface="Times New Roman" charset="0"/>
              </a:rPr>
              <a:t>20 signals</a:t>
            </a:r>
            <a:r>
              <a:rPr lang="en-US" sz="1200" baseline="0" dirty="0" smtClean="0">
                <a:solidFill>
                  <a:schemeClr val="bg2">
                    <a:lumMod val="10000"/>
                  </a:schemeClr>
                </a:solidFill>
                <a:latin typeface="Times New Roman" charset="0"/>
                <a:ea typeface="Times New Roman" charset="0"/>
                <a:cs typeface="Times New Roman" charset="0"/>
              </a:rPr>
              <a:t> </a:t>
            </a:r>
            <a:r>
              <a:rPr lang="en-US" sz="1200" baseline="0" dirty="0" smtClean="0">
                <a:solidFill>
                  <a:schemeClr val="bg2">
                    <a:lumMod val="10000"/>
                  </a:schemeClr>
                </a:solidFill>
                <a:latin typeface="Times New Roman" charset="0"/>
                <a:ea typeface="Times New Roman" charset="0"/>
                <a:cs typeface="Times New Roman" charset="0"/>
                <a:sym typeface="Wingdings"/>
              </a:rPr>
              <a:t></a:t>
            </a:r>
            <a:r>
              <a:rPr lang="en-US" sz="1200" baseline="0" dirty="0" smtClean="0">
                <a:solidFill>
                  <a:schemeClr val="bg2">
                    <a:lumMod val="10000"/>
                  </a:schemeClr>
                </a:solidFill>
                <a:latin typeface="Times New Roman" charset="0"/>
                <a:ea typeface="Times New Roman" charset="0"/>
                <a:cs typeface="Times New Roman" charset="0"/>
              </a:rPr>
              <a:t> </a:t>
            </a:r>
            <a:r>
              <a:rPr lang="en-US" sz="1200" dirty="0" smtClean="0">
                <a:solidFill>
                  <a:schemeClr val="bg2">
                    <a:lumMod val="10000"/>
                  </a:schemeClr>
                </a:solidFill>
                <a:latin typeface="Times New Roman" charset="0"/>
                <a:ea typeface="Times New Roman" charset="0"/>
                <a:cs typeface="Times New Roman" charset="0"/>
              </a:rPr>
              <a:t>62,920 observations </a:t>
            </a:r>
          </a:p>
          <a:p>
            <a:endParaRPr lang="en-US" sz="1200" dirty="0" smtClean="0">
              <a:solidFill>
                <a:schemeClr val="bg2">
                  <a:lumMod val="10000"/>
                </a:schemeClr>
              </a:solidFill>
              <a:latin typeface="Times New Roman" charset="0"/>
              <a:ea typeface="Times New Roman" charset="0"/>
              <a:cs typeface="Times New Roman" charset="0"/>
            </a:endParaRPr>
          </a:p>
        </p:txBody>
      </p:sp>
      <p:sp>
        <p:nvSpPr>
          <p:cNvPr id="4" name="Slide Number Placeholder 3"/>
          <p:cNvSpPr>
            <a:spLocks noGrp="1"/>
          </p:cNvSpPr>
          <p:nvPr>
            <p:ph type="sldNum" sz="quarter" idx="10"/>
          </p:nvPr>
        </p:nvSpPr>
        <p:spPr/>
        <p:txBody>
          <a:bodyPr/>
          <a:lstStyle/>
          <a:p>
            <a:fld id="{3375B4C4-3AD6-1446-B65D-D9FF1993FA2F}" type="slidenum">
              <a:rPr lang="en-US" smtClean="0"/>
              <a:t>37</a:t>
            </a:fld>
            <a:endParaRPr lang="en-US"/>
          </a:p>
        </p:txBody>
      </p:sp>
    </p:spTree>
    <p:extLst>
      <p:ext uri="{BB962C8B-B14F-4D97-AF65-F5344CB8AC3E}">
        <p14:creationId xmlns:p14="http://schemas.microsoft.com/office/powerpoint/2010/main" val="15664239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38</a:t>
            </a:fld>
            <a:endParaRPr lang="en-US"/>
          </a:p>
        </p:txBody>
      </p:sp>
    </p:spTree>
    <p:extLst>
      <p:ext uri="{BB962C8B-B14F-4D97-AF65-F5344CB8AC3E}">
        <p14:creationId xmlns:p14="http://schemas.microsoft.com/office/powerpoint/2010/main" val="12031083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provides a</a:t>
            </a:r>
            <a:r>
              <a:rPr lang="en-US" baseline="0" dirty="0" smtClean="0"/>
              <a:t> convenient platform to analyze the resulting topics</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39</a:t>
            </a:fld>
            <a:endParaRPr lang="en-US"/>
          </a:p>
        </p:txBody>
      </p:sp>
    </p:spTree>
    <p:extLst>
      <p:ext uri="{BB962C8B-B14F-4D97-AF65-F5344CB8AC3E}">
        <p14:creationId xmlns:p14="http://schemas.microsoft.com/office/powerpoint/2010/main" val="2697251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 analyze quantitatively we project the topic model on to a 2D representation following Chuang et al. 2012.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areas of the circles are proportional to the relative prevalence of each topic, P(𝑧 = 𝑘). The locations of the circles and the distances between them reflect how similar topics are to one another. Similarities are calculated using the KL similarity measure (Eq. 6) and reduced to 2D using PCA [42]. The PCA </a:t>
            </a:r>
            <a:r>
              <a:rPr lang="en-US" sz="1200" kern="1200" dirty="0" err="1" smtClean="0">
                <a:solidFill>
                  <a:schemeClr val="tx1"/>
                </a:solidFill>
                <a:effectLst/>
                <a:latin typeface="+mn-lt"/>
                <a:ea typeface="+mn-ea"/>
                <a:cs typeface="+mn-cs"/>
              </a:rPr>
              <a:t>recomposition</a:t>
            </a:r>
            <a:r>
              <a:rPr lang="en-US" sz="1200" kern="1200" dirty="0" smtClean="0">
                <a:solidFill>
                  <a:schemeClr val="tx1"/>
                </a:solidFill>
                <a:effectLst/>
                <a:latin typeface="+mn-lt"/>
                <a:ea typeface="+mn-ea"/>
                <a:cs typeface="+mn-cs"/>
              </a:rPr>
              <a:t> preserved 97% of the variance. </a:t>
            </a:r>
            <a:r>
              <a:rPr lang="en-US" sz="1200" b="1" kern="1200" dirty="0" smtClean="0">
                <a:solidFill>
                  <a:schemeClr val="tx1"/>
                </a:solidFill>
                <a:effectLst/>
                <a:latin typeface="+mn-lt"/>
                <a:ea typeface="+mn-ea"/>
                <a:cs typeface="+mn-cs"/>
              </a:rPr>
              <a:t>(a) </a:t>
            </a:r>
            <a:r>
              <a:rPr lang="en-US" sz="1200" kern="1200" dirty="0" smtClean="0">
                <a:solidFill>
                  <a:schemeClr val="tx1"/>
                </a:solidFill>
                <a:effectLst/>
                <a:latin typeface="+mn-lt"/>
                <a:ea typeface="+mn-ea"/>
                <a:cs typeface="+mn-cs"/>
              </a:rPr>
              <a:t>The pie-chart slices in each circle are proportional to the relative probability of the control policies, P(control policy|𝑧 = 𝑘), computed using the proposed method for topic labeling (Eq. 4-5). In </a:t>
            </a:r>
            <a:r>
              <a:rPr lang="en-US" sz="1200" b="1" kern="1200" dirty="0" smtClean="0">
                <a:solidFill>
                  <a:schemeClr val="tx1"/>
                </a:solidFill>
                <a:effectLst/>
                <a:latin typeface="+mn-lt"/>
                <a:ea typeface="+mn-ea"/>
                <a:cs typeface="+mn-cs"/>
              </a:rPr>
              <a:t>(b) </a:t>
            </a:r>
            <a:r>
              <a:rPr lang="en-US" sz="1200" kern="1200" dirty="0" smtClean="0">
                <a:solidFill>
                  <a:schemeClr val="tx1"/>
                </a:solidFill>
                <a:effectLst/>
                <a:latin typeface="+mn-lt"/>
                <a:ea typeface="+mn-ea"/>
                <a:cs typeface="+mn-cs"/>
              </a:rPr>
              <a:t>the pie-chart slices are proportional to the relative probability of the AUV’s health, P(health state|𝑧 = 𝑘). </a:t>
            </a:r>
            <a:endParaRPr lang="en-US" dirty="0" smtClean="0"/>
          </a:p>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40</a:t>
            </a:fld>
            <a:endParaRPr lang="en-US"/>
          </a:p>
        </p:txBody>
      </p:sp>
    </p:spTree>
    <p:extLst>
      <p:ext uri="{BB962C8B-B14F-4D97-AF65-F5344CB8AC3E}">
        <p14:creationId xmlns:p14="http://schemas.microsoft.com/office/powerpoint/2010/main" val="856532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5</a:t>
            </a:fld>
            <a:endParaRPr lang="en-US"/>
          </a:p>
        </p:txBody>
      </p:sp>
    </p:spTree>
    <p:extLst>
      <p:ext uri="{BB962C8B-B14F-4D97-AF65-F5344CB8AC3E}">
        <p14:creationId xmlns:p14="http://schemas.microsoft.com/office/powerpoint/2010/main" val="7841754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41</a:t>
            </a:fld>
            <a:endParaRPr lang="en-US"/>
          </a:p>
        </p:txBody>
      </p:sp>
    </p:spTree>
    <p:extLst>
      <p:ext uri="{BB962C8B-B14F-4D97-AF65-F5344CB8AC3E}">
        <p14:creationId xmlns:p14="http://schemas.microsoft.com/office/powerpoint/2010/main" val="13979388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Comes from the world of NLP, terminology carries over</a:t>
            </a:r>
            <a:r>
              <a:rPr lang="is-IS" dirty="0" smtClean="0"/>
              <a:t>…</a:t>
            </a:r>
          </a:p>
          <a:p>
            <a:endParaRPr lang="is-I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he basic assumption made in LDA is that each document is generated from a random mixture of latent topics; each topic is a distribution over the collection’s vocabulary. </a:t>
            </a:r>
            <a:endParaRPr lang="en-US" dirty="0" smtClean="0"/>
          </a:p>
          <a:p>
            <a:endParaRPr lang="en-US" dirty="0" smtClean="0"/>
          </a:p>
          <a:p>
            <a:r>
              <a:rPr lang="en-US" dirty="0" smtClean="0"/>
              <a:t>Example – Hilary</a:t>
            </a:r>
            <a:r>
              <a:rPr lang="en-US" baseline="0" dirty="0" smtClean="0"/>
              <a:t> Clintons health</a:t>
            </a:r>
            <a:r>
              <a:rPr lang="is-IS" baseline="0" dirty="0" smtClean="0"/>
              <a:t>…</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42</a:t>
            </a:fld>
            <a:endParaRPr lang="en-US"/>
          </a:p>
        </p:txBody>
      </p:sp>
    </p:spTree>
    <p:extLst>
      <p:ext uri="{BB962C8B-B14F-4D97-AF65-F5344CB8AC3E}">
        <p14:creationId xmlns:p14="http://schemas.microsoft.com/office/powerpoint/2010/main" val="13785600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Comes from the world of NLP, terminology carries over</a:t>
            </a:r>
            <a:r>
              <a:rPr lang="is-IS" dirty="0" smtClean="0"/>
              <a:t>…</a:t>
            </a:r>
          </a:p>
          <a:p>
            <a:endParaRPr lang="is-I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he basic assumption made in LDA is that each document is generated from a random mixture of latent topics; each topic is a distribution over the collection’s vocabulary. </a:t>
            </a:r>
            <a:endParaRPr lang="en-US" dirty="0" smtClean="0"/>
          </a:p>
          <a:p>
            <a:endParaRPr lang="en-US" dirty="0" smtClean="0"/>
          </a:p>
          <a:p>
            <a:r>
              <a:rPr lang="en-US" dirty="0" smtClean="0"/>
              <a:t>Example </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43</a:t>
            </a:fld>
            <a:endParaRPr lang="en-US"/>
          </a:p>
        </p:txBody>
      </p:sp>
    </p:spTree>
    <p:extLst>
      <p:ext uri="{BB962C8B-B14F-4D97-AF65-F5344CB8AC3E}">
        <p14:creationId xmlns:p14="http://schemas.microsoft.com/office/powerpoint/2010/main" val="16013061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44</a:t>
            </a:fld>
            <a:endParaRPr lang="en-US"/>
          </a:p>
        </p:txBody>
      </p:sp>
    </p:spTree>
    <p:extLst>
      <p:ext uri="{BB962C8B-B14F-4D97-AF65-F5344CB8AC3E}">
        <p14:creationId xmlns:p14="http://schemas.microsoft.com/office/powerpoint/2010/main" val="597925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Comes from the world of NLP, terminology carries over</a:t>
            </a:r>
            <a:r>
              <a:rPr lang="is-IS" dirty="0" smtClean="0"/>
              <a:t>…</a:t>
            </a:r>
          </a:p>
          <a:p>
            <a:endParaRPr lang="is-I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he basic assumption made in LDA is that each document is generated from a random mixture of latent topics; each topic is a distribution over the collection’s vocabulary. </a:t>
            </a:r>
            <a:endParaRPr lang="en-US" dirty="0" smtClean="0"/>
          </a:p>
          <a:p>
            <a:endParaRPr lang="en-US" dirty="0" smtClean="0"/>
          </a:p>
          <a:p>
            <a:r>
              <a:rPr lang="en-US" dirty="0" smtClean="0"/>
              <a:t>Example </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6</a:t>
            </a:fld>
            <a:endParaRPr lang="en-US"/>
          </a:p>
        </p:txBody>
      </p:sp>
    </p:spTree>
    <p:extLst>
      <p:ext uri="{BB962C8B-B14F-4D97-AF65-F5344CB8AC3E}">
        <p14:creationId xmlns:p14="http://schemas.microsoft.com/office/powerpoint/2010/main" val="482658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Comes from the world of NLP, terminology carries over</a:t>
            </a:r>
            <a:r>
              <a:rPr lang="is-IS" dirty="0" smtClean="0"/>
              <a:t>…</a:t>
            </a:r>
          </a:p>
          <a:p>
            <a:endParaRPr lang="is-I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T</a:t>
            </a:r>
            <a:r>
              <a:rPr lang="en-US" sz="1200" kern="1200" dirty="0" smtClean="0">
                <a:solidFill>
                  <a:schemeClr val="tx1"/>
                </a:solidFill>
                <a:effectLst/>
                <a:latin typeface="+mn-lt"/>
                <a:ea typeface="+mn-ea"/>
                <a:cs typeface="+mn-cs"/>
              </a:rPr>
              <a:t>he basic assumption made in LDA is that each document is generated from a random mixture of latent topics; each topic is a distribution over the collection’s vocabulary. </a:t>
            </a:r>
            <a:endParaRPr lang="en-US" dirty="0" smtClean="0"/>
          </a:p>
          <a:p>
            <a:endParaRPr lang="en-US" dirty="0" smtClean="0"/>
          </a:p>
          <a:p>
            <a:r>
              <a:rPr lang="en-US" dirty="0" smtClean="0"/>
              <a:t>Example </a:t>
            </a:r>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7</a:t>
            </a:fld>
            <a:endParaRPr lang="en-US"/>
          </a:p>
        </p:txBody>
      </p:sp>
    </p:spTree>
    <p:extLst>
      <p:ext uri="{BB962C8B-B14F-4D97-AF65-F5344CB8AC3E}">
        <p14:creationId xmlns:p14="http://schemas.microsoft.com/office/powerpoint/2010/main" val="1481788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Concreate example!</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process can be viewed as a transformation of a time-series made of heterogeneous data (e.g., numeric, Boolean or text), to a common domain space. </a:t>
            </a:r>
            <a:endParaRPr lang="en-US" dirty="0" smtClean="0"/>
          </a:p>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8</a:t>
            </a:fld>
            <a:endParaRPr lang="en-US"/>
          </a:p>
        </p:txBody>
      </p:sp>
    </p:spTree>
    <p:extLst>
      <p:ext uri="{BB962C8B-B14F-4D97-AF65-F5344CB8AC3E}">
        <p14:creationId xmlns:p14="http://schemas.microsoft.com/office/powerpoint/2010/main" val="936845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Concreate example!</a:t>
            </a:r>
          </a:p>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9</a:t>
            </a:fld>
            <a:endParaRPr lang="en-US"/>
          </a:p>
        </p:txBody>
      </p:sp>
    </p:spTree>
    <p:extLst>
      <p:ext uri="{BB962C8B-B14F-4D97-AF65-F5344CB8AC3E}">
        <p14:creationId xmlns:p14="http://schemas.microsoft.com/office/powerpoint/2010/main" val="633886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75B4C4-3AD6-1446-B65D-D9FF1993FA2F}" type="slidenum">
              <a:rPr lang="en-US" smtClean="0"/>
              <a:t>10</a:t>
            </a:fld>
            <a:endParaRPr lang="en-US"/>
          </a:p>
        </p:txBody>
      </p:sp>
    </p:spTree>
    <p:extLst>
      <p:ext uri="{BB962C8B-B14F-4D97-AF65-F5344CB8AC3E}">
        <p14:creationId xmlns:p14="http://schemas.microsoft.com/office/powerpoint/2010/main" val="580414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7D990F-4083-AE40-B660-39A3D27DC296}" type="datetimeFigureOut">
              <a:rPr lang="en-US" smtClean="0"/>
              <a:t>9/22/16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2099573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7D990F-4083-AE40-B660-39A3D27DC296}" type="datetimeFigureOut">
              <a:rPr lang="en-US" smtClean="0"/>
              <a:t>9/22/16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200829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7D990F-4083-AE40-B660-39A3D27DC296}" type="datetimeFigureOut">
              <a:rPr lang="en-US" smtClean="0"/>
              <a:t>9/22/16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1430190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7D990F-4083-AE40-B660-39A3D27DC296}" type="datetimeFigureOut">
              <a:rPr lang="en-US" smtClean="0"/>
              <a:t>9/22/16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77770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7D990F-4083-AE40-B660-39A3D27DC296}" type="datetimeFigureOut">
              <a:rPr lang="en-US" smtClean="0"/>
              <a:t>9/22/16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142122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97D990F-4083-AE40-B660-39A3D27DC296}" type="datetimeFigureOut">
              <a:rPr lang="en-US" smtClean="0"/>
              <a:t>9/22/16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43767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7D990F-4083-AE40-B660-39A3D27DC296}" type="datetimeFigureOut">
              <a:rPr lang="en-US" smtClean="0"/>
              <a:t>9/22/16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115825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97D990F-4083-AE40-B660-39A3D27DC296}" type="datetimeFigureOut">
              <a:rPr lang="en-US" smtClean="0"/>
              <a:t>9/22/16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207226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7D990F-4083-AE40-B660-39A3D27DC296}" type="datetimeFigureOut">
              <a:rPr lang="en-US" smtClean="0"/>
              <a:t>9/22/16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615714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7D990F-4083-AE40-B660-39A3D27DC296}" type="datetimeFigureOut">
              <a:rPr lang="en-US" smtClean="0"/>
              <a:t>9/22/16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1731490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7D990F-4083-AE40-B660-39A3D27DC296}" type="datetimeFigureOut">
              <a:rPr lang="en-US" smtClean="0"/>
              <a:t>9/22/16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3F6A4-98F5-B94D-849C-080BF38FA5FC}" type="slidenum">
              <a:rPr lang="en-US" smtClean="0"/>
              <a:t>‹#›</a:t>
            </a:fld>
            <a:endParaRPr lang="en-US"/>
          </a:p>
        </p:txBody>
      </p:sp>
    </p:spTree>
    <p:extLst>
      <p:ext uri="{BB962C8B-B14F-4D97-AF65-F5344CB8AC3E}">
        <p14:creationId xmlns:p14="http://schemas.microsoft.com/office/powerpoint/2010/main" val="6182860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97D990F-4083-AE40-B660-39A3D27DC296}" type="datetimeFigureOut">
              <a:rPr lang="en-US" smtClean="0"/>
              <a:t>9/22/16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D03F6A4-98F5-B94D-849C-080BF38FA5FC}" type="slidenum">
              <a:rPr lang="en-US" smtClean="0"/>
              <a:t>‹#›</a:t>
            </a:fld>
            <a:endParaRPr lang="en-US"/>
          </a:p>
        </p:txBody>
      </p:sp>
    </p:spTree>
    <p:extLst>
      <p:ext uri="{BB962C8B-B14F-4D97-AF65-F5344CB8AC3E}">
        <p14:creationId xmlns:p14="http://schemas.microsoft.com/office/powerpoint/2010/main" val="7675305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1.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9.png"/><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7.png"/><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8.tiff"/><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2.png"/><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3.png"/><Relationship Id="rId5" Type="http://schemas.openxmlformats.org/officeDocument/2006/relationships/image" Target="../media/image24.emf"/><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3.png"/><Relationship Id="rId6" Type="http://schemas.openxmlformats.org/officeDocument/2006/relationships/image" Target="../media/image27.jpg"/><Relationship Id="rId7" Type="http://schemas.openxmlformats.org/officeDocument/2006/relationships/image" Target="../media/image2.png"/><Relationship Id="rId8" Type="http://schemas.openxmlformats.org/officeDocument/2006/relationships/image" Target="../media/image28.tiff"/><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40.png"/><Relationship Id="rId5" Type="http://schemas.openxmlformats.org/officeDocument/2006/relationships/image" Target="../media/image150.png"/><Relationship Id="rId6" Type="http://schemas.openxmlformats.org/officeDocument/2006/relationships/image" Target="../media/image160.png"/><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9.png"/><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0.png"/><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1.png"/><Relationship Id="rId5" Type="http://schemas.openxmlformats.org/officeDocument/2006/relationships/image" Target="../media/image31.png"/><Relationship Id="rId6"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3.emf"/><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61.png"/><Relationship Id="rId5" Type="http://schemas.openxmlformats.org/officeDocument/2006/relationships/image" Target="../media/image60.png"/><Relationship Id="rId6"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81.png"/><Relationship Id="rId5" Type="http://schemas.openxmlformats.org/officeDocument/2006/relationships/image" Target="../media/image71.png"/><Relationship Id="rId6"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5" Type="http://schemas.openxmlformats.org/officeDocument/2006/relationships/image" Target="../media/image70.png"/><Relationship Id="rId6" Type="http://schemas.openxmlformats.org/officeDocument/2006/relationships/image" Target="../media/image80.png"/><Relationship Id="rId7"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90.png"/><Relationship Id="rId6"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 26"/>
          <p:cNvGraphicFramePr>
            <a:graphicFrameLocks noGrp="1"/>
          </p:cNvGraphicFramePr>
          <p:nvPr>
            <p:extLst>
              <p:ext uri="{D42A27DB-BD31-4B8C-83A1-F6EECF244321}">
                <p14:modId xmlns:p14="http://schemas.microsoft.com/office/powerpoint/2010/main" val="1848183488"/>
              </p:ext>
            </p:extLst>
          </p:nvPr>
        </p:nvGraphicFramePr>
        <p:xfrm>
          <a:off x="0" y="655377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algn="l"/>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sp>
        <p:nvSpPr>
          <p:cNvPr id="14" name="Rectangle 13"/>
          <p:cNvSpPr/>
          <p:nvPr/>
        </p:nvSpPr>
        <p:spPr>
          <a:xfrm>
            <a:off x="199506" y="2213283"/>
            <a:ext cx="8744989" cy="4308872"/>
          </a:xfrm>
          <a:prstGeom prst="rect">
            <a:avLst/>
          </a:prstGeom>
        </p:spPr>
        <p:txBody>
          <a:bodyPr wrap="square">
            <a:spAutoFit/>
          </a:bodyPr>
          <a:lstStyle/>
          <a:p>
            <a:pPr algn="ctr"/>
            <a:r>
              <a:rPr lang="en-US" sz="2000" dirty="0">
                <a:solidFill>
                  <a:schemeClr val="bg2">
                    <a:lumMod val="10000"/>
                  </a:schemeClr>
                </a:solidFill>
                <a:latin typeface="Georgia" charset="0"/>
                <a:ea typeface="Georgia" charset="0"/>
                <a:cs typeface="Georgia" charset="0"/>
              </a:rPr>
              <a:t>Ben-</a:t>
            </a:r>
            <a:r>
              <a:rPr lang="en-US" sz="2000" dirty="0" err="1">
                <a:solidFill>
                  <a:schemeClr val="bg2">
                    <a:lumMod val="10000"/>
                  </a:schemeClr>
                </a:solidFill>
                <a:latin typeface="Georgia" charset="0"/>
                <a:ea typeface="Georgia" charset="0"/>
                <a:cs typeface="Georgia" charset="0"/>
              </a:rPr>
              <a:t>Yair</a:t>
            </a:r>
            <a:r>
              <a:rPr lang="en-US" sz="2000" dirty="0">
                <a:solidFill>
                  <a:schemeClr val="bg2">
                    <a:lumMod val="10000"/>
                  </a:schemeClr>
                </a:solidFill>
                <a:latin typeface="Georgia" charset="0"/>
                <a:ea typeface="Georgia" charset="0"/>
                <a:cs typeface="Georgia" charset="0"/>
              </a:rPr>
              <a:t> Raanan</a:t>
            </a:r>
            <a:r>
              <a:rPr lang="en-US" sz="2000" baseline="30000" dirty="0">
                <a:solidFill>
                  <a:schemeClr val="bg2">
                    <a:lumMod val="10000"/>
                  </a:schemeClr>
                </a:solidFill>
                <a:latin typeface="Georgia" charset="0"/>
                <a:ea typeface="Georgia" charset="0"/>
                <a:cs typeface="Georgia" charset="0"/>
              </a:rPr>
              <a:t>1</a:t>
            </a:r>
            <a:r>
              <a:rPr lang="en-US" sz="2000" dirty="0">
                <a:solidFill>
                  <a:schemeClr val="bg2">
                    <a:lumMod val="10000"/>
                  </a:schemeClr>
                </a:solidFill>
                <a:latin typeface="Georgia" charset="0"/>
                <a:ea typeface="Georgia" charset="0"/>
                <a:cs typeface="Georgia" charset="0"/>
              </a:rPr>
              <a:t>, James G. Bellingham</a:t>
            </a:r>
            <a:r>
              <a:rPr lang="en-US" sz="2000" baseline="30000" dirty="0">
                <a:solidFill>
                  <a:schemeClr val="bg2">
                    <a:lumMod val="10000"/>
                  </a:schemeClr>
                </a:solidFill>
                <a:latin typeface="Georgia" charset="0"/>
                <a:ea typeface="Georgia" charset="0"/>
                <a:cs typeface="Georgia" charset="0"/>
              </a:rPr>
              <a:t>2</a:t>
            </a:r>
            <a:r>
              <a:rPr lang="en-US" sz="2000" dirty="0">
                <a:solidFill>
                  <a:schemeClr val="bg2">
                    <a:lumMod val="10000"/>
                  </a:schemeClr>
                </a:solidFill>
                <a:latin typeface="Georgia" charset="0"/>
                <a:ea typeface="Georgia" charset="0"/>
                <a:cs typeface="Georgia" charset="0"/>
              </a:rPr>
              <a:t>, </a:t>
            </a:r>
            <a:r>
              <a:rPr lang="en-US" sz="2000" dirty="0" err="1">
                <a:solidFill>
                  <a:schemeClr val="bg2">
                    <a:lumMod val="10000"/>
                  </a:schemeClr>
                </a:solidFill>
                <a:latin typeface="Georgia" charset="0"/>
                <a:ea typeface="Georgia" charset="0"/>
                <a:cs typeface="Georgia" charset="0"/>
              </a:rPr>
              <a:t>Yanwu</a:t>
            </a:r>
            <a:r>
              <a:rPr lang="en-US" sz="2000" dirty="0">
                <a:solidFill>
                  <a:schemeClr val="bg2">
                    <a:lumMod val="10000"/>
                  </a:schemeClr>
                </a:solidFill>
                <a:latin typeface="Georgia" charset="0"/>
                <a:ea typeface="Georgia" charset="0"/>
                <a:cs typeface="Georgia" charset="0"/>
              </a:rPr>
              <a:t> Zhang</a:t>
            </a:r>
            <a:r>
              <a:rPr lang="en-US" sz="2000" baseline="30000" dirty="0">
                <a:solidFill>
                  <a:schemeClr val="bg2">
                    <a:lumMod val="10000"/>
                  </a:schemeClr>
                </a:solidFill>
                <a:latin typeface="Georgia" charset="0"/>
                <a:ea typeface="Georgia" charset="0"/>
                <a:cs typeface="Georgia" charset="0"/>
              </a:rPr>
              <a:t>1</a:t>
            </a:r>
            <a:r>
              <a:rPr lang="en-US" sz="2000" dirty="0">
                <a:solidFill>
                  <a:schemeClr val="bg2">
                    <a:lumMod val="10000"/>
                  </a:schemeClr>
                </a:solidFill>
                <a:latin typeface="Georgia" charset="0"/>
                <a:ea typeface="Georgia" charset="0"/>
                <a:cs typeface="Georgia" charset="0"/>
              </a:rPr>
              <a:t>, Mathieu Kemp</a:t>
            </a:r>
            <a:r>
              <a:rPr lang="en-US" sz="2000" baseline="30000" dirty="0">
                <a:solidFill>
                  <a:schemeClr val="bg2">
                    <a:lumMod val="10000"/>
                  </a:schemeClr>
                </a:solidFill>
                <a:latin typeface="Georgia" charset="0"/>
                <a:ea typeface="Georgia" charset="0"/>
                <a:cs typeface="Georgia" charset="0"/>
              </a:rPr>
              <a:t>1</a:t>
            </a:r>
            <a:r>
              <a:rPr lang="en-US" sz="2000" dirty="0">
                <a:solidFill>
                  <a:schemeClr val="bg2">
                    <a:lumMod val="10000"/>
                  </a:schemeClr>
                </a:solidFill>
                <a:latin typeface="Georgia" charset="0"/>
                <a:ea typeface="Georgia" charset="0"/>
                <a:cs typeface="Georgia" charset="0"/>
              </a:rPr>
              <a:t>, </a:t>
            </a:r>
            <a:r>
              <a:rPr lang="en-US" sz="2000" dirty="0" smtClean="0">
                <a:solidFill>
                  <a:schemeClr val="bg2">
                    <a:lumMod val="10000"/>
                  </a:schemeClr>
                </a:solidFill>
                <a:latin typeface="Georgia" charset="0"/>
                <a:ea typeface="Georgia" charset="0"/>
                <a:cs typeface="Georgia" charset="0"/>
              </a:rPr>
              <a:t/>
            </a:r>
            <a:br>
              <a:rPr lang="en-US" sz="2000" dirty="0" smtClean="0">
                <a:solidFill>
                  <a:schemeClr val="bg2">
                    <a:lumMod val="10000"/>
                  </a:schemeClr>
                </a:solidFill>
                <a:latin typeface="Georgia" charset="0"/>
                <a:ea typeface="Georgia" charset="0"/>
                <a:cs typeface="Georgia" charset="0"/>
              </a:rPr>
            </a:br>
            <a:r>
              <a:rPr lang="en-US" sz="2000" dirty="0" smtClean="0">
                <a:solidFill>
                  <a:schemeClr val="bg2">
                    <a:lumMod val="10000"/>
                  </a:schemeClr>
                </a:solidFill>
                <a:latin typeface="Georgia" charset="0"/>
                <a:ea typeface="Georgia" charset="0"/>
                <a:cs typeface="Georgia" charset="0"/>
              </a:rPr>
              <a:t>Brian </a:t>
            </a:r>
            <a:r>
              <a:rPr lang="en-US" sz="2000" dirty="0">
                <a:solidFill>
                  <a:schemeClr val="bg2">
                    <a:lumMod val="10000"/>
                  </a:schemeClr>
                </a:solidFill>
                <a:latin typeface="Georgia" charset="0"/>
                <a:ea typeface="Georgia" charset="0"/>
                <a:cs typeface="Georgia" charset="0"/>
              </a:rPr>
              <a:t>Kieft</a:t>
            </a:r>
            <a:r>
              <a:rPr lang="en-US" sz="2000" baseline="30000" dirty="0">
                <a:solidFill>
                  <a:schemeClr val="bg2">
                    <a:lumMod val="10000"/>
                  </a:schemeClr>
                </a:solidFill>
                <a:latin typeface="Georgia" charset="0"/>
                <a:ea typeface="Georgia" charset="0"/>
                <a:cs typeface="Georgia" charset="0"/>
              </a:rPr>
              <a:t>1</a:t>
            </a:r>
            <a:r>
              <a:rPr lang="en-US" sz="2000" dirty="0">
                <a:solidFill>
                  <a:schemeClr val="bg2">
                    <a:lumMod val="10000"/>
                  </a:schemeClr>
                </a:solidFill>
                <a:latin typeface="Georgia" charset="0"/>
                <a:ea typeface="Georgia" charset="0"/>
                <a:cs typeface="Georgia" charset="0"/>
              </a:rPr>
              <a:t>, </a:t>
            </a:r>
            <a:r>
              <a:rPr lang="en-US" sz="2000" dirty="0" err="1">
                <a:solidFill>
                  <a:schemeClr val="bg2">
                    <a:lumMod val="10000"/>
                  </a:schemeClr>
                </a:solidFill>
                <a:latin typeface="Georgia" charset="0"/>
                <a:ea typeface="Georgia" charset="0"/>
                <a:cs typeface="Georgia" charset="0"/>
              </a:rPr>
              <a:t>Hanumant</a:t>
            </a:r>
            <a:r>
              <a:rPr lang="en-US" sz="2000" dirty="0">
                <a:solidFill>
                  <a:schemeClr val="bg2">
                    <a:lumMod val="10000"/>
                  </a:schemeClr>
                </a:solidFill>
                <a:latin typeface="Georgia" charset="0"/>
                <a:ea typeface="Georgia" charset="0"/>
                <a:cs typeface="Georgia" charset="0"/>
              </a:rPr>
              <a:t> Singh</a:t>
            </a:r>
            <a:r>
              <a:rPr lang="en-US" sz="2000" baseline="30000" dirty="0">
                <a:solidFill>
                  <a:schemeClr val="bg2">
                    <a:lumMod val="10000"/>
                  </a:schemeClr>
                </a:solidFill>
                <a:latin typeface="Georgia" charset="0"/>
                <a:ea typeface="Georgia" charset="0"/>
                <a:cs typeface="Georgia" charset="0"/>
              </a:rPr>
              <a:t>3</a:t>
            </a:r>
            <a:r>
              <a:rPr lang="en-US" sz="2000" dirty="0">
                <a:solidFill>
                  <a:schemeClr val="bg2">
                    <a:lumMod val="10000"/>
                  </a:schemeClr>
                </a:solidFill>
                <a:latin typeface="Georgia" charset="0"/>
                <a:ea typeface="Georgia" charset="0"/>
                <a:cs typeface="Georgia" charset="0"/>
              </a:rPr>
              <a:t>, </a:t>
            </a:r>
            <a:r>
              <a:rPr lang="en-US" sz="2000" dirty="0" smtClean="0">
                <a:solidFill>
                  <a:schemeClr val="bg2">
                    <a:lumMod val="10000"/>
                  </a:schemeClr>
                </a:solidFill>
                <a:latin typeface="Georgia" charset="0"/>
                <a:ea typeface="Georgia" charset="0"/>
                <a:cs typeface="Georgia" charset="0"/>
              </a:rPr>
              <a:t>Yogesh </a:t>
            </a:r>
            <a:r>
              <a:rPr lang="en-US" sz="2000" dirty="0">
                <a:solidFill>
                  <a:schemeClr val="bg2">
                    <a:lumMod val="10000"/>
                  </a:schemeClr>
                </a:solidFill>
                <a:latin typeface="Georgia" charset="0"/>
                <a:ea typeface="Georgia" charset="0"/>
                <a:cs typeface="Georgia" charset="0"/>
              </a:rPr>
              <a:t>Girdhar</a:t>
            </a:r>
            <a:r>
              <a:rPr lang="en-US" sz="2000" baseline="30000" dirty="0">
                <a:solidFill>
                  <a:schemeClr val="bg2">
                    <a:lumMod val="10000"/>
                  </a:schemeClr>
                </a:solidFill>
                <a:latin typeface="Georgia" charset="0"/>
                <a:ea typeface="Georgia" charset="0"/>
                <a:cs typeface="Georgia" charset="0"/>
              </a:rPr>
              <a:t>2</a:t>
            </a:r>
            <a:r>
              <a:rPr lang="en-US" sz="2000" dirty="0">
                <a:solidFill>
                  <a:schemeClr val="bg2">
                    <a:lumMod val="10000"/>
                  </a:schemeClr>
                </a:solidFill>
                <a:latin typeface="Georgia" charset="0"/>
                <a:ea typeface="Georgia" charset="0"/>
                <a:cs typeface="Georgia" charset="0"/>
              </a:rPr>
              <a:t> </a:t>
            </a:r>
            <a:endParaRPr lang="en-US" sz="2000" dirty="0" smtClean="0">
              <a:solidFill>
                <a:schemeClr val="bg2">
                  <a:lumMod val="10000"/>
                </a:schemeClr>
              </a:solidFill>
              <a:latin typeface="Georgia" charset="0"/>
              <a:ea typeface="Georgia" charset="0"/>
              <a:cs typeface="Georgia" charset="0"/>
            </a:endParaRPr>
          </a:p>
          <a:p>
            <a:pPr algn="ctr"/>
            <a:endParaRPr lang="en-US" dirty="0" smtClean="0">
              <a:solidFill>
                <a:schemeClr val="bg2">
                  <a:lumMod val="10000"/>
                </a:schemeClr>
              </a:solidFill>
              <a:latin typeface="Lucida Grande" charset="0"/>
              <a:ea typeface="Lucida Grande" charset="0"/>
              <a:cs typeface="Lucida Grande" charset="0"/>
            </a:endParaRPr>
          </a:p>
          <a:p>
            <a:pPr algn="ctr"/>
            <a:endParaRPr lang="en-US" dirty="0">
              <a:solidFill>
                <a:schemeClr val="bg2">
                  <a:lumMod val="10000"/>
                </a:schemeClr>
              </a:solidFill>
              <a:latin typeface="Lucida Grande" charset="0"/>
              <a:ea typeface="Lucida Grande" charset="0"/>
              <a:cs typeface="Lucida Grande" charset="0"/>
            </a:endParaRPr>
          </a:p>
          <a:p>
            <a:pPr algn="ctr"/>
            <a:endParaRPr lang="en-US" dirty="0" smtClean="0">
              <a:solidFill>
                <a:schemeClr val="bg2">
                  <a:lumMod val="10000"/>
                </a:schemeClr>
              </a:solidFill>
              <a:latin typeface="Lucida Grande" charset="0"/>
              <a:ea typeface="Lucida Grande" charset="0"/>
              <a:cs typeface="Lucida Grande" charset="0"/>
            </a:endParaRPr>
          </a:p>
          <a:p>
            <a:pPr algn="ctr"/>
            <a:endParaRPr lang="en-US" dirty="0">
              <a:solidFill>
                <a:schemeClr val="bg2">
                  <a:lumMod val="10000"/>
                </a:schemeClr>
              </a:solidFill>
              <a:latin typeface="Lucida Grande" charset="0"/>
              <a:ea typeface="Lucida Grande" charset="0"/>
              <a:cs typeface="Lucida Grande" charset="0"/>
            </a:endParaRPr>
          </a:p>
          <a:p>
            <a:pPr algn="ctr"/>
            <a:endParaRPr lang="en-US" dirty="0" smtClean="0">
              <a:solidFill>
                <a:schemeClr val="bg2">
                  <a:lumMod val="10000"/>
                </a:schemeClr>
              </a:solidFill>
              <a:latin typeface="Lucida Grande" charset="0"/>
              <a:ea typeface="Lucida Grande" charset="0"/>
              <a:cs typeface="Lucida Grande" charset="0"/>
            </a:endParaRPr>
          </a:p>
          <a:p>
            <a:pPr algn="ctr"/>
            <a:endParaRPr lang="en-US" dirty="0">
              <a:solidFill>
                <a:schemeClr val="bg2">
                  <a:lumMod val="10000"/>
                </a:schemeClr>
              </a:solidFill>
              <a:latin typeface="Lucida Grande" charset="0"/>
              <a:ea typeface="Lucida Grande" charset="0"/>
              <a:cs typeface="Lucida Grande" charset="0"/>
            </a:endParaRPr>
          </a:p>
          <a:p>
            <a:pPr algn="ctr"/>
            <a:endParaRPr lang="en-US" dirty="0" smtClean="0">
              <a:solidFill>
                <a:schemeClr val="bg2">
                  <a:lumMod val="10000"/>
                </a:schemeClr>
              </a:solidFill>
              <a:latin typeface="Lucida Grande" charset="0"/>
              <a:ea typeface="Lucida Grande" charset="0"/>
              <a:cs typeface="Lucida Grande" charset="0"/>
            </a:endParaRPr>
          </a:p>
          <a:p>
            <a:pPr algn="ctr"/>
            <a:endParaRPr lang="en-US" dirty="0" smtClean="0">
              <a:solidFill>
                <a:schemeClr val="bg2">
                  <a:lumMod val="10000"/>
                </a:schemeClr>
              </a:solidFill>
              <a:latin typeface="Lucida Grande" charset="0"/>
              <a:ea typeface="Lucida Grande" charset="0"/>
              <a:cs typeface="Lucida Grande" charset="0"/>
            </a:endParaRPr>
          </a:p>
          <a:p>
            <a:pPr algn="ctr"/>
            <a:r>
              <a:rPr lang="en-US" sz="1200" baseline="30000" dirty="0">
                <a:solidFill>
                  <a:schemeClr val="bg2">
                    <a:lumMod val="25000"/>
                  </a:schemeClr>
                </a:solidFill>
                <a:latin typeface="Lucida Grande" charset="0"/>
                <a:ea typeface="Lucida Grande" charset="0"/>
                <a:cs typeface="Lucida Grande" charset="0"/>
              </a:rPr>
              <a:t>1</a:t>
            </a:r>
            <a:r>
              <a:rPr lang="en-US" sz="1200" dirty="0">
                <a:solidFill>
                  <a:schemeClr val="bg2">
                    <a:lumMod val="25000"/>
                  </a:schemeClr>
                </a:solidFill>
                <a:latin typeface="Lucida Grande" charset="0"/>
                <a:ea typeface="Lucida Grande" charset="0"/>
                <a:cs typeface="Lucida Grande" charset="0"/>
              </a:rPr>
              <a:t>Monterey Bay Aquarium Research Institute, Moss Landing, CA </a:t>
            </a:r>
            <a:r>
              <a:rPr lang="en-US" sz="1200" dirty="0" smtClean="0">
                <a:solidFill>
                  <a:schemeClr val="bg2">
                    <a:lumMod val="25000"/>
                  </a:schemeClr>
                </a:solidFill>
                <a:latin typeface="Lucida Grande" charset="0"/>
                <a:ea typeface="Lucida Grande" charset="0"/>
                <a:cs typeface="Lucida Grande" charset="0"/>
              </a:rPr>
              <a:t>95039</a:t>
            </a:r>
          </a:p>
          <a:p>
            <a:pPr algn="ctr"/>
            <a:r>
              <a:rPr lang="en-US" sz="1100" dirty="0" smtClean="0">
                <a:solidFill>
                  <a:schemeClr val="bg2">
                    <a:lumMod val="25000"/>
                  </a:schemeClr>
                </a:solidFill>
                <a:latin typeface="Lucida Grande" charset="0"/>
                <a:ea typeface="Lucida Grande" charset="0"/>
                <a:cs typeface="Lucida Grande" charset="0"/>
              </a:rPr>
              <a:t>{</a:t>
            </a:r>
            <a:r>
              <a:rPr lang="en-US" sz="1100" dirty="0" err="1">
                <a:solidFill>
                  <a:schemeClr val="bg2">
                    <a:lumMod val="25000"/>
                  </a:schemeClr>
                </a:solidFill>
                <a:latin typeface="Lucida Grande" charset="0"/>
                <a:ea typeface="Lucida Grande" charset="0"/>
                <a:cs typeface="Lucida Grande" charset="0"/>
              </a:rPr>
              <a:t>byraanan|yzhang|mkemp|bkieft</a:t>
            </a:r>
            <a:r>
              <a:rPr lang="en-US" sz="1100" dirty="0">
                <a:solidFill>
                  <a:schemeClr val="bg2">
                    <a:lumMod val="25000"/>
                  </a:schemeClr>
                </a:solidFill>
                <a:latin typeface="Lucida Grande" charset="0"/>
                <a:ea typeface="Lucida Grande" charset="0"/>
                <a:cs typeface="Lucida Grande" charset="0"/>
              </a:rPr>
              <a:t>}@</a:t>
            </a:r>
            <a:r>
              <a:rPr lang="en-US" sz="1100" dirty="0" err="1" smtClean="0">
                <a:solidFill>
                  <a:schemeClr val="bg2">
                    <a:lumMod val="25000"/>
                  </a:schemeClr>
                </a:solidFill>
                <a:latin typeface="Lucida Grande" charset="0"/>
                <a:ea typeface="Lucida Grande" charset="0"/>
                <a:cs typeface="Lucida Grande" charset="0"/>
              </a:rPr>
              <a:t>mbari.org</a:t>
            </a:r>
            <a:endParaRPr lang="en-US" sz="1100" dirty="0" smtClean="0">
              <a:solidFill>
                <a:schemeClr val="bg2">
                  <a:lumMod val="25000"/>
                </a:schemeClr>
              </a:solidFill>
              <a:latin typeface="Lucida Grande" charset="0"/>
              <a:ea typeface="Lucida Grande" charset="0"/>
              <a:cs typeface="Lucida Grande" charset="0"/>
            </a:endParaRPr>
          </a:p>
          <a:p>
            <a:pPr algn="ctr">
              <a:spcBef>
                <a:spcPts val="600"/>
              </a:spcBef>
            </a:pPr>
            <a:r>
              <a:rPr lang="en-US" sz="1200" baseline="30000" dirty="0">
                <a:solidFill>
                  <a:schemeClr val="bg2">
                    <a:lumMod val="25000"/>
                  </a:schemeClr>
                </a:solidFill>
                <a:latin typeface="Lucida Grande" charset="0"/>
                <a:ea typeface="Lucida Grande" charset="0"/>
                <a:cs typeface="Lucida Grande" charset="0"/>
              </a:rPr>
              <a:t>2</a:t>
            </a:r>
            <a:r>
              <a:rPr lang="en-US" sz="1200" dirty="0">
                <a:solidFill>
                  <a:schemeClr val="bg2">
                    <a:lumMod val="25000"/>
                  </a:schemeClr>
                </a:solidFill>
                <a:latin typeface="Lucida Grande" charset="0"/>
                <a:ea typeface="Lucida Grande" charset="0"/>
                <a:cs typeface="Lucida Grande" charset="0"/>
              </a:rPr>
              <a:t>Woods Hole Oceanographic Institution, Woods Hole, MA </a:t>
            </a:r>
            <a:r>
              <a:rPr lang="en-US" sz="1200" dirty="0" smtClean="0">
                <a:solidFill>
                  <a:schemeClr val="bg2">
                    <a:lumMod val="25000"/>
                  </a:schemeClr>
                </a:solidFill>
                <a:latin typeface="Lucida Grande" charset="0"/>
                <a:ea typeface="Lucida Grande" charset="0"/>
                <a:cs typeface="Lucida Grande" charset="0"/>
              </a:rPr>
              <a:t>02543</a:t>
            </a:r>
          </a:p>
          <a:p>
            <a:pPr algn="ctr"/>
            <a:r>
              <a:rPr lang="en-US" sz="1200" dirty="0" smtClean="0">
                <a:solidFill>
                  <a:schemeClr val="bg2">
                    <a:lumMod val="25000"/>
                  </a:schemeClr>
                </a:solidFill>
                <a:latin typeface="Lucida Grande" charset="0"/>
                <a:ea typeface="Lucida Grande" charset="0"/>
                <a:cs typeface="Lucida Grande" charset="0"/>
              </a:rPr>
              <a:t>{</a:t>
            </a:r>
            <a:r>
              <a:rPr lang="en-US" sz="1200" dirty="0" err="1">
                <a:solidFill>
                  <a:schemeClr val="bg2">
                    <a:lumMod val="25000"/>
                  </a:schemeClr>
                </a:solidFill>
                <a:latin typeface="Lucida Grande" charset="0"/>
                <a:ea typeface="Lucida Grande" charset="0"/>
                <a:cs typeface="Lucida Grande" charset="0"/>
              </a:rPr>
              <a:t>jbellingham|ygirdhar</a:t>
            </a:r>
            <a:r>
              <a:rPr lang="en-US" sz="1200" dirty="0">
                <a:solidFill>
                  <a:schemeClr val="bg2">
                    <a:lumMod val="25000"/>
                  </a:schemeClr>
                </a:solidFill>
                <a:latin typeface="Lucida Grande" charset="0"/>
                <a:ea typeface="Lucida Grande" charset="0"/>
                <a:cs typeface="Lucida Grande" charset="0"/>
              </a:rPr>
              <a:t>}@</a:t>
            </a:r>
            <a:r>
              <a:rPr lang="en-US" sz="1200" dirty="0" err="1" smtClean="0">
                <a:solidFill>
                  <a:schemeClr val="bg2">
                    <a:lumMod val="25000"/>
                  </a:schemeClr>
                </a:solidFill>
                <a:latin typeface="Lucida Grande" charset="0"/>
                <a:ea typeface="Lucida Grande" charset="0"/>
                <a:cs typeface="Lucida Grande" charset="0"/>
              </a:rPr>
              <a:t>whoi.edu</a:t>
            </a:r>
            <a:endParaRPr lang="en-US" sz="1200" dirty="0" smtClean="0">
              <a:solidFill>
                <a:schemeClr val="bg2">
                  <a:lumMod val="25000"/>
                </a:schemeClr>
              </a:solidFill>
              <a:latin typeface="Lucida Grande" charset="0"/>
              <a:ea typeface="Lucida Grande" charset="0"/>
              <a:cs typeface="Lucida Grande" charset="0"/>
            </a:endParaRPr>
          </a:p>
          <a:p>
            <a:pPr algn="ctr">
              <a:spcBef>
                <a:spcPts val="600"/>
              </a:spcBef>
            </a:pPr>
            <a:r>
              <a:rPr lang="en-US" sz="1200" baseline="30000" dirty="0" smtClean="0">
                <a:solidFill>
                  <a:schemeClr val="bg2">
                    <a:lumMod val="25000"/>
                  </a:schemeClr>
                </a:solidFill>
                <a:latin typeface="Lucida Grande" charset="0"/>
                <a:ea typeface="Lucida Grande" charset="0"/>
                <a:cs typeface="Lucida Grande" charset="0"/>
              </a:rPr>
              <a:t>3</a:t>
            </a:r>
            <a:r>
              <a:rPr lang="en-US" sz="1200" dirty="0" smtClean="0">
                <a:solidFill>
                  <a:schemeClr val="bg2">
                    <a:lumMod val="25000"/>
                  </a:schemeClr>
                </a:solidFill>
                <a:latin typeface="Lucida Grande" charset="0"/>
                <a:ea typeface="Lucida Grande" charset="0"/>
                <a:cs typeface="Lucida Grande" charset="0"/>
              </a:rPr>
              <a:t>Northeastern </a:t>
            </a:r>
            <a:r>
              <a:rPr lang="en-US" sz="1200" dirty="0">
                <a:solidFill>
                  <a:schemeClr val="bg2">
                    <a:lumMod val="25000"/>
                  </a:schemeClr>
                </a:solidFill>
                <a:latin typeface="Lucida Grande" charset="0"/>
                <a:ea typeface="Lucida Grande" charset="0"/>
                <a:cs typeface="Lucida Grande" charset="0"/>
              </a:rPr>
              <a:t>University, Boston, MA </a:t>
            </a:r>
            <a:r>
              <a:rPr lang="en-US" sz="1200" dirty="0" smtClean="0">
                <a:solidFill>
                  <a:schemeClr val="bg2">
                    <a:lumMod val="25000"/>
                  </a:schemeClr>
                </a:solidFill>
                <a:latin typeface="Lucida Grande" charset="0"/>
                <a:ea typeface="Lucida Grande" charset="0"/>
                <a:cs typeface="Lucida Grande" charset="0"/>
              </a:rPr>
              <a:t>02115</a:t>
            </a:r>
            <a:r>
              <a:rPr lang="en-US" sz="1200" dirty="0">
                <a:solidFill>
                  <a:schemeClr val="bg2">
                    <a:lumMod val="25000"/>
                  </a:schemeClr>
                </a:solidFill>
                <a:latin typeface="Lucida Grande" charset="0"/>
                <a:ea typeface="Lucida Grande" charset="0"/>
                <a:cs typeface="Lucida Grande" charset="0"/>
              </a:rPr>
              <a:t/>
            </a:r>
            <a:br>
              <a:rPr lang="en-US" sz="1200" dirty="0">
                <a:solidFill>
                  <a:schemeClr val="bg2">
                    <a:lumMod val="25000"/>
                  </a:schemeClr>
                </a:solidFill>
                <a:latin typeface="Lucida Grande" charset="0"/>
                <a:ea typeface="Lucida Grande" charset="0"/>
                <a:cs typeface="Lucida Grande" charset="0"/>
              </a:rPr>
            </a:br>
            <a:r>
              <a:rPr lang="en-US" sz="1100" dirty="0" err="1" smtClean="0">
                <a:solidFill>
                  <a:schemeClr val="bg2">
                    <a:lumMod val="25000"/>
                  </a:schemeClr>
                </a:solidFill>
                <a:latin typeface="Lucida Grande" charset="0"/>
                <a:ea typeface="Lucida Grande" charset="0"/>
                <a:cs typeface="Lucida Grande" charset="0"/>
              </a:rPr>
              <a:t>ha.singh@neu.edu</a:t>
            </a:r>
            <a:endParaRPr lang="en-US" sz="1200" dirty="0">
              <a:solidFill>
                <a:schemeClr val="bg2">
                  <a:lumMod val="25000"/>
                </a:schemeClr>
              </a:solidFill>
              <a:latin typeface="Lucida Grande" charset="0"/>
              <a:ea typeface="Lucida Grande" charset="0"/>
              <a:cs typeface="Lucida Grande" charset="0"/>
            </a:endParaRPr>
          </a:p>
        </p:txBody>
      </p:sp>
      <p:sp>
        <p:nvSpPr>
          <p:cNvPr id="6" name="Title 1"/>
          <p:cNvSpPr txBox="1">
            <a:spLocks/>
          </p:cNvSpPr>
          <p:nvPr/>
        </p:nvSpPr>
        <p:spPr>
          <a:xfrm>
            <a:off x="0" y="0"/>
            <a:ext cx="9152467" cy="1729534"/>
          </a:xfrm>
          <a:prstGeom prst="rect">
            <a:avLst/>
          </a:prstGeom>
          <a:solidFill>
            <a:schemeClr val="accent5">
              <a:lumMod val="75000"/>
            </a:schemeClr>
          </a:solidFill>
          <a:ln>
            <a:noFill/>
          </a:ln>
        </p:spPr>
        <p:txBody>
          <a:bodyPr vert="horz" lIns="9144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dirty="0">
                <a:solidFill>
                  <a:schemeClr val="bg1"/>
                </a:solidFill>
                <a:latin typeface="Georgia" charset="0"/>
                <a:ea typeface="Georgia" charset="0"/>
                <a:cs typeface="Georgia" charset="0"/>
              </a:rPr>
              <a:t>Automatic Fault Diagnosis for </a:t>
            </a:r>
            <a:r>
              <a:rPr lang="en-US" sz="4000" dirty="0" smtClean="0">
                <a:solidFill>
                  <a:schemeClr val="bg1"/>
                </a:solidFill>
                <a:latin typeface="Georgia" charset="0"/>
                <a:ea typeface="Georgia" charset="0"/>
                <a:cs typeface="Georgia" charset="0"/>
              </a:rPr>
              <a:t>AUVs </a:t>
            </a:r>
            <a:r>
              <a:rPr lang="en-US" sz="4000" dirty="0">
                <a:solidFill>
                  <a:schemeClr val="bg1"/>
                </a:solidFill>
                <a:latin typeface="Georgia" charset="0"/>
                <a:ea typeface="Georgia" charset="0"/>
                <a:cs typeface="Georgia" charset="0"/>
              </a:rPr>
              <a:t>using Online Topic Models </a:t>
            </a:r>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cxnSp>
        <p:nvCxnSpPr>
          <p:cNvPr id="21" name="Straight Connector 20"/>
          <p:cNvCxnSpPr/>
          <p:nvPr/>
        </p:nvCxnSpPr>
        <p:spPr>
          <a:xfrm flipV="1">
            <a:off x="0" y="1729534"/>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7281236" y="5587555"/>
            <a:ext cx="1637858" cy="737036"/>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8597" y="3311461"/>
            <a:ext cx="2666807" cy="1645920"/>
          </a:xfrm>
          <a:prstGeom prst="rect">
            <a:avLst/>
          </a:prstGeom>
        </p:spPr>
      </p:pic>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523" y="5331217"/>
            <a:ext cx="1140849" cy="1041952"/>
          </a:xfrm>
          <a:prstGeom prst="rect">
            <a:avLst/>
          </a:prstGeom>
        </p:spPr>
      </p:pic>
      <p:sp>
        <p:nvSpPr>
          <p:cNvPr id="4" name="Rectangle 3"/>
          <p:cNvSpPr/>
          <p:nvPr/>
        </p:nvSpPr>
        <p:spPr>
          <a:xfrm>
            <a:off x="6961873" y="6260967"/>
            <a:ext cx="2276585" cy="276999"/>
          </a:xfrm>
          <a:prstGeom prst="rect">
            <a:avLst/>
          </a:prstGeom>
        </p:spPr>
        <p:txBody>
          <a:bodyPr wrap="none">
            <a:spAutoFit/>
          </a:bodyPr>
          <a:lstStyle/>
          <a:p>
            <a:pPr algn="ctr"/>
            <a:r>
              <a:rPr lang="en-US" sz="1200" dirty="0">
                <a:latin typeface="Georgia" charset="0"/>
                <a:ea typeface="Georgia" charset="0"/>
                <a:cs typeface="Georgia" charset="0"/>
              </a:rPr>
              <a:t>ONR grant N00014-14-1-0199 </a:t>
            </a:r>
          </a:p>
        </p:txBody>
      </p:sp>
    </p:spTree>
    <p:extLst>
      <p:ext uri="{BB962C8B-B14F-4D97-AF65-F5344CB8AC3E}">
        <p14:creationId xmlns:p14="http://schemas.microsoft.com/office/powerpoint/2010/main" val="1956498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793184390"/>
              </p:ext>
            </p:extLst>
          </p:nvPr>
        </p:nvGraphicFramePr>
        <p:xfrm>
          <a:off x="-2919"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7C1B944D-FD7D-CC41-97CE-147212EC3918}" type="slidenum">
                        <a:rPr lang="en-US" baseline="0" smtClean="0">
                          <a:solidFill>
                            <a:schemeClr val="bg1"/>
                          </a:solidFill>
                          <a:latin typeface="Times New Roman" charset="0"/>
                          <a:ea typeface="Times New Roman" charset="0"/>
                          <a:cs typeface="Times New Roman" charset="0"/>
                        </a:rPr>
                        <a:t>10</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a:grpSpLocks noChangeAspect="1"/>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Topic modeling AUV data</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2242020" y="3955840"/>
            <a:ext cx="5593174" cy="338554"/>
            <a:chOff x="848793" y="3688249"/>
            <a:chExt cx="6997266" cy="423543"/>
          </a:xfrm>
        </p:grpSpPr>
        <p:cxnSp>
          <p:nvCxnSpPr>
            <p:cNvPr id="65" name="Straight Connector 64"/>
            <p:cNvCxnSpPr>
              <a:stCxn id="877" idx="1"/>
            </p:cNvCxnSpPr>
            <p:nvPr/>
          </p:nvCxnSpPr>
          <p:spPr>
            <a:xfrm>
              <a:off x="848793" y="4007319"/>
              <a:ext cx="6997266" cy="0"/>
            </a:xfrm>
            <a:prstGeom prst="line">
              <a:avLst/>
            </a:prstGeom>
            <a:ln w="9525">
              <a:solidFill>
                <a:schemeClr val="tx1">
                  <a:lumMod val="75000"/>
                  <a:lumOff val="25000"/>
                </a:schemeClr>
              </a:solidFill>
              <a:prstDash val="sysDot"/>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6924030" y="3688249"/>
              <a:ext cx="823462" cy="423543"/>
            </a:xfrm>
            <a:prstGeom prst="rect">
              <a:avLst/>
            </a:prstGeom>
            <a:noFill/>
          </p:spPr>
          <p:txBody>
            <a:bodyPr wrap="square" rtlCol="0">
              <a:spAutoFit/>
            </a:bodyPr>
            <a:lstStyle/>
            <a:p>
              <a:r>
                <a:rPr lang="en-US" sz="1600" i="1" dirty="0" smtClean="0">
                  <a:latin typeface="Cambria Math" charset="0"/>
                  <a:ea typeface="Cambria Math" charset="0"/>
                  <a:cs typeface="Cambria Math" charset="0"/>
                </a:rPr>
                <a:t>Time</a:t>
              </a:r>
              <a:endParaRPr lang="en-US" sz="2400" i="1" dirty="0">
                <a:latin typeface="Cambria Math" charset="0"/>
                <a:ea typeface="Cambria Math" charset="0"/>
                <a:cs typeface="Cambria Math" charset="0"/>
              </a:endParaRPr>
            </a:p>
          </p:txBody>
        </p:sp>
      </p:grpSp>
      <p:grpSp>
        <p:nvGrpSpPr>
          <p:cNvPr id="898" name="Group 897"/>
          <p:cNvGrpSpPr/>
          <p:nvPr/>
        </p:nvGrpSpPr>
        <p:grpSpPr>
          <a:xfrm>
            <a:off x="2567761" y="3468910"/>
            <a:ext cx="3951594" cy="1460524"/>
            <a:chOff x="2100496" y="3238592"/>
            <a:chExt cx="4943589" cy="1827169"/>
          </a:xfrm>
        </p:grpSpPr>
        <p:grpSp>
          <p:nvGrpSpPr>
            <p:cNvPr id="160" name="Group 159"/>
            <p:cNvGrpSpPr/>
            <p:nvPr/>
          </p:nvGrpSpPr>
          <p:grpSpPr>
            <a:xfrm>
              <a:off x="2100496" y="3808049"/>
              <a:ext cx="1827167" cy="909842"/>
              <a:chOff x="186748" y="5103448"/>
              <a:chExt cx="1990144" cy="990997"/>
            </a:xfrm>
          </p:grpSpPr>
          <p:grpSp>
            <p:nvGrpSpPr>
              <p:cNvPr id="73" name="Group 72"/>
              <p:cNvGrpSpPr/>
              <p:nvPr/>
            </p:nvGrpSpPr>
            <p:grpSpPr>
              <a:xfrm rot="19938423">
                <a:off x="186748" y="5103448"/>
                <a:ext cx="1990144" cy="587524"/>
                <a:chOff x="3292366" y="2896415"/>
                <a:chExt cx="2559268" cy="755534"/>
              </a:xfrm>
            </p:grpSpPr>
            <p:grpSp>
              <p:nvGrpSpPr>
                <p:cNvPr id="81" name="Group 80"/>
                <p:cNvGrpSpPr/>
                <p:nvPr/>
              </p:nvGrpSpPr>
              <p:grpSpPr>
                <a:xfrm>
                  <a:off x="3292366" y="2896415"/>
                  <a:ext cx="2559268" cy="755534"/>
                  <a:chOff x="4465648" y="826525"/>
                  <a:chExt cx="2559268" cy="755534"/>
                </a:xfrm>
              </p:grpSpPr>
              <p:sp>
                <p:nvSpPr>
                  <p:cNvPr id="83" name="Rectangle 8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4" name="Group 83"/>
                  <p:cNvGrpSpPr/>
                  <p:nvPr/>
                </p:nvGrpSpPr>
                <p:grpSpPr>
                  <a:xfrm>
                    <a:off x="4465648" y="826525"/>
                    <a:ext cx="2559268" cy="755534"/>
                    <a:chOff x="4465648" y="826525"/>
                    <a:chExt cx="2559268" cy="755534"/>
                  </a:xfrm>
                </p:grpSpPr>
                <p:grpSp>
                  <p:nvGrpSpPr>
                    <p:cNvPr id="85" name="Group 84"/>
                    <p:cNvGrpSpPr/>
                    <p:nvPr/>
                  </p:nvGrpSpPr>
                  <p:grpSpPr>
                    <a:xfrm>
                      <a:off x="4465648" y="826525"/>
                      <a:ext cx="2559268" cy="755534"/>
                      <a:chOff x="4348967" y="775020"/>
                      <a:chExt cx="4141890" cy="1286009"/>
                    </a:xfrm>
                    <a:solidFill>
                      <a:srgbClr val="FFC000"/>
                    </a:solidFill>
                  </p:grpSpPr>
                  <p:sp>
                    <p:nvSpPr>
                      <p:cNvPr id="87" name="Oval 8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8" name="Trapezoid 8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9" name="Parallelogram 8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Rectangle 8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6" name="Rectangle 8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79" name="Oval 78"/>
                <p:cNvSpPr/>
                <p:nvPr/>
              </p:nvSpPr>
              <p:spPr>
                <a:xfrm rot="1661577"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95" name="Group 94"/>
              <p:cNvGrpSpPr>
                <a:grpSpLocks noChangeAspect="1"/>
              </p:cNvGrpSpPr>
              <p:nvPr/>
            </p:nvGrpSpPr>
            <p:grpSpPr>
              <a:xfrm rot="14522359">
                <a:off x="222290" y="5953129"/>
                <a:ext cx="218173" cy="64460"/>
                <a:chOff x="5240867" y="2785533"/>
                <a:chExt cx="372532" cy="110067"/>
              </a:xfrm>
            </p:grpSpPr>
            <p:sp>
              <p:nvSpPr>
                <p:cNvPr id="4" name="Trapezoid 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ight Triangle 93"/>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1" name="Group 160"/>
            <p:cNvGrpSpPr/>
            <p:nvPr/>
          </p:nvGrpSpPr>
          <p:grpSpPr>
            <a:xfrm rot="3360000">
              <a:off x="5675576" y="3697252"/>
              <a:ext cx="1827169" cy="909849"/>
              <a:chOff x="186749" y="5103441"/>
              <a:chExt cx="1990146" cy="991004"/>
            </a:xfrm>
          </p:grpSpPr>
          <p:grpSp>
            <p:nvGrpSpPr>
              <p:cNvPr id="172" name="Group 171"/>
              <p:cNvGrpSpPr/>
              <p:nvPr/>
            </p:nvGrpSpPr>
            <p:grpSpPr>
              <a:xfrm rot="19938423">
                <a:off x="186749" y="5103441"/>
                <a:ext cx="1990146" cy="587522"/>
                <a:chOff x="3292366" y="2896415"/>
                <a:chExt cx="2559268" cy="755534"/>
              </a:xfrm>
            </p:grpSpPr>
            <p:grpSp>
              <p:nvGrpSpPr>
                <p:cNvPr id="180" name="Group 179"/>
                <p:cNvGrpSpPr/>
                <p:nvPr/>
              </p:nvGrpSpPr>
              <p:grpSpPr>
                <a:xfrm>
                  <a:off x="3292366" y="2896415"/>
                  <a:ext cx="2559268" cy="755534"/>
                  <a:chOff x="4465648" y="826525"/>
                  <a:chExt cx="2559268" cy="755534"/>
                </a:xfrm>
              </p:grpSpPr>
              <p:sp>
                <p:nvSpPr>
                  <p:cNvPr id="182" name="Rectangle 18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3" name="Group 182"/>
                  <p:cNvGrpSpPr/>
                  <p:nvPr/>
                </p:nvGrpSpPr>
                <p:grpSpPr>
                  <a:xfrm>
                    <a:off x="4465648" y="826525"/>
                    <a:ext cx="2559268" cy="755534"/>
                    <a:chOff x="4465648" y="826525"/>
                    <a:chExt cx="2559268" cy="755534"/>
                  </a:xfrm>
                </p:grpSpPr>
                <p:grpSp>
                  <p:nvGrpSpPr>
                    <p:cNvPr id="184" name="Group 183"/>
                    <p:cNvGrpSpPr/>
                    <p:nvPr/>
                  </p:nvGrpSpPr>
                  <p:grpSpPr>
                    <a:xfrm>
                      <a:off x="4465648" y="826525"/>
                      <a:ext cx="2559268" cy="755534"/>
                      <a:chOff x="4348967" y="775020"/>
                      <a:chExt cx="4141890" cy="1286009"/>
                    </a:xfrm>
                    <a:solidFill>
                      <a:srgbClr val="FFC000"/>
                    </a:solidFill>
                  </p:grpSpPr>
                  <p:sp>
                    <p:nvSpPr>
                      <p:cNvPr id="186" name="Oval 18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7" name="Trapezoid 18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8" name="Parallelogram 18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9" name="Rectangle 18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5" name="Rectangle 18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178" name="Oval 177"/>
                <p:cNvSpPr/>
                <p:nvPr/>
              </p:nvSpPr>
              <p:spPr>
                <a:xfrm rot="9101577" flipV="1">
                  <a:off x="3696674" y="3402343"/>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63" name="Group 162"/>
              <p:cNvGrpSpPr>
                <a:grpSpLocks noChangeAspect="1"/>
              </p:cNvGrpSpPr>
              <p:nvPr/>
            </p:nvGrpSpPr>
            <p:grpSpPr>
              <a:xfrm rot="14522359">
                <a:off x="222290" y="5953129"/>
                <a:ext cx="218173" cy="64460"/>
                <a:chOff x="5240867" y="2785533"/>
                <a:chExt cx="372532" cy="110067"/>
              </a:xfrm>
            </p:grpSpPr>
            <p:sp>
              <p:nvSpPr>
                <p:cNvPr id="164" name="Trapezoid 16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ight Triangle 16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ight Triangle 16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1" name="Group 190"/>
            <p:cNvGrpSpPr>
              <a:grpSpLocks noChangeAspect="1"/>
            </p:cNvGrpSpPr>
            <p:nvPr/>
          </p:nvGrpSpPr>
          <p:grpSpPr>
            <a:xfrm rot="1680000">
              <a:off x="3903369" y="3791550"/>
              <a:ext cx="1827167" cy="909849"/>
              <a:chOff x="186749" y="5103441"/>
              <a:chExt cx="1990145" cy="991004"/>
            </a:xfrm>
          </p:grpSpPr>
          <p:grpSp>
            <p:nvGrpSpPr>
              <p:cNvPr id="202" name="Group 201"/>
              <p:cNvGrpSpPr/>
              <p:nvPr/>
            </p:nvGrpSpPr>
            <p:grpSpPr>
              <a:xfrm rot="19938423">
                <a:off x="186749" y="5103441"/>
                <a:ext cx="1990145" cy="587522"/>
                <a:chOff x="3292366" y="2896415"/>
                <a:chExt cx="2559268" cy="755534"/>
              </a:xfrm>
            </p:grpSpPr>
            <p:grpSp>
              <p:nvGrpSpPr>
                <p:cNvPr id="208" name="Group 207"/>
                <p:cNvGrpSpPr/>
                <p:nvPr/>
              </p:nvGrpSpPr>
              <p:grpSpPr>
                <a:xfrm>
                  <a:off x="3292366" y="2896415"/>
                  <a:ext cx="2559268" cy="755534"/>
                  <a:chOff x="4465648" y="826525"/>
                  <a:chExt cx="2559268" cy="755534"/>
                </a:xfrm>
              </p:grpSpPr>
              <p:sp>
                <p:nvSpPr>
                  <p:cNvPr id="210" name="Rectangle 20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1" name="Group 210"/>
                  <p:cNvGrpSpPr/>
                  <p:nvPr/>
                </p:nvGrpSpPr>
                <p:grpSpPr>
                  <a:xfrm>
                    <a:off x="4465648" y="826525"/>
                    <a:ext cx="2559268" cy="755534"/>
                    <a:chOff x="4465648" y="826525"/>
                    <a:chExt cx="2559268" cy="755534"/>
                  </a:xfrm>
                </p:grpSpPr>
                <p:grpSp>
                  <p:nvGrpSpPr>
                    <p:cNvPr id="212" name="Group 211"/>
                    <p:cNvGrpSpPr/>
                    <p:nvPr/>
                  </p:nvGrpSpPr>
                  <p:grpSpPr>
                    <a:xfrm>
                      <a:off x="4465648" y="826525"/>
                      <a:ext cx="2559268" cy="755534"/>
                      <a:chOff x="4348967" y="775020"/>
                      <a:chExt cx="4141890" cy="1286009"/>
                    </a:xfrm>
                    <a:solidFill>
                      <a:srgbClr val="FFC000"/>
                    </a:solidFill>
                  </p:grpSpPr>
                  <p:sp>
                    <p:nvSpPr>
                      <p:cNvPr id="214" name="Oval 21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5" name="Trapezoid 21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6" name="Parallelogram 21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7" name="Rectangle 21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13" name="Rectangle 21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06" name="Oval 205"/>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93" name="Group 192"/>
              <p:cNvGrpSpPr>
                <a:grpSpLocks noChangeAspect="1"/>
              </p:cNvGrpSpPr>
              <p:nvPr/>
            </p:nvGrpSpPr>
            <p:grpSpPr>
              <a:xfrm rot="14522359">
                <a:off x="222290" y="5953129"/>
                <a:ext cx="218173" cy="64460"/>
                <a:chOff x="5240867" y="2785533"/>
                <a:chExt cx="372532" cy="110067"/>
              </a:xfrm>
            </p:grpSpPr>
            <p:sp>
              <p:nvSpPr>
                <p:cNvPr id="194" name="Trapezoid 19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ight Triangle 19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ight Triangle 19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876" name="Group 875"/>
          <p:cNvGrpSpPr/>
          <p:nvPr/>
        </p:nvGrpSpPr>
        <p:grpSpPr>
          <a:xfrm>
            <a:off x="2242020" y="3643893"/>
            <a:ext cx="4401231" cy="1155118"/>
            <a:chOff x="1583659" y="3457504"/>
            <a:chExt cx="5506101" cy="1445096"/>
          </a:xfrm>
        </p:grpSpPr>
        <p:sp>
          <p:nvSpPr>
            <p:cNvPr id="877" name="Rectangle 876"/>
            <p:cNvSpPr/>
            <p:nvPr/>
          </p:nvSpPr>
          <p:spPr>
            <a:xfrm>
              <a:off x="1583659" y="3493218"/>
              <a:ext cx="1551236" cy="134722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Rectangle 877"/>
            <p:cNvSpPr/>
            <p:nvPr/>
          </p:nvSpPr>
          <p:spPr>
            <a:xfrm>
              <a:off x="5371041" y="3553616"/>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Rectangle 878"/>
            <p:cNvSpPr/>
            <p:nvPr/>
          </p:nvSpPr>
          <p:spPr>
            <a:xfrm>
              <a:off x="3946752" y="3514723"/>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Rectangle 879"/>
            <p:cNvSpPr/>
            <p:nvPr/>
          </p:nvSpPr>
          <p:spPr>
            <a:xfrm>
              <a:off x="2842606" y="3457504"/>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2" name="TextBox 991"/>
          <p:cNvSpPr txBox="1"/>
          <p:nvPr/>
        </p:nvSpPr>
        <p:spPr>
          <a:xfrm>
            <a:off x="678887" y="3992719"/>
            <a:ext cx="1532792" cy="369332"/>
          </a:xfrm>
          <a:prstGeom prst="rect">
            <a:avLst/>
          </a:prstGeom>
          <a:noFill/>
        </p:spPr>
        <p:txBody>
          <a:bodyPr wrap="none" rtlCol="0">
            <a:spAutoFit/>
          </a:bodyPr>
          <a:lstStyle/>
          <a:p>
            <a:r>
              <a:rPr lang="en-US" dirty="0" smtClean="0">
                <a:latin typeface="Georgia" charset="0"/>
                <a:ea typeface="Georgia" charset="0"/>
                <a:cs typeface="Georgia" charset="0"/>
              </a:rPr>
              <a:t>Observations</a:t>
            </a:r>
            <a:endParaRPr lang="en-US" dirty="0">
              <a:latin typeface="Georgia" charset="0"/>
              <a:ea typeface="Georgia" charset="0"/>
              <a:cs typeface="Georgia" charset="0"/>
            </a:endParaRPr>
          </a:p>
        </p:txBody>
      </p:sp>
    </p:spTree>
    <p:extLst>
      <p:ext uri="{BB962C8B-B14F-4D97-AF65-F5344CB8AC3E}">
        <p14:creationId xmlns:p14="http://schemas.microsoft.com/office/powerpoint/2010/main" val="1247100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30028285"/>
              </p:ext>
            </p:extLst>
          </p:nvPr>
        </p:nvGraphicFramePr>
        <p:xfrm>
          <a:off x="-2919"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                 </a:t>
                      </a:r>
                      <a:fld id="{80228484-C0CE-1F42-A3B7-041907326061}" type="slidenum">
                        <a:rPr lang="en-US" smtClean="0">
                          <a:solidFill>
                            <a:schemeClr val="bg1"/>
                          </a:solidFill>
                          <a:latin typeface="Times New Roman" charset="0"/>
                          <a:ea typeface="Times New Roman" charset="0"/>
                          <a:cs typeface="Times New Roman" charset="0"/>
                        </a:rPr>
                        <a:t>11</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a:grpSpLocks noChangeAspect="1"/>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Topic modeling AUV data</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2242020" y="3955840"/>
            <a:ext cx="5593174" cy="338554"/>
            <a:chOff x="848793" y="3688249"/>
            <a:chExt cx="6997266" cy="423543"/>
          </a:xfrm>
        </p:grpSpPr>
        <p:cxnSp>
          <p:nvCxnSpPr>
            <p:cNvPr id="65" name="Straight Connector 64"/>
            <p:cNvCxnSpPr>
              <a:stCxn id="877" idx="1"/>
            </p:cNvCxnSpPr>
            <p:nvPr/>
          </p:nvCxnSpPr>
          <p:spPr>
            <a:xfrm>
              <a:off x="848793" y="4007319"/>
              <a:ext cx="6997266" cy="0"/>
            </a:xfrm>
            <a:prstGeom prst="line">
              <a:avLst/>
            </a:prstGeom>
            <a:ln w="9525">
              <a:solidFill>
                <a:schemeClr val="tx1">
                  <a:lumMod val="75000"/>
                  <a:lumOff val="25000"/>
                </a:schemeClr>
              </a:solidFill>
              <a:prstDash val="sysDot"/>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6924030" y="3688249"/>
              <a:ext cx="823462" cy="423543"/>
            </a:xfrm>
            <a:prstGeom prst="rect">
              <a:avLst/>
            </a:prstGeom>
            <a:noFill/>
          </p:spPr>
          <p:txBody>
            <a:bodyPr wrap="square" rtlCol="0">
              <a:spAutoFit/>
            </a:bodyPr>
            <a:lstStyle/>
            <a:p>
              <a:r>
                <a:rPr lang="en-US" sz="1600" i="1" dirty="0" smtClean="0">
                  <a:latin typeface="Cambria Math" charset="0"/>
                  <a:ea typeface="Cambria Math" charset="0"/>
                  <a:cs typeface="Cambria Math" charset="0"/>
                </a:rPr>
                <a:t>Time</a:t>
              </a:r>
              <a:endParaRPr lang="en-US" sz="2400" i="1" dirty="0">
                <a:latin typeface="Cambria Math" charset="0"/>
                <a:ea typeface="Cambria Math" charset="0"/>
                <a:cs typeface="Cambria Math" charset="0"/>
              </a:endParaRPr>
            </a:p>
          </p:txBody>
        </p:sp>
      </p:grpSp>
      <p:grpSp>
        <p:nvGrpSpPr>
          <p:cNvPr id="898" name="Group 897"/>
          <p:cNvGrpSpPr/>
          <p:nvPr/>
        </p:nvGrpSpPr>
        <p:grpSpPr>
          <a:xfrm>
            <a:off x="2567761" y="3468910"/>
            <a:ext cx="3951594" cy="1460524"/>
            <a:chOff x="2100496" y="3238592"/>
            <a:chExt cx="4943589" cy="1827169"/>
          </a:xfrm>
        </p:grpSpPr>
        <p:grpSp>
          <p:nvGrpSpPr>
            <p:cNvPr id="160" name="Group 159"/>
            <p:cNvGrpSpPr/>
            <p:nvPr/>
          </p:nvGrpSpPr>
          <p:grpSpPr>
            <a:xfrm>
              <a:off x="2100496" y="3808049"/>
              <a:ext cx="1827167" cy="909842"/>
              <a:chOff x="186748" y="5103448"/>
              <a:chExt cx="1990144" cy="990997"/>
            </a:xfrm>
          </p:grpSpPr>
          <p:grpSp>
            <p:nvGrpSpPr>
              <p:cNvPr id="73" name="Group 72"/>
              <p:cNvGrpSpPr/>
              <p:nvPr/>
            </p:nvGrpSpPr>
            <p:grpSpPr>
              <a:xfrm rot="19938423">
                <a:off x="186748" y="5103448"/>
                <a:ext cx="1990144" cy="587524"/>
                <a:chOff x="3292366" y="2896415"/>
                <a:chExt cx="2559268" cy="755534"/>
              </a:xfrm>
            </p:grpSpPr>
            <p:grpSp>
              <p:nvGrpSpPr>
                <p:cNvPr id="81" name="Group 80"/>
                <p:cNvGrpSpPr/>
                <p:nvPr/>
              </p:nvGrpSpPr>
              <p:grpSpPr>
                <a:xfrm>
                  <a:off x="3292366" y="2896415"/>
                  <a:ext cx="2559268" cy="755534"/>
                  <a:chOff x="4465648" y="826525"/>
                  <a:chExt cx="2559268" cy="755534"/>
                </a:xfrm>
              </p:grpSpPr>
              <p:sp>
                <p:nvSpPr>
                  <p:cNvPr id="83" name="Rectangle 8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4" name="Group 83"/>
                  <p:cNvGrpSpPr/>
                  <p:nvPr/>
                </p:nvGrpSpPr>
                <p:grpSpPr>
                  <a:xfrm>
                    <a:off x="4465648" y="826525"/>
                    <a:ext cx="2559268" cy="755534"/>
                    <a:chOff x="4465648" y="826525"/>
                    <a:chExt cx="2559268" cy="755534"/>
                  </a:xfrm>
                </p:grpSpPr>
                <p:grpSp>
                  <p:nvGrpSpPr>
                    <p:cNvPr id="85" name="Group 84"/>
                    <p:cNvGrpSpPr/>
                    <p:nvPr/>
                  </p:nvGrpSpPr>
                  <p:grpSpPr>
                    <a:xfrm>
                      <a:off x="4465648" y="826525"/>
                      <a:ext cx="2559268" cy="755534"/>
                      <a:chOff x="4348967" y="775020"/>
                      <a:chExt cx="4141890" cy="1286009"/>
                    </a:xfrm>
                    <a:solidFill>
                      <a:srgbClr val="FFC000"/>
                    </a:solidFill>
                  </p:grpSpPr>
                  <p:sp>
                    <p:nvSpPr>
                      <p:cNvPr id="87" name="Oval 8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8" name="Trapezoid 8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9" name="Parallelogram 8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Rectangle 8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6" name="Rectangle 8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79" name="Oval 78"/>
                <p:cNvSpPr/>
                <p:nvPr/>
              </p:nvSpPr>
              <p:spPr>
                <a:xfrm rot="1661577"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95" name="Group 94"/>
              <p:cNvGrpSpPr>
                <a:grpSpLocks noChangeAspect="1"/>
              </p:cNvGrpSpPr>
              <p:nvPr/>
            </p:nvGrpSpPr>
            <p:grpSpPr>
              <a:xfrm rot="14522359">
                <a:off x="222290" y="5953129"/>
                <a:ext cx="218173" cy="64460"/>
                <a:chOff x="5240867" y="2785533"/>
                <a:chExt cx="372532" cy="110067"/>
              </a:xfrm>
            </p:grpSpPr>
            <p:sp>
              <p:nvSpPr>
                <p:cNvPr id="4" name="Trapezoid 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ight Triangle 93"/>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1" name="Group 160"/>
            <p:cNvGrpSpPr/>
            <p:nvPr/>
          </p:nvGrpSpPr>
          <p:grpSpPr>
            <a:xfrm rot="3360000">
              <a:off x="5675576" y="3697252"/>
              <a:ext cx="1827169" cy="909849"/>
              <a:chOff x="186749" y="5103441"/>
              <a:chExt cx="1990146" cy="991004"/>
            </a:xfrm>
          </p:grpSpPr>
          <p:grpSp>
            <p:nvGrpSpPr>
              <p:cNvPr id="172" name="Group 171"/>
              <p:cNvGrpSpPr/>
              <p:nvPr/>
            </p:nvGrpSpPr>
            <p:grpSpPr>
              <a:xfrm rot="19938423">
                <a:off x="186749" y="5103441"/>
                <a:ext cx="1990146" cy="587522"/>
                <a:chOff x="3292366" y="2896415"/>
                <a:chExt cx="2559268" cy="755534"/>
              </a:xfrm>
            </p:grpSpPr>
            <p:grpSp>
              <p:nvGrpSpPr>
                <p:cNvPr id="180" name="Group 179"/>
                <p:cNvGrpSpPr/>
                <p:nvPr/>
              </p:nvGrpSpPr>
              <p:grpSpPr>
                <a:xfrm>
                  <a:off x="3292366" y="2896415"/>
                  <a:ext cx="2559268" cy="755534"/>
                  <a:chOff x="4465648" y="826525"/>
                  <a:chExt cx="2559268" cy="755534"/>
                </a:xfrm>
              </p:grpSpPr>
              <p:sp>
                <p:nvSpPr>
                  <p:cNvPr id="182" name="Rectangle 18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3" name="Group 182"/>
                  <p:cNvGrpSpPr/>
                  <p:nvPr/>
                </p:nvGrpSpPr>
                <p:grpSpPr>
                  <a:xfrm>
                    <a:off x="4465648" y="826525"/>
                    <a:ext cx="2559268" cy="755534"/>
                    <a:chOff x="4465648" y="826525"/>
                    <a:chExt cx="2559268" cy="755534"/>
                  </a:xfrm>
                </p:grpSpPr>
                <p:grpSp>
                  <p:nvGrpSpPr>
                    <p:cNvPr id="184" name="Group 183"/>
                    <p:cNvGrpSpPr/>
                    <p:nvPr/>
                  </p:nvGrpSpPr>
                  <p:grpSpPr>
                    <a:xfrm>
                      <a:off x="4465648" y="826525"/>
                      <a:ext cx="2559268" cy="755534"/>
                      <a:chOff x="4348967" y="775020"/>
                      <a:chExt cx="4141890" cy="1286009"/>
                    </a:xfrm>
                    <a:solidFill>
                      <a:srgbClr val="FFC000"/>
                    </a:solidFill>
                  </p:grpSpPr>
                  <p:sp>
                    <p:nvSpPr>
                      <p:cNvPr id="186" name="Oval 18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7" name="Trapezoid 18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8" name="Parallelogram 18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9" name="Rectangle 18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5" name="Rectangle 18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178" name="Oval 177"/>
                <p:cNvSpPr/>
                <p:nvPr/>
              </p:nvSpPr>
              <p:spPr>
                <a:xfrm rot="9101577" flipV="1">
                  <a:off x="3696674" y="3402343"/>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63" name="Group 162"/>
              <p:cNvGrpSpPr>
                <a:grpSpLocks noChangeAspect="1"/>
              </p:cNvGrpSpPr>
              <p:nvPr/>
            </p:nvGrpSpPr>
            <p:grpSpPr>
              <a:xfrm rot="14522359">
                <a:off x="222290" y="5953129"/>
                <a:ext cx="218173" cy="64460"/>
                <a:chOff x="5240867" y="2785533"/>
                <a:chExt cx="372532" cy="110067"/>
              </a:xfrm>
            </p:grpSpPr>
            <p:sp>
              <p:nvSpPr>
                <p:cNvPr id="164" name="Trapezoid 16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ight Triangle 16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ight Triangle 16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1" name="Group 190"/>
            <p:cNvGrpSpPr>
              <a:grpSpLocks noChangeAspect="1"/>
            </p:cNvGrpSpPr>
            <p:nvPr/>
          </p:nvGrpSpPr>
          <p:grpSpPr>
            <a:xfrm rot="1680000">
              <a:off x="3903369" y="3791550"/>
              <a:ext cx="1827167" cy="909849"/>
              <a:chOff x="186749" y="5103441"/>
              <a:chExt cx="1990145" cy="991004"/>
            </a:xfrm>
          </p:grpSpPr>
          <p:grpSp>
            <p:nvGrpSpPr>
              <p:cNvPr id="202" name="Group 201"/>
              <p:cNvGrpSpPr/>
              <p:nvPr/>
            </p:nvGrpSpPr>
            <p:grpSpPr>
              <a:xfrm rot="19938423">
                <a:off x="186749" y="5103441"/>
                <a:ext cx="1990145" cy="587522"/>
                <a:chOff x="3292366" y="2896415"/>
                <a:chExt cx="2559268" cy="755534"/>
              </a:xfrm>
            </p:grpSpPr>
            <p:grpSp>
              <p:nvGrpSpPr>
                <p:cNvPr id="208" name="Group 207"/>
                <p:cNvGrpSpPr/>
                <p:nvPr/>
              </p:nvGrpSpPr>
              <p:grpSpPr>
                <a:xfrm>
                  <a:off x="3292366" y="2896415"/>
                  <a:ext cx="2559268" cy="755534"/>
                  <a:chOff x="4465648" y="826525"/>
                  <a:chExt cx="2559268" cy="755534"/>
                </a:xfrm>
              </p:grpSpPr>
              <p:sp>
                <p:nvSpPr>
                  <p:cNvPr id="210" name="Rectangle 20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1" name="Group 210"/>
                  <p:cNvGrpSpPr/>
                  <p:nvPr/>
                </p:nvGrpSpPr>
                <p:grpSpPr>
                  <a:xfrm>
                    <a:off x="4465648" y="826525"/>
                    <a:ext cx="2559268" cy="755534"/>
                    <a:chOff x="4465648" y="826525"/>
                    <a:chExt cx="2559268" cy="755534"/>
                  </a:xfrm>
                </p:grpSpPr>
                <p:grpSp>
                  <p:nvGrpSpPr>
                    <p:cNvPr id="212" name="Group 211"/>
                    <p:cNvGrpSpPr/>
                    <p:nvPr/>
                  </p:nvGrpSpPr>
                  <p:grpSpPr>
                    <a:xfrm>
                      <a:off x="4465648" y="826525"/>
                      <a:ext cx="2559268" cy="755534"/>
                      <a:chOff x="4348967" y="775020"/>
                      <a:chExt cx="4141890" cy="1286009"/>
                    </a:xfrm>
                    <a:solidFill>
                      <a:srgbClr val="FFC000"/>
                    </a:solidFill>
                  </p:grpSpPr>
                  <p:sp>
                    <p:nvSpPr>
                      <p:cNvPr id="214" name="Oval 21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5" name="Trapezoid 21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6" name="Parallelogram 21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7" name="Rectangle 21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13" name="Rectangle 21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06" name="Oval 205"/>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93" name="Group 192"/>
              <p:cNvGrpSpPr>
                <a:grpSpLocks noChangeAspect="1"/>
              </p:cNvGrpSpPr>
              <p:nvPr/>
            </p:nvGrpSpPr>
            <p:grpSpPr>
              <a:xfrm rot="14522359">
                <a:off x="222290" y="5953129"/>
                <a:ext cx="218173" cy="64460"/>
                <a:chOff x="5240867" y="2785533"/>
                <a:chExt cx="372532" cy="110067"/>
              </a:xfrm>
            </p:grpSpPr>
            <p:sp>
              <p:nvSpPr>
                <p:cNvPr id="194" name="Trapezoid 19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ight Triangle 19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ight Triangle 19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73" name="Group 972"/>
          <p:cNvGrpSpPr/>
          <p:nvPr/>
        </p:nvGrpSpPr>
        <p:grpSpPr>
          <a:xfrm>
            <a:off x="2996605" y="1920331"/>
            <a:ext cx="2892064" cy="1452300"/>
            <a:chOff x="3039164" y="1897001"/>
            <a:chExt cx="2892064" cy="1452300"/>
          </a:xfrm>
        </p:grpSpPr>
        <p:grpSp>
          <p:nvGrpSpPr>
            <p:cNvPr id="971" name="Group 970"/>
            <p:cNvGrpSpPr/>
            <p:nvPr/>
          </p:nvGrpSpPr>
          <p:grpSpPr>
            <a:xfrm>
              <a:off x="4024191" y="1897492"/>
              <a:ext cx="922064" cy="1441463"/>
              <a:chOff x="4000279" y="1897492"/>
              <a:chExt cx="922064" cy="1441463"/>
            </a:xfrm>
          </p:grpSpPr>
          <p:grpSp>
            <p:nvGrpSpPr>
              <p:cNvPr id="633" name="Group 632"/>
              <p:cNvGrpSpPr/>
              <p:nvPr/>
            </p:nvGrpSpPr>
            <p:grpSpPr>
              <a:xfrm>
                <a:off x="4221658" y="2644110"/>
                <a:ext cx="700685" cy="694845"/>
                <a:chOff x="4108941" y="2003067"/>
                <a:chExt cx="1106501" cy="1097280"/>
              </a:xfrm>
            </p:grpSpPr>
            <p:sp>
              <p:nvSpPr>
                <p:cNvPr id="615" name="Oval 614"/>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7" name="Group 616"/>
                <p:cNvGrpSpPr>
                  <a:grpSpLocks noChangeAspect="1"/>
                </p:cNvGrpSpPr>
                <p:nvPr/>
              </p:nvGrpSpPr>
              <p:grpSpPr>
                <a:xfrm rot="1680000">
                  <a:off x="4204991" y="2357995"/>
                  <a:ext cx="914400" cy="455332"/>
                  <a:chOff x="186749" y="5103441"/>
                  <a:chExt cx="1990145" cy="991004"/>
                </a:xfrm>
              </p:grpSpPr>
              <p:grpSp>
                <p:nvGrpSpPr>
                  <p:cNvPr id="618" name="Group 617"/>
                  <p:cNvGrpSpPr/>
                  <p:nvPr/>
                </p:nvGrpSpPr>
                <p:grpSpPr>
                  <a:xfrm rot="19938423">
                    <a:off x="186749" y="5103441"/>
                    <a:ext cx="1990145" cy="587522"/>
                    <a:chOff x="3292366" y="2896415"/>
                    <a:chExt cx="2559268" cy="755534"/>
                  </a:xfrm>
                </p:grpSpPr>
                <p:grpSp>
                  <p:nvGrpSpPr>
                    <p:cNvPr id="623" name="Group 622"/>
                    <p:cNvGrpSpPr/>
                    <p:nvPr/>
                  </p:nvGrpSpPr>
                  <p:grpSpPr>
                    <a:xfrm>
                      <a:off x="3292366" y="2896415"/>
                      <a:ext cx="2559268" cy="755534"/>
                      <a:chOff x="4465648" y="826525"/>
                      <a:chExt cx="2559268" cy="755534"/>
                    </a:xfrm>
                  </p:grpSpPr>
                  <p:sp>
                    <p:nvSpPr>
                      <p:cNvPr id="625" name="Rectangle 62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26" name="Group 625"/>
                      <p:cNvGrpSpPr/>
                      <p:nvPr/>
                    </p:nvGrpSpPr>
                    <p:grpSpPr>
                      <a:xfrm>
                        <a:off x="4465648" y="826525"/>
                        <a:ext cx="2559268" cy="755534"/>
                        <a:chOff x="4465648" y="826525"/>
                        <a:chExt cx="2559268" cy="755534"/>
                      </a:xfrm>
                    </p:grpSpPr>
                    <p:grpSp>
                      <p:nvGrpSpPr>
                        <p:cNvPr id="627" name="Group 626"/>
                        <p:cNvGrpSpPr/>
                        <p:nvPr/>
                      </p:nvGrpSpPr>
                      <p:grpSpPr>
                        <a:xfrm>
                          <a:off x="4465648" y="826525"/>
                          <a:ext cx="2559268" cy="755534"/>
                          <a:chOff x="4348967" y="775020"/>
                          <a:chExt cx="4141890" cy="1286009"/>
                        </a:xfrm>
                        <a:solidFill>
                          <a:srgbClr val="FFC000"/>
                        </a:solidFill>
                      </p:grpSpPr>
                      <p:sp>
                        <p:nvSpPr>
                          <p:cNvPr id="629" name="Oval 62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0" name="Trapezoid 62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1" name="Parallelogram 63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2" name="Rectangle 63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28" name="Rectangle 62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24" name="Oval 62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19" name="Group 618"/>
                  <p:cNvGrpSpPr>
                    <a:grpSpLocks noChangeAspect="1"/>
                  </p:cNvGrpSpPr>
                  <p:nvPr/>
                </p:nvGrpSpPr>
                <p:grpSpPr>
                  <a:xfrm rot="14522359">
                    <a:off x="222290" y="5953129"/>
                    <a:ext cx="218173" cy="64460"/>
                    <a:chOff x="5240867" y="2785533"/>
                    <a:chExt cx="372532" cy="110067"/>
                  </a:xfrm>
                </p:grpSpPr>
                <p:sp>
                  <p:nvSpPr>
                    <p:cNvPr id="620" name="Trapezoid 61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Right Triangle 62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Right Triangle 62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1" name="Group 950"/>
              <p:cNvGrpSpPr/>
              <p:nvPr/>
            </p:nvGrpSpPr>
            <p:grpSpPr>
              <a:xfrm>
                <a:off x="4000279" y="1897492"/>
                <a:ext cx="915696" cy="708856"/>
                <a:chOff x="4000628" y="1967133"/>
                <a:chExt cx="915696" cy="708856"/>
              </a:xfrm>
            </p:grpSpPr>
            <p:sp>
              <p:nvSpPr>
                <p:cNvPr id="861" name="TextBox 860"/>
                <p:cNvSpPr txBox="1"/>
                <p:nvPr/>
              </p:nvSpPr>
              <p:spPr>
                <a:xfrm rot="16200000">
                  <a:off x="3905792" y="2160793"/>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53" name="Group 852"/>
                <p:cNvGrpSpPr/>
                <p:nvPr/>
              </p:nvGrpSpPr>
              <p:grpSpPr>
                <a:xfrm>
                  <a:off x="4221833" y="1967133"/>
                  <a:ext cx="694491" cy="708856"/>
                  <a:chOff x="4125557" y="1203491"/>
                  <a:chExt cx="868833" cy="886805"/>
                </a:xfrm>
              </p:grpSpPr>
              <p:grpSp>
                <p:nvGrpSpPr>
                  <p:cNvPr id="806" name="Group 805"/>
                  <p:cNvGrpSpPr/>
                  <p:nvPr/>
                </p:nvGrpSpPr>
                <p:grpSpPr>
                  <a:xfrm>
                    <a:off x="4125557" y="1203491"/>
                    <a:ext cx="868833" cy="692392"/>
                    <a:chOff x="7429539" y="1655158"/>
                    <a:chExt cx="868833" cy="692392"/>
                  </a:xfrm>
                </p:grpSpPr>
                <p:grpSp>
                  <p:nvGrpSpPr>
                    <p:cNvPr id="807" name="Group 806"/>
                    <p:cNvGrpSpPr/>
                    <p:nvPr/>
                  </p:nvGrpSpPr>
                  <p:grpSpPr>
                    <a:xfrm>
                      <a:off x="7466200" y="1725761"/>
                      <a:ext cx="759127" cy="621789"/>
                      <a:chOff x="7466200" y="1725761"/>
                      <a:chExt cx="759127" cy="621789"/>
                    </a:xfrm>
                  </p:grpSpPr>
                  <p:sp>
                    <p:nvSpPr>
                      <p:cNvPr id="812" name="Rectangle 811"/>
                      <p:cNvSpPr/>
                      <p:nvPr/>
                    </p:nvSpPr>
                    <p:spPr>
                      <a:xfrm>
                        <a:off x="7725468" y="225908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3" name="Rectangle 812"/>
                      <p:cNvSpPr/>
                      <p:nvPr/>
                    </p:nvSpPr>
                    <p:spPr>
                      <a:xfrm>
                        <a:off x="8179608" y="1725761"/>
                        <a:ext cx="45719" cy="61225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4" name="Rectangle 813"/>
                      <p:cNvSpPr/>
                      <p:nvPr/>
                    </p:nvSpPr>
                    <p:spPr>
                      <a:xfrm>
                        <a:off x="7531017" y="2257270"/>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5" name="Rectangle 814"/>
                      <p:cNvSpPr/>
                      <p:nvPr/>
                    </p:nvSpPr>
                    <p:spPr>
                      <a:xfrm>
                        <a:off x="7790285" y="22952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6" name="Rectangle 815"/>
                      <p:cNvSpPr/>
                      <p:nvPr/>
                    </p:nvSpPr>
                    <p:spPr>
                      <a:xfrm>
                        <a:off x="7595834" y="1958327"/>
                        <a:ext cx="45719" cy="38254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7" name="Rectangle 816"/>
                      <p:cNvSpPr/>
                      <p:nvPr/>
                    </p:nvSpPr>
                    <p:spPr>
                      <a:xfrm>
                        <a:off x="7919919" y="2021430"/>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8" name="Rectangle 817"/>
                      <p:cNvSpPr/>
                      <p:nvPr/>
                    </p:nvSpPr>
                    <p:spPr>
                      <a:xfrm>
                        <a:off x="8049977" y="229963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 name="Rectangle 818"/>
                      <p:cNvSpPr/>
                      <p:nvPr/>
                    </p:nvSpPr>
                    <p:spPr>
                      <a:xfrm>
                        <a:off x="8114794" y="2283813"/>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 name="Rectangle 819"/>
                      <p:cNvSpPr/>
                      <p:nvPr/>
                    </p:nvSpPr>
                    <p:spPr>
                      <a:xfrm>
                        <a:off x="7466200" y="2181500"/>
                        <a:ext cx="45719" cy="1630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 name="Rectangle 820"/>
                      <p:cNvSpPr/>
                      <p:nvPr/>
                    </p:nvSpPr>
                    <p:spPr>
                      <a:xfrm>
                        <a:off x="7660651" y="230016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2" name="Rectangle 821"/>
                      <p:cNvSpPr/>
                      <p:nvPr/>
                    </p:nvSpPr>
                    <p:spPr>
                      <a:xfrm flipV="1">
                        <a:off x="7984736" y="228381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 name="Rectangle 822"/>
                      <p:cNvSpPr/>
                      <p:nvPr/>
                    </p:nvSpPr>
                    <p:spPr>
                      <a:xfrm>
                        <a:off x="7855102" y="2199676"/>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8" name="Group 807"/>
                    <p:cNvGrpSpPr/>
                    <p:nvPr/>
                  </p:nvGrpSpPr>
                  <p:grpSpPr>
                    <a:xfrm>
                      <a:off x="7429539" y="1655158"/>
                      <a:ext cx="868833" cy="687458"/>
                      <a:chOff x="7429539" y="1655158"/>
                      <a:chExt cx="868833" cy="687458"/>
                    </a:xfrm>
                  </p:grpSpPr>
                  <p:cxnSp>
                    <p:nvCxnSpPr>
                      <p:cNvPr id="809" name="Straight Connector 808"/>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10" name="Straight Connector 809"/>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11" name="Rectangle 810"/>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2" name="TextBox 851"/>
                  <p:cNvSpPr txBox="1"/>
                  <p:nvPr/>
                </p:nvSpPr>
                <p:spPr>
                  <a:xfrm>
                    <a:off x="4126201" y="1844075"/>
                    <a:ext cx="867545"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grpSp>
          <p:nvGrpSpPr>
            <p:cNvPr id="972" name="Group 971"/>
            <p:cNvGrpSpPr/>
            <p:nvPr/>
          </p:nvGrpSpPr>
          <p:grpSpPr>
            <a:xfrm>
              <a:off x="5015620" y="1901503"/>
              <a:ext cx="915608" cy="1441171"/>
              <a:chOff x="5015620" y="1901503"/>
              <a:chExt cx="915608" cy="1441171"/>
            </a:xfrm>
          </p:grpSpPr>
          <p:grpSp>
            <p:nvGrpSpPr>
              <p:cNvPr id="652" name="Group 651"/>
              <p:cNvGrpSpPr>
                <a:grpSpLocks noChangeAspect="1"/>
              </p:cNvGrpSpPr>
              <p:nvPr/>
            </p:nvGrpSpPr>
            <p:grpSpPr>
              <a:xfrm rot="2387355">
                <a:off x="5216621" y="2647829"/>
                <a:ext cx="700685" cy="694845"/>
                <a:chOff x="4108941" y="2003067"/>
                <a:chExt cx="1106501" cy="1097280"/>
              </a:xfrm>
            </p:grpSpPr>
            <p:sp>
              <p:nvSpPr>
                <p:cNvPr id="653" name="Oval 652"/>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4" name="Group 653"/>
                <p:cNvGrpSpPr>
                  <a:grpSpLocks noChangeAspect="1"/>
                </p:cNvGrpSpPr>
                <p:nvPr/>
              </p:nvGrpSpPr>
              <p:grpSpPr>
                <a:xfrm rot="1680000">
                  <a:off x="4204991" y="2357995"/>
                  <a:ext cx="914400" cy="455332"/>
                  <a:chOff x="186749" y="5103441"/>
                  <a:chExt cx="1990145" cy="991004"/>
                </a:xfrm>
              </p:grpSpPr>
              <p:grpSp>
                <p:nvGrpSpPr>
                  <p:cNvPr id="655" name="Group 654"/>
                  <p:cNvGrpSpPr/>
                  <p:nvPr/>
                </p:nvGrpSpPr>
                <p:grpSpPr>
                  <a:xfrm rot="19938423">
                    <a:off x="186749" y="5103441"/>
                    <a:ext cx="1990145" cy="587522"/>
                    <a:chOff x="3292366" y="2896415"/>
                    <a:chExt cx="2559268" cy="755534"/>
                  </a:xfrm>
                </p:grpSpPr>
                <p:grpSp>
                  <p:nvGrpSpPr>
                    <p:cNvPr id="660" name="Group 659"/>
                    <p:cNvGrpSpPr/>
                    <p:nvPr/>
                  </p:nvGrpSpPr>
                  <p:grpSpPr>
                    <a:xfrm>
                      <a:off x="3292366" y="2896415"/>
                      <a:ext cx="2559268" cy="755534"/>
                      <a:chOff x="4465648" y="826525"/>
                      <a:chExt cx="2559268" cy="755534"/>
                    </a:xfrm>
                  </p:grpSpPr>
                  <p:sp>
                    <p:nvSpPr>
                      <p:cNvPr id="662" name="Rectangle 66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63" name="Group 662"/>
                      <p:cNvGrpSpPr/>
                      <p:nvPr/>
                    </p:nvGrpSpPr>
                    <p:grpSpPr>
                      <a:xfrm>
                        <a:off x="4465648" y="826525"/>
                        <a:ext cx="2559268" cy="755534"/>
                        <a:chOff x="4465648" y="826525"/>
                        <a:chExt cx="2559268" cy="755534"/>
                      </a:xfrm>
                    </p:grpSpPr>
                    <p:grpSp>
                      <p:nvGrpSpPr>
                        <p:cNvPr id="664" name="Group 663"/>
                        <p:cNvGrpSpPr/>
                        <p:nvPr/>
                      </p:nvGrpSpPr>
                      <p:grpSpPr>
                        <a:xfrm>
                          <a:off x="4465648" y="826525"/>
                          <a:ext cx="2559268" cy="755534"/>
                          <a:chOff x="4348967" y="775020"/>
                          <a:chExt cx="4141890" cy="1286009"/>
                        </a:xfrm>
                        <a:solidFill>
                          <a:srgbClr val="FFC000"/>
                        </a:solidFill>
                      </p:grpSpPr>
                      <p:sp>
                        <p:nvSpPr>
                          <p:cNvPr id="666" name="Oval 66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7" name="Trapezoid 66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8" name="Parallelogram 66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9" name="Rectangle 66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65" name="Rectangle 66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61" name="Oval 660"/>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56" name="Group 655"/>
                  <p:cNvGrpSpPr>
                    <a:grpSpLocks noChangeAspect="1"/>
                  </p:cNvGrpSpPr>
                  <p:nvPr/>
                </p:nvGrpSpPr>
                <p:grpSpPr>
                  <a:xfrm rot="14522359">
                    <a:off x="222290" y="5953129"/>
                    <a:ext cx="218173" cy="64460"/>
                    <a:chOff x="5240867" y="2785533"/>
                    <a:chExt cx="372532" cy="110067"/>
                  </a:xfrm>
                </p:grpSpPr>
                <p:sp>
                  <p:nvSpPr>
                    <p:cNvPr id="657" name="Trapezoid 656"/>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Right Triangle 657"/>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Right Triangle 658"/>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0" name="Group 949"/>
              <p:cNvGrpSpPr/>
              <p:nvPr/>
            </p:nvGrpSpPr>
            <p:grpSpPr>
              <a:xfrm>
                <a:off x="5015620" y="1901503"/>
                <a:ext cx="915608" cy="709603"/>
                <a:chOff x="4822755" y="1970497"/>
                <a:chExt cx="915608" cy="709603"/>
              </a:xfrm>
            </p:grpSpPr>
            <p:sp>
              <p:nvSpPr>
                <p:cNvPr id="862" name="TextBox 861"/>
                <p:cNvSpPr txBox="1"/>
                <p:nvPr/>
              </p:nvSpPr>
              <p:spPr>
                <a:xfrm rot="16200000">
                  <a:off x="4727919" y="2160310"/>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48" name="Group 847"/>
                <p:cNvGrpSpPr/>
                <p:nvPr/>
              </p:nvGrpSpPr>
              <p:grpSpPr>
                <a:xfrm>
                  <a:off x="5043872" y="1970497"/>
                  <a:ext cx="694491" cy="564684"/>
                  <a:chOff x="5162333" y="1344227"/>
                  <a:chExt cx="868833" cy="706442"/>
                </a:xfrm>
              </p:grpSpPr>
              <p:grpSp>
                <p:nvGrpSpPr>
                  <p:cNvPr id="847" name="Group 846"/>
                  <p:cNvGrpSpPr/>
                  <p:nvPr/>
                </p:nvGrpSpPr>
                <p:grpSpPr>
                  <a:xfrm>
                    <a:off x="5198994" y="1503314"/>
                    <a:ext cx="759127" cy="547355"/>
                    <a:chOff x="5198994" y="1503314"/>
                    <a:chExt cx="759127" cy="547355"/>
                  </a:xfrm>
                </p:grpSpPr>
                <p:sp>
                  <p:nvSpPr>
                    <p:cNvPr id="735" name="Rectangle 734"/>
                    <p:cNvSpPr/>
                    <p:nvPr/>
                  </p:nvSpPr>
                  <p:spPr>
                    <a:xfrm>
                      <a:off x="5458262" y="1503314"/>
                      <a:ext cx="45719" cy="53330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Rectangle 735"/>
                    <p:cNvSpPr/>
                    <p:nvPr/>
                  </p:nvSpPr>
                  <p:spPr>
                    <a:xfrm>
                      <a:off x="5912402" y="1915584"/>
                      <a:ext cx="45719" cy="13508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Rectangle 790"/>
                    <p:cNvSpPr/>
                    <p:nvPr/>
                  </p:nvSpPr>
                  <p:spPr>
                    <a:xfrm>
                      <a:off x="5263811" y="1946339"/>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Rectangle 791"/>
                    <p:cNvSpPr/>
                    <p:nvPr/>
                  </p:nvSpPr>
                  <p:spPr>
                    <a:xfrm>
                      <a:off x="5523079" y="19842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Rectangle 792"/>
                    <p:cNvSpPr/>
                    <p:nvPr/>
                  </p:nvSpPr>
                  <p:spPr>
                    <a:xfrm>
                      <a:off x="5328628" y="1868053"/>
                      <a:ext cx="45719" cy="16188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Rectangle 793"/>
                    <p:cNvSpPr/>
                    <p:nvPr/>
                  </p:nvSpPr>
                  <p:spPr>
                    <a:xfrm>
                      <a:off x="5652713" y="1710499"/>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Rectangle 794"/>
                    <p:cNvSpPr/>
                    <p:nvPr/>
                  </p:nvSpPr>
                  <p:spPr>
                    <a:xfrm>
                      <a:off x="5782771" y="19887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Rectangle 795"/>
                    <p:cNvSpPr/>
                    <p:nvPr/>
                  </p:nvSpPr>
                  <p:spPr>
                    <a:xfrm>
                      <a:off x="5847588" y="1972882"/>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Rectangle 796"/>
                    <p:cNvSpPr/>
                    <p:nvPr/>
                  </p:nvSpPr>
                  <p:spPr>
                    <a:xfrm>
                      <a:off x="5198994" y="1648489"/>
                      <a:ext cx="45719" cy="38514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Rectangle 798"/>
                    <p:cNvSpPr/>
                    <p:nvPr/>
                  </p:nvSpPr>
                  <p:spPr>
                    <a:xfrm>
                      <a:off x="5393445" y="1989238"/>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Rectangle 799"/>
                    <p:cNvSpPr/>
                    <p:nvPr/>
                  </p:nvSpPr>
                  <p:spPr>
                    <a:xfrm flipV="1">
                      <a:off x="5717530" y="1564561"/>
                      <a:ext cx="45719" cy="47067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Rectangle 800"/>
                    <p:cNvSpPr/>
                    <p:nvPr/>
                  </p:nvSpPr>
                  <p:spPr>
                    <a:xfrm>
                      <a:off x="5587896" y="1888745"/>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3" name="Group 802"/>
                  <p:cNvGrpSpPr/>
                  <p:nvPr/>
                </p:nvGrpSpPr>
                <p:grpSpPr>
                  <a:xfrm>
                    <a:off x="5162333" y="1344227"/>
                    <a:ext cx="868833" cy="687458"/>
                    <a:chOff x="7429539" y="1655158"/>
                    <a:chExt cx="868833" cy="687458"/>
                  </a:xfrm>
                </p:grpSpPr>
                <p:cxnSp>
                  <p:nvCxnSpPr>
                    <p:cNvPr id="738" name="Straight Connector 737"/>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9" name="Straight Connector 738"/>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40" name="Rectangle 739"/>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4" name="TextBox 853"/>
                <p:cNvSpPr txBox="1"/>
                <p:nvPr/>
              </p:nvSpPr>
              <p:spPr>
                <a:xfrm>
                  <a:off x="5044387" y="2483287"/>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nvGrpSpPr>
            <p:cNvPr id="970" name="Group 969"/>
            <p:cNvGrpSpPr/>
            <p:nvPr/>
          </p:nvGrpSpPr>
          <p:grpSpPr>
            <a:xfrm>
              <a:off x="3039164" y="1897001"/>
              <a:ext cx="915662" cy="1452300"/>
              <a:chOff x="3039164" y="1897001"/>
              <a:chExt cx="915662" cy="1452300"/>
            </a:xfrm>
          </p:grpSpPr>
          <p:grpSp>
            <p:nvGrpSpPr>
              <p:cNvPr id="634" name="Group 633"/>
              <p:cNvGrpSpPr/>
              <p:nvPr/>
            </p:nvGrpSpPr>
            <p:grpSpPr>
              <a:xfrm rot="18702175">
                <a:off x="3230653" y="2651536"/>
                <a:ext cx="700684" cy="694845"/>
                <a:chOff x="4108941" y="2003067"/>
                <a:chExt cx="1106501" cy="1097280"/>
              </a:xfrm>
            </p:grpSpPr>
            <p:sp>
              <p:nvSpPr>
                <p:cNvPr id="635" name="Oval 634"/>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6" name="Group 635"/>
                <p:cNvGrpSpPr>
                  <a:grpSpLocks noChangeAspect="1"/>
                </p:cNvGrpSpPr>
                <p:nvPr/>
              </p:nvGrpSpPr>
              <p:grpSpPr>
                <a:xfrm rot="1680000">
                  <a:off x="4204991" y="2357995"/>
                  <a:ext cx="914400" cy="455332"/>
                  <a:chOff x="186749" y="5103441"/>
                  <a:chExt cx="1990145" cy="991004"/>
                </a:xfrm>
              </p:grpSpPr>
              <p:grpSp>
                <p:nvGrpSpPr>
                  <p:cNvPr id="637" name="Group 636"/>
                  <p:cNvGrpSpPr/>
                  <p:nvPr/>
                </p:nvGrpSpPr>
                <p:grpSpPr>
                  <a:xfrm rot="19938423">
                    <a:off x="186749" y="5103441"/>
                    <a:ext cx="1990145" cy="587522"/>
                    <a:chOff x="3292366" y="2896415"/>
                    <a:chExt cx="2559268" cy="755534"/>
                  </a:xfrm>
                </p:grpSpPr>
                <p:grpSp>
                  <p:nvGrpSpPr>
                    <p:cNvPr id="642" name="Group 641"/>
                    <p:cNvGrpSpPr/>
                    <p:nvPr/>
                  </p:nvGrpSpPr>
                  <p:grpSpPr>
                    <a:xfrm>
                      <a:off x="3292366" y="2896415"/>
                      <a:ext cx="2559268" cy="755534"/>
                      <a:chOff x="4465648" y="826525"/>
                      <a:chExt cx="2559268" cy="755534"/>
                    </a:xfrm>
                  </p:grpSpPr>
                  <p:sp>
                    <p:nvSpPr>
                      <p:cNvPr id="644" name="Rectangle 643"/>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45" name="Group 644"/>
                      <p:cNvGrpSpPr/>
                      <p:nvPr/>
                    </p:nvGrpSpPr>
                    <p:grpSpPr>
                      <a:xfrm>
                        <a:off x="4465648" y="826525"/>
                        <a:ext cx="2559268" cy="755534"/>
                        <a:chOff x="4465648" y="826525"/>
                        <a:chExt cx="2559268" cy="755534"/>
                      </a:xfrm>
                    </p:grpSpPr>
                    <p:grpSp>
                      <p:nvGrpSpPr>
                        <p:cNvPr id="646" name="Group 645"/>
                        <p:cNvGrpSpPr/>
                        <p:nvPr/>
                      </p:nvGrpSpPr>
                      <p:grpSpPr>
                        <a:xfrm>
                          <a:off x="4465648" y="826525"/>
                          <a:ext cx="2559268" cy="755534"/>
                          <a:chOff x="4348967" y="775020"/>
                          <a:chExt cx="4141890" cy="1286009"/>
                        </a:xfrm>
                        <a:solidFill>
                          <a:srgbClr val="FFC000"/>
                        </a:solidFill>
                      </p:grpSpPr>
                      <p:sp>
                        <p:nvSpPr>
                          <p:cNvPr id="648" name="Oval 647"/>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9" name="Trapezoid 648"/>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50" name="Parallelogram 649"/>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51" name="Rectangle 650"/>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47" name="Rectangle 646"/>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43" name="Oval 642"/>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38" name="Group 637"/>
                  <p:cNvGrpSpPr>
                    <a:grpSpLocks noChangeAspect="1"/>
                  </p:cNvGrpSpPr>
                  <p:nvPr/>
                </p:nvGrpSpPr>
                <p:grpSpPr>
                  <a:xfrm rot="14522359">
                    <a:off x="222290" y="5953129"/>
                    <a:ext cx="218173" cy="64460"/>
                    <a:chOff x="5240867" y="2785533"/>
                    <a:chExt cx="372532" cy="110067"/>
                  </a:xfrm>
                </p:grpSpPr>
                <p:sp>
                  <p:nvSpPr>
                    <p:cNvPr id="639" name="Trapezoid 638"/>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Right Triangle 639"/>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Right Triangle 640"/>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3" name="Group 952"/>
              <p:cNvGrpSpPr/>
              <p:nvPr/>
            </p:nvGrpSpPr>
            <p:grpSpPr>
              <a:xfrm>
                <a:off x="3039164" y="1897001"/>
                <a:ext cx="915662" cy="710794"/>
                <a:chOff x="3181541" y="1966451"/>
                <a:chExt cx="915662" cy="710794"/>
              </a:xfrm>
            </p:grpSpPr>
            <p:sp>
              <p:nvSpPr>
                <p:cNvPr id="860" name="TextBox 859"/>
                <p:cNvSpPr txBox="1"/>
                <p:nvPr/>
              </p:nvSpPr>
              <p:spPr>
                <a:xfrm rot="16200000">
                  <a:off x="3086704" y="2143034"/>
                  <a:ext cx="385729" cy="196055"/>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51" name="Group 850"/>
                <p:cNvGrpSpPr/>
                <p:nvPr/>
              </p:nvGrpSpPr>
              <p:grpSpPr>
                <a:xfrm>
                  <a:off x="3402713" y="1966451"/>
                  <a:ext cx="694490" cy="553454"/>
                  <a:chOff x="3109182" y="1316938"/>
                  <a:chExt cx="868833" cy="692392"/>
                </a:xfrm>
              </p:grpSpPr>
              <p:grpSp>
                <p:nvGrpSpPr>
                  <p:cNvPr id="850" name="Group 849"/>
                  <p:cNvGrpSpPr/>
                  <p:nvPr/>
                </p:nvGrpSpPr>
                <p:grpSpPr>
                  <a:xfrm>
                    <a:off x="3145843" y="1406345"/>
                    <a:ext cx="759127" cy="602985"/>
                    <a:chOff x="3145843" y="1406345"/>
                    <a:chExt cx="759127" cy="602985"/>
                  </a:xfrm>
                </p:grpSpPr>
                <p:sp>
                  <p:nvSpPr>
                    <p:cNvPr id="830" name="Rectangle 829"/>
                    <p:cNvSpPr/>
                    <p:nvPr/>
                  </p:nvSpPr>
                  <p:spPr>
                    <a:xfrm>
                      <a:off x="3405111" y="192086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1" name="Rectangle 830"/>
                    <p:cNvSpPr/>
                    <p:nvPr/>
                  </p:nvSpPr>
                  <p:spPr>
                    <a:xfrm>
                      <a:off x="3859251" y="19540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2" name="Rectangle 831"/>
                    <p:cNvSpPr/>
                    <p:nvPr/>
                  </p:nvSpPr>
                  <p:spPr>
                    <a:xfrm>
                      <a:off x="3210660" y="1601020"/>
                      <a:ext cx="45719" cy="4064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3" name="Rectangle 832"/>
                    <p:cNvSpPr/>
                    <p:nvPr/>
                  </p:nvSpPr>
                  <p:spPr>
                    <a:xfrm>
                      <a:off x="3469928" y="195698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4" name="Rectangle 833"/>
                    <p:cNvSpPr/>
                    <p:nvPr/>
                  </p:nvSpPr>
                  <p:spPr>
                    <a:xfrm>
                      <a:off x="3275477" y="195693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5" name="Rectangle 834"/>
                    <p:cNvSpPr/>
                    <p:nvPr/>
                  </p:nvSpPr>
                  <p:spPr>
                    <a:xfrm>
                      <a:off x="3599562" y="1962944"/>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6" name="Rectangle 835"/>
                    <p:cNvSpPr/>
                    <p:nvPr/>
                  </p:nvSpPr>
                  <p:spPr>
                    <a:xfrm>
                      <a:off x="3729620" y="196141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7" name="Rectangle 836"/>
                    <p:cNvSpPr/>
                    <p:nvPr/>
                  </p:nvSpPr>
                  <p:spPr>
                    <a:xfrm>
                      <a:off x="3794437" y="1447453"/>
                      <a:ext cx="45719" cy="56121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8" name="Rectangle 837"/>
                    <p:cNvSpPr/>
                    <p:nvPr/>
                  </p:nvSpPr>
                  <p:spPr>
                    <a:xfrm>
                      <a:off x="3145843" y="1406345"/>
                      <a:ext cx="49544" cy="60000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 name="Rectangle 838"/>
                    <p:cNvSpPr/>
                    <p:nvPr/>
                  </p:nvSpPr>
                  <p:spPr>
                    <a:xfrm>
                      <a:off x="3340294" y="196194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0" name="Rectangle 839"/>
                    <p:cNvSpPr/>
                    <p:nvPr/>
                  </p:nvSpPr>
                  <p:spPr>
                    <a:xfrm flipV="1">
                      <a:off x="3664379" y="194559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1" name="Rectangle 840"/>
                    <p:cNvSpPr/>
                    <p:nvPr/>
                  </p:nvSpPr>
                  <p:spPr>
                    <a:xfrm>
                      <a:off x="3534745" y="1461218"/>
                      <a:ext cx="49968" cy="54379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6" name="Group 825"/>
                  <p:cNvGrpSpPr/>
                  <p:nvPr/>
                </p:nvGrpSpPr>
                <p:grpSpPr>
                  <a:xfrm>
                    <a:off x="3109182" y="1316938"/>
                    <a:ext cx="868833" cy="687458"/>
                    <a:chOff x="7429539" y="1655158"/>
                    <a:chExt cx="868833" cy="687458"/>
                  </a:xfrm>
                </p:grpSpPr>
                <p:cxnSp>
                  <p:nvCxnSpPr>
                    <p:cNvPr id="827" name="Straight Connector 826"/>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8" name="Straight Connector 827"/>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29" name="Rectangle 828"/>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5" name="TextBox 854"/>
                <p:cNvSpPr txBox="1"/>
                <p:nvPr/>
              </p:nvSpPr>
              <p:spPr>
                <a:xfrm>
                  <a:off x="3403228" y="2480432"/>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grpSp>
        <p:nvGrpSpPr>
          <p:cNvPr id="876" name="Group 875"/>
          <p:cNvGrpSpPr/>
          <p:nvPr/>
        </p:nvGrpSpPr>
        <p:grpSpPr>
          <a:xfrm>
            <a:off x="2242020" y="3643893"/>
            <a:ext cx="4401231" cy="1155118"/>
            <a:chOff x="1583659" y="3457504"/>
            <a:chExt cx="5506101" cy="1445096"/>
          </a:xfrm>
        </p:grpSpPr>
        <p:sp>
          <p:nvSpPr>
            <p:cNvPr id="877" name="Rectangle 876"/>
            <p:cNvSpPr/>
            <p:nvPr/>
          </p:nvSpPr>
          <p:spPr>
            <a:xfrm>
              <a:off x="1583659" y="3493218"/>
              <a:ext cx="1551236" cy="134722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Rectangle 877"/>
            <p:cNvSpPr/>
            <p:nvPr/>
          </p:nvSpPr>
          <p:spPr>
            <a:xfrm>
              <a:off x="5371041" y="3553616"/>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Rectangle 878"/>
            <p:cNvSpPr/>
            <p:nvPr/>
          </p:nvSpPr>
          <p:spPr>
            <a:xfrm>
              <a:off x="3946752" y="3514723"/>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Rectangle 879"/>
            <p:cNvSpPr/>
            <p:nvPr/>
          </p:nvSpPr>
          <p:spPr>
            <a:xfrm>
              <a:off x="2842606" y="3457504"/>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8" name="TextBox 987"/>
          <p:cNvSpPr txBox="1"/>
          <p:nvPr/>
        </p:nvSpPr>
        <p:spPr>
          <a:xfrm>
            <a:off x="5874876" y="2694773"/>
            <a:ext cx="553357" cy="461665"/>
          </a:xfrm>
          <a:prstGeom prst="rect">
            <a:avLst/>
          </a:prstGeom>
          <a:noFill/>
        </p:spPr>
        <p:txBody>
          <a:bodyPr wrap="none" rtlCol="0" anchor="ctr">
            <a:spAutoFit/>
          </a:bodyPr>
          <a:lstStyle/>
          <a:p>
            <a:pPr algn="ctr"/>
            <a:r>
              <a:rPr lang="en-US" sz="2400" dirty="0" smtClean="0">
                <a:solidFill>
                  <a:schemeClr val="bg1">
                    <a:lumMod val="50000"/>
                  </a:schemeClr>
                </a:solidFill>
              </a:rPr>
              <a:t>. . .</a:t>
            </a:r>
            <a:endParaRPr lang="en-US" sz="2400" dirty="0">
              <a:solidFill>
                <a:schemeClr val="bg1">
                  <a:lumMod val="50000"/>
                </a:schemeClr>
              </a:solidFill>
            </a:endParaRPr>
          </a:p>
        </p:txBody>
      </p:sp>
      <p:sp>
        <p:nvSpPr>
          <p:cNvPr id="992" name="TextBox 991"/>
          <p:cNvSpPr txBox="1"/>
          <p:nvPr/>
        </p:nvSpPr>
        <p:spPr>
          <a:xfrm>
            <a:off x="678887" y="3992719"/>
            <a:ext cx="1532792" cy="369332"/>
          </a:xfrm>
          <a:prstGeom prst="rect">
            <a:avLst/>
          </a:prstGeom>
          <a:noFill/>
        </p:spPr>
        <p:txBody>
          <a:bodyPr wrap="none" rtlCol="0">
            <a:spAutoFit/>
          </a:bodyPr>
          <a:lstStyle/>
          <a:p>
            <a:r>
              <a:rPr lang="en-US" dirty="0" smtClean="0">
                <a:latin typeface="Georgia" charset="0"/>
                <a:ea typeface="Georgia" charset="0"/>
                <a:cs typeface="Georgia" charset="0"/>
              </a:rPr>
              <a:t>Observations</a:t>
            </a:r>
            <a:endParaRPr lang="en-US" dirty="0">
              <a:latin typeface="Georgia" charset="0"/>
              <a:ea typeface="Georgia" charset="0"/>
              <a:cs typeface="Georgia" charset="0"/>
            </a:endParaRPr>
          </a:p>
        </p:txBody>
      </p:sp>
      <p:sp>
        <p:nvSpPr>
          <p:cNvPr id="435" name="TextBox 434"/>
          <p:cNvSpPr txBox="1"/>
          <p:nvPr/>
        </p:nvSpPr>
        <p:spPr>
          <a:xfrm>
            <a:off x="593125" y="5904415"/>
            <a:ext cx="8073080" cy="584775"/>
          </a:xfrm>
          <a:prstGeom prst="rect">
            <a:avLst/>
          </a:prstGeom>
          <a:noFill/>
        </p:spPr>
        <p:txBody>
          <a:bodyPr wrap="square" rtlCol="0">
            <a:spAutoFit/>
          </a:bodyPr>
          <a:lstStyle/>
          <a:p>
            <a:pPr algn="ctr"/>
            <a:r>
              <a:rPr lang="en-US" sz="1600" dirty="0" smtClean="0">
                <a:latin typeface="Times New Roman" charset="0"/>
                <a:ea typeface="Times New Roman" charset="0"/>
                <a:cs typeface="Times New Roman" charset="0"/>
              </a:rPr>
              <a:t>Topics correspond </a:t>
            </a:r>
            <a:r>
              <a:rPr lang="en-US" sz="1600" dirty="0">
                <a:latin typeface="Times New Roman" charset="0"/>
                <a:ea typeface="Times New Roman" charset="0"/>
                <a:cs typeface="Times New Roman" charset="0"/>
              </a:rPr>
              <a:t>to the control policies or behaviors that are executed onboard, and capture the dynamic relationship between the actuators and the AUV’s performance </a:t>
            </a:r>
          </a:p>
        </p:txBody>
      </p:sp>
      <p:sp>
        <p:nvSpPr>
          <p:cNvPr id="436" name="TextBox 435"/>
          <p:cNvSpPr txBox="1"/>
          <p:nvPr/>
        </p:nvSpPr>
        <p:spPr>
          <a:xfrm>
            <a:off x="205119" y="910712"/>
            <a:ext cx="7379584"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Generating </a:t>
            </a:r>
            <a:r>
              <a:rPr lang="en-US" sz="2000" b="1" dirty="0">
                <a:latin typeface="Times New Roman" charset="0"/>
                <a:ea typeface="Times New Roman" charset="0"/>
                <a:cs typeface="Times New Roman" charset="0"/>
              </a:rPr>
              <a:t>a performance </a:t>
            </a:r>
            <a:r>
              <a:rPr lang="en-US" sz="2000" b="1" dirty="0" smtClean="0">
                <a:latin typeface="Times New Roman" charset="0"/>
                <a:ea typeface="Times New Roman" charset="0"/>
                <a:cs typeface="Times New Roman" charset="0"/>
              </a:rPr>
              <a:t>model </a:t>
            </a:r>
            <a:r>
              <a:rPr lang="en-US" sz="2000" b="1" dirty="0">
                <a:latin typeface="Times New Roman" charset="0"/>
                <a:ea typeface="Times New Roman" charset="0"/>
                <a:cs typeface="Times New Roman" charset="0"/>
              </a:rPr>
              <a:t>of </a:t>
            </a:r>
            <a:r>
              <a:rPr lang="en-US" sz="2000" b="1">
                <a:latin typeface="Times New Roman" charset="0"/>
                <a:ea typeface="Times New Roman" charset="0"/>
                <a:cs typeface="Times New Roman" charset="0"/>
              </a:rPr>
              <a:t>the </a:t>
            </a:r>
            <a:r>
              <a:rPr lang="en-US" sz="2000" b="1" smtClean="0">
                <a:latin typeface="Times New Roman" charset="0"/>
                <a:ea typeface="Times New Roman" charset="0"/>
                <a:cs typeface="Times New Roman" charset="0"/>
              </a:rPr>
              <a:t>AUV from </a:t>
            </a:r>
            <a:r>
              <a:rPr lang="en-US" sz="2000" b="1" dirty="0">
                <a:latin typeface="Times New Roman" charset="0"/>
                <a:ea typeface="Times New Roman" charset="0"/>
                <a:cs typeface="Times New Roman" charset="0"/>
              </a:rPr>
              <a:t>training data</a:t>
            </a:r>
            <a:endParaRPr lang="en-US" sz="2000" dirty="0"/>
          </a:p>
        </p:txBody>
      </p:sp>
      <mc:AlternateContent xmlns:mc="http://schemas.openxmlformats.org/markup-compatibility/2006" xmlns:a14="http://schemas.microsoft.com/office/drawing/2010/main">
        <mc:Choice Requires="a14">
          <p:sp>
            <p:nvSpPr>
              <p:cNvPr id="192" name="TextBox 191"/>
              <p:cNvSpPr txBox="1"/>
              <p:nvPr/>
            </p:nvSpPr>
            <p:spPr>
              <a:xfrm>
                <a:off x="1944271" y="2623068"/>
                <a:ext cx="1121013" cy="723275"/>
              </a:xfrm>
              <a:prstGeom prst="rect">
                <a:avLst/>
              </a:prstGeom>
              <a:noFill/>
            </p:spPr>
            <p:txBody>
              <a:bodyPr wrap="none" rtlCol="0">
                <a:spAutoFit/>
              </a:bodyPr>
              <a:lstStyle/>
              <a:p>
                <a:pPr algn="ctr">
                  <a:lnSpc>
                    <a:spcPct val="150000"/>
                  </a:lnSpc>
                </a:pPr>
                <a:r>
                  <a:rPr lang="en-US" smtClean="0">
                    <a:latin typeface="Georgia" charset="0"/>
                    <a:ea typeface="Georgia" charset="0"/>
                    <a:cs typeface="Georgia" charset="0"/>
                  </a:rPr>
                  <a:t>1) Topics</a:t>
                </a:r>
                <a:endParaRPr lang="en-US" dirty="0" smtClean="0">
                  <a:latin typeface="Georgia" charset="0"/>
                  <a:ea typeface="Georgia" charset="0"/>
                  <a:cs typeface="Georgia" charset="0"/>
                </a:endParaRPr>
              </a:p>
              <a:p>
                <a:pPr algn="ctr"/>
                <a14:m>
                  <m:oMathPara xmlns:m="http://schemas.openxmlformats.org/officeDocument/2006/math">
                    <m:oMathParaPr>
                      <m:jc m:val="centerGroup"/>
                    </m:oMathParaPr>
                    <m:oMath xmlns:m="http://schemas.openxmlformats.org/officeDocument/2006/math">
                      <m:d>
                        <m:dPr>
                          <m:begChr m:val=""/>
                          <m:ctrlPr>
                            <a:rPr lang="en-US" sz="1400" i="1">
                              <a:latin typeface="Cambria Math" charset="0"/>
                            </a:rPr>
                          </m:ctrlPr>
                        </m:dPr>
                        <m:e>
                          <m:r>
                            <m:rPr>
                              <m:sty m:val="p"/>
                            </m:rPr>
                            <a:rPr lang="en-US" sz="1400">
                              <a:latin typeface="Cambria Math" charset="0"/>
                            </a:rPr>
                            <m:t>P</m:t>
                          </m:r>
                          <m:r>
                            <a:rPr lang="en-US" sz="1400">
                              <a:latin typeface="Cambria Math" charset="0"/>
                            </a:rPr>
                            <m:t>(</m:t>
                          </m:r>
                          <m:r>
                            <a:rPr lang="en-US" sz="1400" b="0" i="1" smtClean="0">
                              <a:latin typeface="Cambria Math" charset="0"/>
                            </a:rPr>
                            <m:t>𝑤</m:t>
                          </m:r>
                          <m:r>
                            <a:rPr lang="en-US" sz="1400" b="0" i="1" smtClean="0">
                              <a:latin typeface="Cambria Math" charset="0"/>
                            </a:rPr>
                            <m:t>|</m:t>
                          </m:r>
                          <m:r>
                            <a:rPr lang="en-US" sz="1400" i="1">
                              <a:latin typeface="Cambria Math" charset="0"/>
                            </a:rPr>
                            <m:t>𝑧</m:t>
                          </m:r>
                          <m:r>
                            <a:rPr lang="en-US" sz="1400">
                              <a:latin typeface="Cambria Math" charset="0"/>
                            </a:rPr>
                            <m:t>=</m:t>
                          </m:r>
                          <m:r>
                            <a:rPr lang="en-US" sz="1400" i="1">
                              <a:latin typeface="Cambria Math" charset="0"/>
                            </a:rPr>
                            <m:t>𝑘</m:t>
                          </m:r>
                        </m:e>
                      </m:d>
                    </m:oMath>
                  </m:oMathPara>
                </a14:m>
                <a:endParaRPr lang="en-US" sz="1400" dirty="0">
                  <a:latin typeface="Georgia" charset="0"/>
                  <a:ea typeface="Georgia" charset="0"/>
                  <a:cs typeface="Georgia" charset="0"/>
                </a:endParaRPr>
              </a:p>
            </p:txBody>
          </p:sp>
        </mc:Choice>
        <mc:Fallback xmlns="">
          <p:sp>
            <p:nvSpPr>
              <p:cNvPr id="192" name="TextBox 191"/>
              <p:cNvSpPr txBox="1">
                <a:spLocks noRot="1" noChangeAspect="1" noMove="1" noResize="1" noEditPoints="1" noAdjustHandles="1" noChangeArrowheads="1" noChangeShapeType="1" noTextEdit="1"/>
              </p:cNvSpPr>
              <p:nvPr/>
            </p:nvSpPr>
            <p:spPr>
              <a:xfrm>
                <a:off x="1944271" y="2623068"/>
                <a:ext cx="1121013" cy="723275"/>
              </a:xfrm>
              <a:prstGeom prst="rect">
                <a:avLst/>
              </a:prstGeom>
              <a:blipFill rotWithShape="0">
                <a:blip r:embed="rId4"/>
                <a:stretch>
                  <a:fillRect l="-3804" r="-30978" b="-72269"/>
                </a:stretch>
              </a:blipFill>
            </p:spPr>
            <p:txBody>
              <a:bodyPr/>
              <a:lstStyle/>
              <a:p>
                <a:r>
                  <a:rPr lang="en-US">
                    <a:noFill/>
                  </a:rPr>
                  <a:t> </a:t>
                </a:r>
              </a:p>
            </p:txBody>
          </p:sp>
        </mc:Fallback>
      </mc:AlternateContent>
    </p:spTree>
    <p:extLst>
      <p:ext uri="{BB962C8B-B14F-4D97-AF65-F5344CB8AC3E}">
        <p14:creationId xmlns:p14="http://schemas.microsoft.com/office/powerpoint/2010/main" val="16678524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121135177"/>
              </p:ext>
            </p:extLst>
          </p:nvPr>
        </p:nvGraphicFramePr>
        <p:xfrm>
          <a:off x="-2919"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12</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a:grpSpLocks noChangeAspect="1"/>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Topic modeling AUV data</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678887" y="1920331"/>
            <a:ext cx="7156307" cy="3766293"/>
            <a:chOff x="678887" y="1920331"/>
            <a:chExt cx="7156307" cy="3766293"/>
          </a:xfrm>
        </p:grpSpPr>
        <p:grpSp>
          <p:nvGrpSpPr>
            <p:cNvPr id="272" name="Group 271"/>
            <p:cNvGrpSpPr/>
            <p:nvPr/>
          </p:nvGrpSpPr>
          <p:grpSpPr>
            <a:xfrm>
              <a:off x="2242020" y="3955840"/>
              <a:ext cx="5593174" cy="338554"/>
              <a:chOff x="848793" y="3688249"/>
              <a:chExt cx="6997266" cy="423543"/>
            </a:xfrm>
          </p:grpSpPr>
          <p:cxnSp>
            <p:nvCxnSpPr>
              <p:cNvPr id="65" name="Straight Connector 64"/>
              <p:cNvCxnSpPr>
                <a:stCxn id="877" idx="1"/>
              </p:cNvCxnSpPr>
              <p:nvPr/>
            </p:nvCxnSpPr>
            <p:spPr>
              <a:xfrm>
                <a:off x="848793" y="4007319"/>
                <a:ext cx="6997266" cy="0"/>
              </a:xfrm>
              <a:prstGeom prst="line">
                <a:avLst/>
              </a:prstGeom>
              <a:ln w="9525">
                <a:solidFill>
                  <a:schemeClr val="tx1">
                    <a:lumMod val="75000"/>
                    <a:lumOff val="25000"/>
                  </a:schemeClr>
                </a:solidFill>
                <a:prstDash val="sysDot"/>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6924030" y="3688249"/>
                <a:ext cx="823462" cy="423543"/>
              </a:xfrm>
              <a:prstGeom prst="rect">
                <a:avLst/>
              </a:prstGeom>
              <a:noFill/>
            </p:spPr>
            <p:txBody>
              <a:bodyPr wrap="square" rtlCol="0">
                <a:spAutoFit/>
              </a:bodyPr>
              <a:lstStyle/>
              <a:p>
                <a:r>
                  <a:rPr lang="en-US" sz="1600" i="1" dirty="0" smtClean="0">
                    <a:latin typeface="Cambria Math" charset="0"/>
                    <a:ea typeface="Cambria Math" charset="0"/>
                    <a:cs typeface="Cambria Math" charset="0"/>
                  </a:rPr>
                  <a:t>Time</a:t>
                </a:r>
                <a:endParaRPr lang="en-US" sz="2400" i="1" dirty="0">
                  <a:latin typeface="Cambria Math" charset="0"/>
                  <a:ea typeface="Cambria Math" charset="0"/>
                  <a:cs typeface="Cambria Math" charset="0"/>
                </a:endParaRPr>
              </a:p>
            </p:txBody>
          </p:sp>
        </p:grpSp>
        <p:grpSp>
          <p:nvGrpSpPr>
            <p:cNvPr id="898" name="Group 897"/>
            <p:cNvGrpSpPr/>
            <p:nvPr/>
          </p:nvGrpSpPr>
          <p:grpSpPr>
            <a:xfrm>
              <a:off x="2567761" y="3468910"/>
              <a:ext cx="3951594" cy="1460524"/>
              <a:chOff x="2100496" y="3238592"/>
              <a:chExt cx="4943589" cy="1827169"/>
            </a:xfrm>
          </p:grpSpPr>
          <p:grpSp>
            <p:nvGrpSpPr>
              <p:cNvPr id="160" name="Group 159"/>
              <p:cNvGrpSpPr/>
              <p:nvPr/>
            </p:nvGrpSpPr>
            <p:grpSpPr>
              <a:xfrm>
                <a:off x="2100496" y="3808049"/>
                <a:ext cx="1827167" cy="909842"/>
                <a:chOff x="186748" y="5103448"/>
                <a:chExt cx="1990144" cy="990997"/>
              </a:xfrm>
            </p:grpSpPr>
            <p:grpSp>
              <p:nvGrpSpPr>
                <p:cNvPr id="73" name="Group 72"/>
                <p:cNvGrpSpPr/>
                <p:nvPr/>
              </p:nvGrpSpPr>
              <p:grpSpPr>
                <a:xfrm rot="19938423">
                  <a:off x="186748" y="5103448"/>
                  <a:ext cx="1990144" cy="587524"/>
                  <a:chOff x="3292366" y="2896415"/>
                  <a:chExt cx="2559268" cy="755534"/>
                </a:xfrm>
              </p:grpSpPr>
              <p:grpSp>
                <p:nvGrpSpPr>
                  <p:cNvPr id="81" name="Group 80"/>
                  <p:cNvGrpSpPr/>
                  <p:nvPr/>
                </p:nvGrpSpPr>
                <p:grpSpPr>
                  <a:xfrm>
                    <a:off x="3292366" y="2896415"/>
                    <a:ext cx="2559268" cy="755534"/>
                    <a:chOff x="4465648" y="826525"/>
                    <a:chExt cx="2559268" cy="755534"/>
                  </a:xfrm>
                </p:grpSpPr>
                <p:sp>
                  <p:nvSpPr>
                    <p:cNvPr id="83" name="Rectangle 8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4" name="Group 83"/>
                    <p:cNvGrpSpPr/>
                    <p:nvPr/>
                  </p:nvGrpSpPr>
                  <p:grpSpPr>
                    <a:xfrm>
                      <a:off x="4465648" y="826525"/>
                      <a:ext cx="2559268" cy="755534"/>
                      <a:chOff x="4465648" y="826525"/>
                      <a:chExt cx="2559268" cy="755534"/>
                    </a:xfrm>
                  </p:grpSpPr>
                  <p:grpSp>
                    <p:nvGrpSpPr>
                      <p:cNvPr id="85" name="Group 84"/>
                      <p:cNvGrpSpPr/>
                      <p:nvPr/>
                    </p:nvGrpSpPr>
                    <p:grpSpPr>
                      <a:xfrm>
                        <a:off x="4465648" y="826525"/>
                        <a:ext cx="2559268" cy="755534"/>
                        <a:chOff x="4348967" y="775020"/>
                        <a:chExt cx="4141890" cy="1286009"/>
                      </a:xfrm>
                      <a:solidFill>
                        <a:srgbClr val="FFC000"/>
                      </a:solidFill>
                    </p:grpSpPr>
                    <p:sp>
                      <p:nvSpPr>
                        <p:cNvPr id="87" name="Oval 8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8" name="Trapezoid 8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9" name="Parallelogram 8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Rectangle 8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6" name="Rectangle 8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79" name="Oval 78"/>
                  <p:cNvSpPr/>
                  <p:nvPr/>
                </p:nvSpPr>
                <p:spPr>
                  <a:xfrm rot="1661577"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95" name="Group 94"/>
                <p:cNvGrpSpPr>
                  <a:grpSpLocks noChangeAspect="1"/>
                </p:cNvGrpSpPr>
                <p:nvPr/>
              </p:nvGrpSpPr>
              <p:grpSpPr>
                <a:xfrm rot="14522359">
                  <a:off x="222290" y="5953129"/>
                  <a:ext cx="218173" cy="64460"/>
                  <a:chOff x="5240867" y="2785533"/>
                  <a:chExt cx="372532" cy="110067"/>
                </a:xfrm>
              </p:grpSpPr>
              <p:sp>
                <p:nvSpPr>
                  <p:cNvPr id="4" name="Trapezoid 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ight Triangle 93"/>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1" name="Group 160"/>
              <p:cNvGrpSpPr/>
              <p:nvPr/>
            </p:nvGrpSpPr>
            <p:grpSpPr>
              <a:xfrm rot="3360000">
                <a:off x="5675576" y="3697252"/>
                <a:ext cx="1827169" cy="909849"/>
                <a:chOff x="186749" y="5103441"/>
                <a:chExt cx="1990146" cy="991004"/>
              </a:xfrm>
            </p:grpSpPr>
            <p:grpSp>
              <p:nvGrpSpPr>
                <p:cNvPr id="172" name="Group 171"/>
                <p:cNvGrpSpPr/>
                <p:nvPr/>
              </p:nvGrpSpPr>
              <p:grpSpPr>
                <a:xfrm rot="19938423">
                  <a:off x="186749" y="5103441"/>
                  <a:ext cx="1990146" cy="587522"/>
                  <a:chOff x="3292366" y="2896415"/>
                  <a:chExt cx="2559268" cy="755534"/>
                </a:xfrm>
              </p:grpSpPr>
              <p:grpSp>
                <p:nvGrpSpPr>
                  <p:cNvPr id="180" name="Group 179"/>
                  <p:cNvGrpSpPr/>
                  <p:nvPr/>
                </p:nvGrpSpPr>
                <p:grpSpPr>
                  <a:xfrm>
                    <a:off x="3292366" y="2896415"/>
                    <a:ext cx="2559268" cy="755534"/>
                    <a:chOff x="4465648" y="826525"/>
                    <a:chExt cx="2559268" cy="755534"/>
                  </a:xfrm>
                </p:grpSpPr>
                <p:sp>
                  <p:nvSpPr>
                    <p:cNvPr id="182" name="Rectangle 18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3" name="Group 182"/>
                    <p:cNvGrpSpPr/>
                    <p:nvPr/>
                  </p:nvGrpSpPr>
                  <p:grpSpPr>
                    <a:xfrm>
                      <a:off x="4465648" y="826525"/>
                      <a:ext cx="2559268" cy="755534"/>
                      <a:chOff x="4465648" y="826525"/>
                      <a:chExt cx="2559268" cy="755534"/>
                    </a:xfrm>
                  </p:grpSpPr>
                  <p:grpSp>
                    <p:nvGrpSpPr>
                      <p:cNvPr id="184" name="Group 183"/>
                      <p:cNvGrpSpPr/>
                      <p:nvPr/>
                    </p:nvGrpSpPr>
                    <p:grpSpPr>
                      <a:xfrm>
                        <a:off x="4465648" y="826525"/>
                        <a:ext cx="2559268" cy="755534"/>
                        <a:chOff x="4348967" y="775020"/>
                        <a:chExt cx="4141890" cy="1286009"/>
                      </a:xfrm>
                      <a:solidFill>
                        <a:srgbClr val="FFC000"/>
                      </a:solidFill>
                    </p:grpSpPr>
                    <p:sp>
                      <p:nvSpPr>
                        <p:cNvPr id="186" name="Oval 18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7" name="Trapezoid 18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8" name="Parallelogram 18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9" name="Rectangle 18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5" name="Rectangle 18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178" name="Oval 177"/>
                  <p:cNvSpPr/>
                  <p:nvPr/>
                </p:nvSpPr>
                <p:spPr>
                  <a:xfrm rot="9101577" flipV="1">
                    <a:off x="3696674" y="3402343"/>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63" name="Group 162"/>
                <p:cNvGrpSpPr>
                  <a:grpSpLocks noChangeAspect="1"/>
                </p:cNvGrpSpPr>
                <p:nvPr/>
              </p:nvGrpSpPr>
              <p:grpSpPr>
                <a:xfrm rot="14522359">
                  <a:off x="222290" y="5953129"/>
                  <a:ext cx="218173" cy="64460"/>
                  <a:chOff x="5240867" y="2785533"/>
                  <a:chExt cx="372532" cy="110067"/>
                </a:xfrm>
              </p:grpSpPr>
              <p:sp>
                <p:nvSpPr>
                  <p:cNvPr id="164" name="Trapezoid 16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ight Triangle 16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ight Triangle 16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1" name="Group 190"/>
              <p:cNvGrpSpPr>
                <a:grpSpLocks noChangeAspect="1"/>
              </p:cNvGrpSpPr>
              <p:nvPr/>
            </p:nvGrpSpPr>
            <p:grpSpPr>
              <a:xfrm rot="1680000">
                <a:off x="3903369" y="3791550"/>
                <a:ext cx="1827167" cy="909849"/>
                <a:chOff x="186749" y="5103441"/>
                <a:chExt cx="1990145" cy="991004"/>
              </a:xfrm>
            </p:grpSpPr>
            <p:grpSp>
              <p:nvGrpSpPr>
                <p:cNvPr id="202" name="Group 201"/>
                <p:cNvGrpSpPr/>
                <p:nvPr/>
              </p:nvGrpSpPr>
              <p:grpSpPr>
                <a:xfrm rot="19938423">
                  <a:off x="186749" y="5103441"/>
                  <a:ext cx="1990145" cy="587522"/>
                  <a:chOff x="3292366" y="2896415"/>
                  <a:chExt cx="2559268" cy="755534"/>
                </a:xfrm>
              </p:grpSpPr>
              <p:grpSp>
                <p:nvGrpSpPr>
                  <p:cNvPr id="208" name="Group 207"/>
                  <p:cNvGrpSpPr/>
                  <p:nvPr/>
                </p:nvGrpSpPr>
                <p:grpSpPr>
                  <a:xfrm>
                    <a:off x="3292366" y="2896415"/>
                    <a:ext cx="2559268" cy="755534"/>
                    <a:chOff x="4465648" y="826525"/>
                    <a:chExt cx="2559268" cy="755534"/>
                  </a:xfrm>
                </p:grpSpPr>
                <p:sp>
                  <p:nvSpPr>
                    <p:cNvPr id="210" name="Rectangle 20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1" name="Group 210"/>
                    <p:cNvGrpSpPr/>
                    <p:nvPr/>
                  </p:nvGrpSpPr>
                  <p:grpSpPr>
                    <a:xfrm>
                      <a:off x="4465648" y="826525"/>
                      <a:ext cx="2559268" cy="755534"/>
                      <a:chOff x="4465648" y="826525"/>
                      <a:chExt cx="2559268" cy="755534"/>
                    </a:xfrm>
                  </p:grpSpPr>
                  <p:grpSp>
                    <p:nvGrpSpPr>
                      <p:cNvPr id="212" name="Group 211"/>
                      <p:cNvGrpSpPr/>
                      <p:nvPr/>
                    </p:nvGrpSpPr>
                    <p:grpSpPr>
                      <a:xfrm>
                        <a:off x="4465648" y="826525"/>
                        <a:ext cx="2559268" cy="755534"/>
                        <a:chOff x="4348967" y="775020"/>
                        <a:chExt cx="4141890" cy="1286009"/>
                      </a:xfrm>
                      <a:solidFill>
                        <a:srgbClr val="FFC000"/>
                      </a:solidFill>
                    </p:grpSpPr>
                    <p:sp>
                      <p:nvSpPr>
                        <p:cNvPr id="214" name="Oval 21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5" name="Trapezoid 21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6" name="Parallelogram 21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7" name="Rectangle 21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13" name="Rectangle 21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06" name="Oval 205"/>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93" name="Group 192"/>
                <p:cNvGrpSpPr>
                  <a:grpSpLocks noChangeAspect="1"/>
                </p:cNvGrpSpPr>
                <p:nvPr/>
              </p:nvGrpSpPr>
              <p:grpSpPr>
                <a:xfrm rot="14522359">
                  <a:off x="222290" y="5953129"/>
                  <a:ext cx="218173" cy="64460"/>
                  <a:chOff x="5240867" y="2785533"/>
                  <a:chExt cx="372532" cy="110067"/>
                </a:xfrm>
              </p:grpSpPr>
              <p:sp>
                <p:nvSpPr>
                  <p:cNvPr id="194" name="Trapezoid 19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ight Triangle 19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ight Triangle 19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874" name="Group 873"/>
            <p:cNvGrpSpPr/>
            <p:nvPr/>
          </p:nvGrpSpPr>
          <p:grpSpPr>
            <a:xfrm>
              <a:off x="2544045" y="4880371"/>
              <a:ext cx="3768905" cy="806253"/>
              <a:chOff x="1942824" y="5004382"/>
              <a:chExt cx="4715037" cy="1008653"/>
            </a:xfrm>
          </p:grpSpPr>
          <p:grpSp>
            <p:nvGrpSpPr>
              <p:cNvPr id="871" name="Group 870"/>
              <p:cNvGrpSpPr/>
              <p:nvPr/>
            </p:nvGrpSpPr>
            <p:grpSpPr>
              <a:xfrm>
                <a:off x="1942824" y="5004382"/>
                <a:ext cx="1144442" cy="996654"/>
                <a:chOff x="1491568" y="5004382"/>
                <a:chExt cx="1144442" cy="996654"/>
              </a:xfrm>
            </p:grpSpPr>
            <p:grpSp>
              <p:nvGrpSpPr>
                <p:cNvPr id="288" name="Group 287"/>
                <p:cNvGrpSpPr>
                  <a:grpSpLocks noChangeAspect="1"/>
                </p:cNvGrpSpPr>
                <p:nvPr/>
              </p:nvGrpSpPr>
              <p:grpSpPr>
                <a:xfrm>
                  <a:off x="1737359" y="5004382"/>
                  <a:ext cx="898651" cy="996654"/>
                  <a:chOff x="1681596" y="4909755"/>
                  <a:chExt cx="956070" cy="1060334"/>
                </a:xfrm>
              </p:grpSpPr>
              <p:sp>
                <p:nvSpPr>
                  <p:cNvPr id="285" name="Rectangle 284"/>
                  <p:cNvSpPr/>
                  <p:nvPr/>
                </p:nvSpPr>
                <p:spPr>
                  <a:xfrm>
                    <a:off x="1785511" y="5017242"/>
                    <a:ext cx="196549" cy="61904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ectangle 285"/>
                  <p:cNvSpPr/>
                  <p:nvPr/>
                </p:nvSpPr>
                <p:spPr>
                  <a:xfrm>
                    <a:off x="2072244" y="5578212"/>
                    <a:ext cx="196549" cy="58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ectangle 286"/>
                  <p:cNvSpPr/>
                  <p:nvPr/>
                </p:nvSpPr>
                <p:spPr>
                  <a:xfrm>
                    <a:off x="2363405" y="5471383"/>
                    <a:ext cx="196549" cy="16485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5" name="Group 274"/>
                  <p:cNvGrpSpPr>
                    <a:grpSpLocks noChangeAspect="1"/>
                  </p:cNvGrpSpPr>
                  <p:nvPr/>
                </p:nvGrpSpPr>
                <p:grpSpPr>
                  <a:xfrm>
                    <a:off x="1681596" y="5654327"/>
                    <a:ext cx="914400" cy="315762"/>
                    <a:chOff x="7626975" y="5811737"/>
                    <a:chExt cx="1323985" cy="457200"/>
                  </a:xfrm>
                </p:grpSpPr>
                <p:cxnSp>
                  <p:nvCxnSpPr>
                    <p:cNvPr id="269" name="Straight Connector 268"/>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21" name="Group 220"/>
                    <p:cNvGrpSpPr>
                      <a:grpSpLocks noChangeAspect="1"/>
                    </p:cNvGrpSpPr>
                    <p:nvPr/>
                  </p:nvGrpSpPr>
                  <p:grpSpPr>
                    <a:xfrm rot="1680000">
                      <a:off x="8055016" y="5968079"/>
                      <a:ext cx="457200" cy="227666"/>
                      <a:chOff x="186749" y="5103441"/>
                      <a:chExt cx="1990145" cy="991004"/>
                    </a:xfrm>
                  </p:grpSpPr>
                  <p:grpSp>
                    <p:nvGrpSpPr>
                      <p:cNvPr id="222" name="Group 221"/>
                      <p:cNvGrpSpPr/>
                      <p:nvPr/>
                    </p:nvGrpSpPr>
                    <p:grpSpPr>
                      <a:xfrm rot="19938423">
                        <a:off x="186749" y="5103441"/>
                        <a:ext cx="1990145" cy="587522"/>
                        <a:chOff x="3292366" y="2896415"/>
                        <a:chExt cx="2559268" cy="755534"/>
                      </a:xfrm>
                    </p:grpSpPr>
                    <p:grpSp>
                      <p:nvGrpSpPr>
                        <p:cNvPr id="227" name="Group 226"/>
                        <p:cNvGrpSpPr/>
                        <p:nvPr/>
                      </p:nvGrpSpPr>
                      <p:grpSpPr>
                        <a:xfrm>
                          <a:off x="3292366" y="2896415"/>
                          <a:ext cx="2559268" cy="755534"/>
                          <a:chOff x="4465648" y="826525"/>
                          <a:chExt cx="2559268" cy="755534"/>
                        </a:xfrm>
                      </p:grpSpPr>
                      <p:sp>
                        <p:nvSpPr>
                          <p:cNvPr id="229" name="Rectangle 22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30" name="Group 229"/>
                          <p:cNvGrpSpPr/>
                          <p:nvPr/>
                        </p:nvGrpSpPr>
                        <p:grpSpPr>
                          <a:xfrm>
                            <a:off x="4465648" y="826525"/>
                            <a:ext cx="2559268" cy="755534"/>
                            <a:chOff x="4465648" y="826525"/>
                            <a:chExt cx="2559268" cy="755534"/>
                          </a:xfrm>
                        </p:grpSpPr>
                        <p:grpSp>
                          <p:nvGrpSpPr>
                            <p:cNvPr id="231" name="Group 230"/>
                            <p:cNvGrpSpPr/>
                            <p:nvPr/>
                          </p:nvGrpSpPr>
                          <p:grpSpPr>
                            <a:xfrm>
                              <a:off x="4465648" y="826525"/>
                              <a:ext cx="2559268" cy="755534"/>
                              <a:chOff x="4348967" y="775020"/>
                              <a:chExt cx="4141890" cy="1286009"/>
                            </a:xfrm>
                            <a:solidFill>
                              <a:srgbClr val="FFC000"/>
                            </a:solidFill>
                          </p:grpSpPr>
                          <p:sp>
                            <p:nvSpPr>
                              <p:cNvPr id="233" name="Oval 23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4" name="Trapezoid 23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5" name="Parallelogram 23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6" name="Rectangle 23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32" name="Rectangle 23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28" name="Oval 22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23" name="Group 222"/>
                      <p:cNvGrpSpPr>
                        <a:grpSpLocks noChangeAspect="1"/>
                      </p:cNvGrpSpPr>
                      <p:nvPr/>
                    </p:nvGrpSpPr>
                    <p:grpSpPr>
                      <a:xfrm rot="14522359">
                        <a:off x="222290" y="5953129"/>
                        <a:ext cx="218173" cy="64460"/>
                        <a:chOff x="5240867" y="2785533"/>
                        <a:chExt cx="372532" cy="110067"/>
                      </a:xfrm>
                    </p:grpSpPr>
                    <p:sp>
                      <p:nvSpPr>
                        <p:cNvPr id="224" name="Trapezoid 22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ight Triangle 22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ight Triangle 22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7" name="Group 236"/>
                    <p:cNvGrpSpPr>
                      <a:grpSpLocks noChangeAspect="1"/>
                    </p:cNvGrpSpPr>
                    <p:nvPr/>
                  </p:nvGrpSpPr>
                  <p:grpSpPr>
                    <a:xfrm rot="20291445">
                      <a:off x="7626975" y="5942206"/>
                      <a:ext cx="457200" cy="227666"/>
                      <a:chOff x="186749" y="5103441"/>
                      <a:chExt cx="1990145" cy="991004"/>
                    </a:xfrm>
                  </p:grpSpPr>
                  <p:grpSp>
                    <p:nvGrpSpPr>
                      <p:cNvPr id="238" name="Group 237"/>
                      <p:cNvGrpSpPr/>
                      <p:nvPr/>
                    </p:nvGrpSpPr>
                    <p:grpSpPr>
                      <a:xfrm rot="19938423">
                        <a:off x="186749" y="5103441"/>
                        <a:ext cx="1990145" cy="587522"/>
                        <a:chOff x="3292366" y="2896415"/>
                        <a:chExt cx="2559268" cy="755534"/>
                      </a:xfrm>
                    </p:grpSpPr>
                    <p:grpSp>
                      <p:nvGrpSpPr>
                        <p:cNvPr id="243" name="Group 242"/>
                        <p:cNvGrpSpPr/>
                        <p:nvPr/>
                      </p:nvGrpSpPr>
                      <p:grpSpPr>
                        <a:xfrm>
                          <a:off x="3292366" y="2896415"/>
                          <a:ext cx="2559268" cy="755534"/>
                          <a:chOff x="4465648" y="826525"/>
                          <a:chExt cx="2559268" cy="755534"/>
                        </a:xfrm>
                      </p:grpSpPr>
                      <p:sp>
                        <p:nvSpPr>
                          <p:cNvPr id="245" name="Rectangle 24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46" name="Group 245"/>
                          <p:cNvGrpSpPr/>
                          <p:nvPr/>
                        </p:nvGrpSpPr>
                        <p:grpSpPr>
                          <a:xfrm>
                            <a:off x="4465648" y="826525"/>
                            <a:ext cx="2559268" cy="755534"/>
                            <a:chOff x="4465648" y="826525"/>
                            <a:chExt cx="2559268" cy="755534"/>
                          </a:xfrm>
                        </p:grpSpPr>
                        <p:grpSp>
                          <p:nvGrpSpPr>
                            <p:cNvPr id="247" name="Group 246"/>
                            <p:cNvGrpSpPr/>
                            <p:nvPr/>
                          </p:nvGrpSpPr>
                          <p:grpSpPr>
                            <a:xfrm>
                              <a:off x="4465648" y="826525"/>
                              <a:ext cx="2559268" cy="755534"/>
                              <a:chOff x="4348967" y="775020"/>
                              <a:chExt cx="4141890" cy="1286009"/>
                            </a:xfrm>
                            <a:solidFill>
                              <a:srgbClr val="FFC000"/>
                            </a:solidFill>
                          </p:grpSpPr>
                          <p:sp>
                            <p:nvSpPr>
                              <p:cNvPr id="249" name="Oval 24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0" name="Trapezoid 24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1" name="Parallelogram 25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2" name="Rectangle 25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48" name="Rectangle 24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44" name="Oval 24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39" name="Group 238"/>
                      <p:cNvGrpSpPr>
                        <a:grpSpLocks noChangeAspect="1"/>
                      </p:cNvGrpSpPr>
                      <p:nvPr/>
                    </p:nvGrpSpPr>
                    <p:grpSpPr>
                      <a:xfrm rot="14522359">
                        <a:off x="222290" y="5953129"/>
                        <a:ext cx="218173" cy="64460"/>
                        <a:chOff x="5240867" y="2785533"/>
                        <a:chExt cx="372532" cy="110067"/>
                      </a:xfrm>
                    </p:grpSpPr>
                    <p:sp>
                      <p:nvSpPr>
                        <p:cNvPr id="240" name="Trapezoid 23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ight Triangle 24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ight Triangle 24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3" name="Group 252"/>
                    <p:cNvGrpSpPr>
                      <a:grpSpLocks noChangeAspect="1"/>
                    </p:cNvGrpSpPr>
                    <p:nvPr/>
                  </p:nvGrpSpPr>
                  <p:grpSpPr>
                    <a:xfrm rot="4377766">
                      <a:off x="8507278" y="5926504"/>
                      <a:ext cx="457200" cy="227666"/>
                      <a:chOff x="186749" y="5103441"/>
                      <a:chExt cx="1990145" cy="991004"/>
                    </a:xfrm>
                  </p:grpSpPr>
                  <p:grpSp>
                    <p:nvGrpSpPr>
                      <p:cNvPr id="254" name="Group 253"/>
                      <p:cNvGrpSpPr/>
                      <p:nvPr/>
                    </p:nvGrpSpPr>
                    <p:grpSpPr>
                      <a:xfrm rot="19938423">
                        <a:off x="186749" y="5103441"/>
                        <a:ext cx="1990145" cy="587522"/>
                        <a:chOff x="3292366" y="2896415"/>
                        <a:chExt cx="2559268" cy="755534"/>
                      </a:xfrm>
                    </p:grpSpPr>
                    <p:grpSp>
                      <p:nvGrpSpPr>
                        <p:cNvPr id="259" name="Group 258"/>
                        <p:cNvGrpSpPr/>
                        <p:nvPr/>
                      </p:nvGrpSpPr>
                      <p:grpSpPr>
                        <a:xfrm>
                          <a:off x="3292366" y="2896415"/>
                          <a:ext cx="2559268" cy="755534"/>
                          <a:chOff x="4465648" y="826525"/>
                          <a:chExt cx="2559268" cy="755534"/>
                        </a:xfrm>
                      </p:grpSpPr>
                      <p:sp>
                        <p:nvSpPr>
                          <p:cNvPr id="261" name="Rectangle 260"/>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62" name="Group 261"/>
                          <p:cNvGrpSpPr/>
                          <p:nvPr/>
                        </p:nvGrpSpPr>
                        <p:grpSpPr>
                          <a:xfrm>
                            <a:off x="4465648" y="826525"/>
                            <a:ext cx="2559268" cy="755534"/>
                            <a:chOff x="4465648" y="826525"/>
                            <a:chExt cx="2559268" cy="755534"/>
                          </a:xfrm>
                        </p:grpSpPr>
                        <p:grpSp>
                          <p:nvGrpSpPr>
                            <p:cNvPr id="263" name="Group 262"/>
                            <p:cNvGrpSpPr/>
                            <p:nvPr/>
                          </p:nvGrpSpPr>
                          <p:grpSpPr>
                            <a:xfrm>
                              <a:off x="4465648" y="826525"/>
                              <a:ext cx="2559268" cy="755534"/>
                              <a:chOff x="4348967" y="775020"/>
                              <a:chExt cx="4141890" cy="1286009"/>
                            </a:xfrm>
                            <a:solidFill>
                              <a:srgbClr val="FFC000"/>
                            </a:solidFill>
                          </p:grpSpPr>
                          <p:sp>
                            <p:nvSpPr>
                              <p:cNvPr id="265" name="Oval 264"/>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6" name="Trapezoid 265"/>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7" name="Parallelogram 266"/>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8" name="Rectangle 267"/>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64" name="Rectangle 263"/>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60" name="Oval 259"/>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55" name="Group 254"/>
                      <p:cNvGrpSpPr>
                        <a:grpSpLocks noChangeAspect="1"/>
                      </p:cNvGrpSpPr>
                      <p:nvPr/>
                    </p:nvGrpSpPr>
                    <p:grpSpPr>
                      <a:xfrm rot="14522359">
                        <a:off x="222290" y="5953129"/>
                        <a:ext cx="218173" cy="64460"/>
                        <a:chOff x="5240867" y="2785533"/>
                        <a:chExt cx="372532" cy="110067"/>
                      </a:xfrm>
                    </p:grpSpPr>
                    <p:sp>
                      <p:nvSpPr>
                        <p:cNvPr id="256" name="Trapezoid 255"/>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ight Triangle 256"/>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Right Triangle 257"/>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81" name="Straight Connector 280"/>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7" name="Rectangle 276"/>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4" name="TextBox 863"/>
                <p:cNvSpPr txBox="1"/>
                <p:nvPr/>
              </p:nvSpPr>
              <p:spPr>
                <a:xfrm rot="16200000">
                  <a:off x="1372465" y="5237403"/>
                  <a:ext cx="484428"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2" name="Group 871"/>
              <p:cNvGrpSpPr/>
              <p:nvPr/>
            </p:nvGrpSpPr>
            <p:grpSpPr>
              <a:xfrm>
                <a:off x="3176436" y="5004382"/>
                <a:ext cx="1129989" cy="996654"/>
                <a:chOff x="2830808" y="5004382"/>
                <a:chExt cx="1129989" cy="996654"/>
              </a:xfrm>
            </p:grpSpPr>
            <p:grpSp>
              <p:nvGrpSpPr>
                <p:cNvPr id="289" name="Group 288"/>
                <p:cNvGrpSpPr>
                  <a:grpSpLocks noChangeAspect="1"/>
                </p:cNvGrpSpPr>
                <p:nvPr/>
              </p:nvGrpSpPr>
              <p:grpSpPr>
                <a:xfrm>
                  <a:off x="3062146" y="5004382"/>
                  <a:ext cx="898651" cy="996654"/>
                  <a:chOff x="1681596" y="4909755"/>
                  <a:chExt cx="956070" cy="1060334"/>
                </a:xfrm>
              </p:grpSpPr>
              <p:sp>
                <p:nvSpPr>
                  <p:cNvPr id="290" name="Rectangle 289"/>
                  <p:cNvSpPr/>
                  <p:nvPr/>
                </p:nvSpPr>
                <p:spPr>
                  <a:xfrm>
                    <a:off x="1785511" y="5270321"/>
                    <a:ext cx="196549" cy="3659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Rectangle 290"/>
                  <p:cNvSpPr/>
                  <p:nvPr/>
                </p:nvSpPr>
                <p:spPr>
                  <a:xfrm>
                    <a:off x="2072244" y="5348594"/>
                    <a:ext cx="196549" cy="28769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p:cNvSpPr/>
                  <p:nvPr/>
                </p:nvSpPr>
                <p:spPr>
                  <a:xfrm>
                    <a:off x="2363405" y="5587597"/>
                    <a:ext cx="196549" cy="4864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3" name="Group 292"/>
                  <p:cNvGrpSpPr>
                    <a:grpSpLocks noChangeAspect="1"/>
                  </p:cNvGrpSpPr>
                  <p:nvPr/>
                </p:nvGrpSpPr>
                <p:grpSpPr>
                  <a:xfrm>
                    <a:off x="1681596" y="5654327"/>
                    <a:ext cx="914400" cy="315762"/>
                    <a:chOff x="7626975" y="5811737"/>
                    <a:chExt cx="1323985" cy="457200"/>
                  </a:xfrm>
                </p:grpSpPr>
                <p:cxnSp>
                  <p:nvCxnSpPr>
                    <p:cNvPr id="300" name="Straight Connector 299"/>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97" name="Group 296"/>
                    <p:cNvGrpSpPr>
                      <a:grpSpLocks noChangeAspect="1"/>
                    </p:cNvGrpSpPr>
                    <p:nvPr/>
                  </p:nvGrpSpPr>
                  <p:grpSpPr>
                    <a:xfrm rot="1680000">
                      <a:off x="8055016" y="5968079"/>
                      <a:ext cx="457200" cy="227666"/>
                      <a:chOff x="186749" y="5103441"/>
                      <a:chExt cx="1990145" cy="991004"/>
                    </a:xfrm>
                  </p:grpSpPr>
                  <p:grpSp>
                    <p:nvGrpSpPr>
                      <p:cNvPr id="331" name="Group 330"/>
                      <p:cNvGrpSpPr/>
                      <p:nvPr/>
                    </p:nvGrpSpPr>
                    <p:grpSpPr>
                      <a:xfrm rot="19938423">
                        <a:off x="186749" y="5103441"/>
                        <a:ext cx="1990145" cy="587522"/>
                        <a:chOff x="3292366" y="2896415"/>
                        <a:chExt cx="2559268" cy="755534"/>
                      </a:xfrm>
                    </p:grpSpPr>
                    <p:grpSp>
                      <p:nvGrpSpPr>
                        <p:cNvPr id="336" name="Group 335"/>
                        <p:cNvGrpSpPr/>
                        <p:nvPr/>
                      </p:nvGrpSpPr>
                      <p:grpSpPr>
                        <a:xfrm>
                          <a:off x="3292366" y="2896415"/>
                          <a:ext cx="2559268" cy="755534"/>
                          <a:chOff x="4465648" y="826525"/>
                          <a:chExt cx="2559268" cy="755534"/>
                        </a:xfrm>
                      </p:grpSpPr>
                      <p:sp>
                        <p:nvSpPr>
                          <p:cNvPr id="338" name="Rectangle 337"/>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39" name="Group 338"/>
                          <p:cNvGrpSpPr/>
                          <p:nvPr/>
                        </p:nvGrpSpPr>
                        <p:grpSpPr>
                          <a:xfrm>
                            <a:off x="4465648" y="826525"/>
                            <a:ext cx="2559268" cy="755534"/>
                            <a:chOff x="4465648" y="826525"/>
                            <a:chExt cx="2559268" cy="755534"/>
                          </a:xfrm>
                        </p:grpSpPr>
                        <p:grpSp>
                          <p:nvGrpSpPr>
                            <p:cNvPr id="340" name="Group 339"/>
                            <p:cNvGrpSpPr/>
                            <p:nvPr/>
                          </p:nvGrpSpPr>
                          <p:grpSpPr>
                            <a:xfrm>
                              <a:off x="4465648" y="826525"/>
                              <a:ext cx="2559268" cy="755534"/>
                              <a:chOff x="4348967" y="775020"/>
                              <a:chExt cx="4141890" cy="1286009"/>
                            </a:xfrm>
                            <a:solidFill>
                              <a:srgbClr val="FFC000"/>
                            </a:solidFill>
                          </p:grpSpPr>
                          <p:sp>
                            <p:nvSpPr>
                              <p:cNvPr id="342" name="Oval 341"/>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3" name="Trapezoid 342"/>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4" name="Parallelogram 343"/>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5" name="Rectangle 344"/>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41" name="Rectangle 340"/>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37" name="Oval 336"/>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32" name="Group 331"/>
                      <p:cNvGrpSpPr>
                        <a:grpSpLocks noChangeAspect="1"/>
                      </p:cNvGrpSpPr>
                      <p:nvPr/>
                    </p:nvGrpSpPr>
                    <p:grpSpPr>
                      <a:xfrm rot="14522359">
                        <a:off x="222290" y="5953129"/>
                        <a:ext cx="218173" cy="64460"/>
                        <a:chOff x="5240867" y="2785533"/>
                        <a:chExt cx="372532" cy="110067"/>
                      </a:xfrm>
                    </p:grpSpPr>
                    <p:sp>
                      <p:nvSpPr>
                        <p:cNvPr id="333" name="Trapezoid 332"/>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Right Triangle 333"/>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Right Triangle 334"/>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8" name="Group 297"/>
                    <p:cNvGrpSpPr>
                      <a:grpSpLocks noChangeAspect="1"/>
                    </p:cNvGrpSpPr>
                    <p:nvPr/>
                  </p:nvGrpSpPr>
                  <p:grpSpPr>
                    <a:xfrm rot="20291445">
                      <a:off x="7626975" y="5942206"/>
                      <a:ext cx="457200" cy="227666"/>
                      <a:chOff x="186749" y="5103441"/>
                      <a:chExt cx="1990145" cy="991004"/>
                    </a:xfrm>
                  </p:grpSpPr>
                  <p:grpSp>
                    <p:nvGrpSpPr>
                      <p:cNvPr id="316" name="Group 315"/>
                      <p:cNvGrpSpPr/>
                      <p:nvPr/>
                    </p:nvGrpSpPr>
                    <p:grpSpPr>
                      <a:xfrm rot="19938423">
                        <a:off x="186749" y="5103441"/>
                        <a:ext cx="1990145" cy="587522"/>
                        <a:chOff x="3292366" y="2896415"/>
                        <a:chExt cx="2559268" cy="755534"/>
                      </a:xfrm>
                    </p:grpSpPr>
                    <p:grpSp>
                      <p:nvGrpSpPr>
                        <p:cNvPr id="321" name="Group 320"/>
                        <p:cNvGrpSpPr/>
                        <p:nvPr/>
                      </p:nvGrpSpPr>
                      <p:grpSpPr>
                        <a:xfrm>
                          <a:off x="3292366" y="2896415"/>
                          <a:ext cx="2559268" cy="755534"/>
                          <a:chOff x="4465648" y="826525"/>
                          <a:chExt cx="2559268" cy="755534"/>
                        </a:xfrm>
                      </p:grpSpPr>
                      <p:sp>
                        <p:nvSpPr>
                          <p:cNvPr id="323" name="Rectangle 32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24" name="Group 323"/>
                          <p:cNvGrpSpPr/>
                          <p:nvPr/>
                        </p:nvGrpSpPr>
                        <p:grpSpPr>
                          <a:xfrm>
                            <a:off x="4465648" y="826525"/>
                            <a:ext cx="2559268" cy="755534"/>
                            <a:chOff x="4465648" y="826525"/>
                            <a:chExt cx="2559268" cy="755534"/>
                          </a:xfrm>
                        </p:grpSpPr>
                        <p:grpSp>
                          <p:nvGrpSpPr>
                            <p:cNvPr id="325" name="Group 324"/>
                            <p:cNvGrpSpPr/>
                            <p:nvPr/>
                          </p:nvGrpSpPr>
                          <p:grpSpPr>
                            <a:xfrm>
                              <a:off x="4465648" y="826525"/>
                              <a:ext cx="2559268" cy="755534"/>
                              <a:chOff x="4348967" y="775020"/>
                              <a:chExt cx="4141890" cy="1286009"/>
                            </a:xfrm>
                            <a:solidFill>
                              <a:srgbClr val="FFC000"/>
                            </a:solidFill>
                          </p:grpSpPr>
                          <p:sp>
                            <p:nvSpPr>
                              <p:cNvPr id="327" name="Oval 32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8" name="Trapezoid 32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9" name="Parallelogram 32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0" name="Rectangle 32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26" name="Rectangle 32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22" name="Oval 321"/>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17" name="Group 316"/>
                      <p:cNvGrpSpPr>
                        <a:grpSpLocks noChangeAspect="1"/>
                      </p:cNvGrpSpPr>
                      <p:nvPr/>
                    </p:nvGrpSpPr>
                    <p:grpSpPr>
                      <a:xfrm rot="14522359">
                        <a:off x="222290" y="5953129"/>
                        <a:ext cx="218173" cy="64460"/>
                        <a:chOff x="5240867" y="2785533"/>
                        <a:chExt cx="372532" cy="110067"/>
                      </a:xfrm>
                    </p:grpSpPr>
                    <p:sp>
                      <p:nvSpPr>
                        <p:cNvPr id="318" name="Trapezoid 317"/>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Right Triangle 318"/>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ight Triangle 319"/>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9" name="Group 298"/>
                    <p:cNvGrpSpPr>
                      <a:grpSpLocks noChangeAspect="1"/>
                    </p:cNvGrpSpPr>
                    <p:nvPr/>
                  </p:nvGrpSpPr>
                  <p:grpSpPr>
                    <a:xfrm rot="4377766">
                      <a:off x="8507278" y="5926504"/>
                      <a:ext cx="457200" cy="227666"/>
                      <a:chOff x="186749" y="5103441"/>
                      <a:chExt cx="1990145" cy="991004"/>
                    </a:xfrm>
                  </p:grpSpPr>
                  <p:grpSp>
                    <p:nvGrpSpPr>
                      <p:cNvPr id="301" name="Group 300"/>
                      <p:cNvGrpSpPr/>
                      <p:nvPr/>
                    </p:nvGrpSpPr>
                    <p:grpSpPr>
                      <a:xfrm rot="19938423">
                        <a:off x="186749" y="5103441"/>
                        <a:ext cx="1990145" cy="587522"/>
                        <a:chOff x="3292366" y="2896415"/>
                        <a:chExt cx="2559268" cy="755534"/>
                      </a:xfrm>
                    </p:grpSpPr>
                    <p:grpSp>
                      <p:nvGrpSpPr>
                        <p:cNvPr id="306" name="Group 305"/>
                        <p:cNvGrpSpPr/>
                        <p:nvPr/>
                      </p:nvGrpSpPr>
                      <p:grpSpPr>
                        <a:xfrm>
                          <a:off x="3292366" y="2896415"/>
                          <a:ext cx="2559268" cy="755534"/>
                          <a:chOff x="4465648" y="826525"/>
                          <a:chExt cx="2559268" cy="755534"/>
                        </a:xfrm>
                      </p:grpSpPr>
                      <p:sp>
                        <p:nvSpPr>
                          <p:cNvPr id="308" name="Rectangle 307"/>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09" name="Group 308"/>
                          <p:cNvGrpSpPr/>
                          <p:nvPr/>
                        </p:nvGrpSpPr>
                        <p:grpSpPr>
                          <a:xfrm>
                            <a:off x="4465648" y="826525"/>
                            <a:ext cx="2559268" cy="755534"/>
                            <a:chOff x="4465648" y="826525"/>
                            <a:chExt cx="2559268" cy="755534"/>
                          </a:xfrm>
                        </p:grpSpPr>
                        <p:grpSp>
                          <p:nvGrpSpPr>
                            <p:cNvPr id="310" name="Group 309"/>
                            <p:cNvGrpSpPr/>
                            <p:nvPr/>
                          </p:nvGrpSpPr>
                          <p:grpSpPr>
                            <a:xfrm>
                              <a:off x="4465648" y="826525"/>
                              <a:ext cx="2559268" cy="755534"/>
                              <a:chOff x="4348967" y="775020"/>
                              <a:chExt cx="4141890" cy="1286009"/>
                            </a:xfrm>
                            <a:solidFill>
                              <a:srgbClr val="FFC000"/>
                            </a:solidFill>
                          </p:grpSpPr>
                          <p:sp>
                            <p:nvSpPr>
                              <p:cNvPr id="312" name="Oval 311"/>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3" name="Trapezoid 312"/>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4" name="Parallelogram 313"/>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5" name="Rectangle 314"/>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11" name="Rectangle 310"/>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07" name="Oval 306"/>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02" name="Group 301"/>
                      <p:cNvGrpSpPr>
                        <a:grpSpLocks noChangeAspect="1"/>
                      </p:cNvGrpSpPr>
                      <p:nvPr/>
                    </p:nvGrpSpPr>
                    <p:grpSpPr>
                      <a:xfrm rot="14522359">
                        <a:off x="222290" y="5953129"/>
                        <a:ext cx="218173" cy="64460"/>
                        <a:chOff x="5240867" y="2785533"/>
                        <a:chExt cx="372532" cy="110067"/>
                      </a:xfrm>
                    </p:grpSpPr>
                    <p:sp>
                      <p:nvSpPr>
                        <p:cNvPr id="303" name="Trapezoid 302"/>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Right Triangle 303"/>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Right Triangle 304"/>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94" name="Straight Connector 293"/>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96" name="Rectangle 295"/>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6" name="TextBox 865"/>
                <p:cNvSpPr txBox="1"/>
                <p:nvPr/>
              </p:nvSpPr>
              <p:spPr>
                <a:xfrm rot="16200000">
                  <a:off x="2711705" y="5235355"/>
                  <a:ext cx="484428" cy="246221"/>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3" name="Group 872"/>
              <p:cNvGrpSpPr/>
              <p:nvPr/>
            </p:nvGrpSpPr>
            <p:grpSpPr>
              <a:xfrm>
                <a:off x="4336632" y="5004382"/>
                <a:ext cx="1140583" cy="996654"/>
                <a:chOff x="3969609" y="5004382"/>
                <a:chExt cx="1140583" cy="996654"/>
              </a:xfrm>
            </p:grpSpPr>
            <p:grpSp>
              <p:nvGrpSpPr>
                <p:cNvPr id="346" name="Group 345"/>
                <p:cNvGrpSpPr>
                  <a:grpSpLocks noChangeAspect="1"/>
                </p:cNvGrpSpPr>
                <p:nvPr/>
              </p:nvGrpSpPr>
              <p:grpSpPr>
                <a:xfrm>
                  <a:off x="4211541" y="5004382"/>
                  <a:ext cx="898651" cy="996654"/>
                  <a:chOff x="1681596" y="4909755"/>
                  <a:chExt cx="956070" cy="1060334"/>
                </a:xfrm>
              </p:grpSpPr>
              <p:sp>
                <p:nvSpPr>
                  <p:cNvPr id="347" name="Rectangle 346"/>
                  <p:cNvSpPr/>
                  <p:nvPr/>
                </p:nvSpPr>
                <p:spPr>
                  <a:xfrm>
                    <a:off x="1785511" y="5576614"/>
                    <a:ext cx="196549" cy="5967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Rectangle 347"/>
                  <p:cNvSpPr/>
                  <p:nvPr/>
                </p:nvSpPr>
                <p:spPr>
                  <a:xfrm>
                    <a:off x="2072244" y="5035058"/>
                    <a:ext cx="196549" cy="60122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Rectangle 348"/>
                  <p:cNvSpPr/>
                  <p:nvPr/>
                </p:nvSpPr>
                <p:spPr>
                  <a:xfrm flipV="1">
                    <a:off x="2363405" y="5469756"/>
                    <a:ext cx="153713" cy="16648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0" name="Group 349"/>
                  <p:cNvGrpSpPr>
                    <a:grpSpLocks noChangeAspect="1"/>
                  </p:cNvGrpSpPr>
                  <p:nvPr/>
                </p:nvGrpSpPr>
                <p:grpSpPr>
                  <a:xfrm>
                    <a:off x="1681596" y="5654327"/>
                    <a:ext cx="914400" cy="315762"/>
                    <a:chOff x="7626975" y="5811737"/>
                    <a:chExt cx="1323985" cy="457200"/>
                  </a:xfrm>
                </p:grpSpPr>
                <p:cxnSp>
                  <p:nvCxnSpPr>
                    <p:cNvPr id="357" name="Straight Connector 356"/>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54" name="Group 353"/>
                    <p:cNvGrpSpPr>
                      <a:grpSpLocks noChangeAspect="1"/>
                    </p:cNvGrpSpPr>
                    <p:nvPr/>
                  </p:nvGrpSpPr>
                  <p:grpSpPr>
                    <a:xfrm rot="1680000">
                      <a:off x="8055016" y="5968079"/>
                      <a:ext cx="457200" cy="227666"/>
                      <a:chOff x="186749" y="5103441"/>
                      <a:chExt cx="1990145" cy="991004"/>
                    </a:xfrm>
                  </p:grpSpPr>
                  <p:grpSp>
                    <p:nvGrpSpPr>
                      <p:cNvPr id="388" name="Group 387"/>
                      <p:cNvGrpSpPr/>
                      <p:nvPr/>
                    </p:nvGrpSpPr>
                    <p:grpSpPr>
                      <a:xfrm rot="19938423">
                        <a:off x="186749" y="5103441"/>
                        <a:ext cx="1990145" cy="587522"/>
                        <a:chOff x="3292366" y="2896415"/>
                        <a:chExt cx="2559268" cy="755534"/>
                      </a:xfrm>
                    </p:grpSpPr>
                    <p:grpSp>
                      <p:nvGrpSpPr>
                        <p:cNvPr id="393" name="Group 392"/>
                        <p:cNvGrpSpPr/>
                        <p:nvPr/>
                      </p:nvGrpSpPr>
                      <p:grpSpPr>
                        <a:xfrm>
                          <a:off x="3292366" y="2896415"/>
                          <a:ext cx="2559268" cy="755534"/>
                          <a:chOff x="4465648" y="826525"/>
                          <a:chExt cx="2559268" cy="755534"/>
                        </a:xfrm>
                      </p:grpSpPr>
                      <p:sp>
                        <p:nvSpPr>
                          <p:cNvPr id="395" name="Rectangle 39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96" name="Group 395"/>
                          <p:cNvGrpSpPr/>
                          <p:nvPr/>
                        </p:nvGrpSpPr>
                        <p:grpSpPr>
                          <a:xfrm>
                            <a:off x="4465648" y="826525"/>
                            <a:ext cx="2559268" cy="755534"/>
                            <a:chOff x="4465648" y="826525"/>
                            <a:chExt cx="2559268" cy="755534"/>
                          </a:xfrm>
                        </p:grpSpPr>
                        <p:grpSp>
                          <p:nvGrpSpPr>
                            <p:cNvPr id="397" name="Group 396"/>
                            <p:cNvGrpSpPr/>
                            <p:nvPr/>
                          </p:nvGrpSpPr>
                          <p:grpSpPr>
                            <a:xfrm>
                              <a:off x="4465648" y="826525"/>
                              <a:ext cx="2559268" cy="755534"/>
                              <a:chOff x="4348967" y="775020"/>
                              <a:chExt cx="4141890" cy="1286009"/>
                            </a:xfrm>
                            <a:solidFill>
                              <a:srgbClr val="FFC000"/>
                            </a:solidFill>
                          </p:grpSpPr>
                          <p:sp>
                            <p:nvSpPr>
                              <p:cNvPr id="399" name="Oval 39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0" name="Trapezoid 39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1" name="Parallelogram 40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2" name="Rectangle 40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98" name="Rectangle 39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94" name="Oval 39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89" name="Group 388"/>
                      <p:cNvGrpSpPr>
                        <a:grpSpLocks noChangeAspect="1"/>
                      </p:cNvGrpSpPr>
                      <p:nvPr/>
                    </p:nvGrpSpPr>
                    <p:grpSpPr>
                      <a:xfrm rot="14522359">
                        <a:off x="222290" y="5953129"/>
                        <a:ext cx="218173" cy="64460"/>
                        <a:chOff x="5240867" y="2785533"/>
                        <a:chExt cx="372532" cy="110067"/>
                      </a:xfrm>
                    </p:grpSpPr>
                    <p:sp>
                      <p:nvSpPr>
                        <p:cNvPr id="390" name="Trapezoid 38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Right Triangle 39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Right Triangle 39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5" name="Group 354"/>
                    <p:cNvGrpSpPr>
                      <a:grpSpLocks noChangeAspect="1"/>
                    </p:cNvGrpSpPr>
                    <p:nvPr/>
                  </p:nvGrpSpPr>
                  <p:grpSpPr>
                    <a:xfrm rot="20291445">
                      <a:off x="7626975" y="5942206"/>
                      <a:ext cx="457200" cy="227666"/>
                      <a:chOff x="186749" y="5103441"/>
                      <a:chExt cx="1990145" cy="991004"/>
                    </a:xfrm>
                  </p:grpSpPr>
                  <p:grpSp>
                    <p:nvGrpSpPr>
                      <p:cNvPr id="373" name="Group 372"/>
                      <p:cNvGrpSpPr/>
                      <p:nvPr/>
                    </p:nvGrpSpPr>
                    <p:grpSpPr>
                      <a:xfrm rot="19938423">
                        <a:off x="186749" y="5103441"/>
                        <a:ext cx="1990145" cy="587522"/>
                        <a:chOff x="3292366" y="2896415"/>
                        <a:chExt cx="2559268" cy="755534"/>
                      </a:xfrm>
                    </p:grpSpPr>
                    <p:grpSp>
                      <p:nvGrpSpPr>
                        <p:cNvPr id="378" name="Group 377"/>
                        <p:cNvGrpSpPr/>
                        <p:nvPr/>
                      </p:nvGrpSpPr>
                      <p:grpSpPr>
                        <a:xfrm>
                          <a:off x="3292366" y="2896415"/>
                          <a:ext cx="2559268" cy="755534"/>
                          <a:chOff x="4465648" y="826525"/>
                          <a:chExt cx="2559268" cy="755534"/>
                        </a:xfrm>
                      </p:grpSpPr>
                      <p:sp>
                        <p:nvSpPr>
                          <p:cNvPr id="380" name="Rectangle 37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81" name="Group 380"/>
                          <p:cNvGrpSpPr/>
                          <p:nvPr/>
                        </p:nvGrpSpPr>
                        <p:grpSpPr>
                          <a:xfrm>
                            <a:off x="4465648" y="826525"/>
                            <a:ext cx="2559268" cy="755534"/>
                            <a:chOff x="4465648" y="826525"/>
                            <a:chExt cx="2559268" cy="755534"/>
                          </a:xfrm>
                        </p:grpSpPr>
                        <p:grpSp>
                          <p:nvGrpSpPr>
                            <p:cNvPr id="382" name="Group 381"/>
                            <p:cNvGrpSpPr/>
                            <p:nvPr/>
                          </p:nvGrpSpPr>
                          <p:grpSpPr>
                            <a:xfrm>
                              <a:off x="4465648" y="826525"/>
                              <a:ext cx="2559268" cy="755534"/>
                              <a:chOff x="4348967" y="775020"/>
                              <a:chExt cx="4141890" cy="1286009"/>
                            </a:xfrm>
                            <a:solidFill>
                              <a:srgbClr val="FFC000"/>
                            </a:solidFill>
                          </p:grpSpPr>
                          <p:sp>
                            <p:nvSpPr>
                              <p:cNvPr id="384" name="Oval 38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5" name="Trapezoid 38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6" name="Parallelogram 38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7" name="Rectangle 38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83" name="Rectangle 38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79" name="Oval 378"/>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74" name="Group 373"/>
                      <p:cNvGrpSpPr>
                        <a:grpSpLocks noChangeAspect="1"/>
                      </p:cNvGrpSpPr>
                      <p:nvPr/>
                    </p:nvGrpSpPr>
                    <p:grpSpPr>
                      <a:xfrm rot="14522359">
                        <a:off x="222290" y="5953129"/>
                        <a:ext cx="218173" cy="64460"/>
                        <a:chOff x="5240867" y="2785533"/>
                        <a:chExt cx="372532" cy="110067"/>
                      </a:xfrm>
                    </p:grpSpPr>
                    <p:sp>
                      <p:nvSpPr>
                        <p:cNvPr id="375" name="Trapezoid 374"/>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Right Triangle 37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Right Triangle 376"/>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6" name="Group 355"/>
                    <p:cNvGrpSpPr>
                      <a:grpSpLocks noChangeAspect="1"/>
                    </p:cNvGrpSpPr>
                    <p:nvPr/>
                  </p:nvGrpSpPr>
                  <p:grpSpPr>
                    <a:xfrm rot="4377766">
                      <a:off x="8507278" y="5926504"/>
                      <a:ext cx="457200" cy="227666"/>
                      <a:chOff x="186749" y="5103441"/>
                      <a:chExt cx="1990145" cy="991004"/>
                    </a:xfrm>
                  </p:grpSpPr>
                  <p:grpSp>
                    <p:nvGrpSpPr>
                      <p:cNvPr id="358" name="Group 357"/>
                      <p:cNvGrpSpPr/>
                      <p:nvPr/>
                    </p:nvGrpSpPr>
                    <p:grpSpPr>
                      <a:xfrm rot="19938423">
                        <a:off x="186749" y="5103441"/>
                        <a:ext cx="1990145" cy="587522"/>
                        <a:chOff x="3292366" y="2896415"/>
                        <a:chExt cx="2559268" cy="755534"/>
                      </a:xfrm>
                    </p:grpSpPr>
                    <p:grpSp>
                      <p:nvGrpSpPr>
                        <p:cNvPr id="363" name="Group 362"/>
                        <p:cNvGrpSpPr/>
                        <p:nvPr/>
                      </p:nvGrpSpPr>
                      <p:grpSpPr>
                        <a:xfrm>
                          <a:off x="3292366" y="2896415"/>
                          <a:ext cx="2559268" cy="755534"/>
                          <a:chOff x="4465648" y="826525"/>
                          <a:chExt cx="2559268" cy="755534"/>
                        </a:xfrm>
                      </p:grpSpPr>
                      <p:sp>
                        <p:nvSpPr>
                          <p:cNvPr id="365" name="Rectangle 36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66" name="Group 365"/>
                          <p:cNvGrpSpPr/>
                          <p:nvPr/>
                        </p:nvGrpSpPr>
                        <p:grpSpPr>
                          <a:xfrm>
                            <a:off x="4465648" y="826525"/>
                            <a:ext cx="2559268" cy="755534"/>
                            <a:chOff x="4465648" y="826525"/>
                            <a:chExt cx="2559268" cy="755534"/>
                          </a:xfrm>
                        </p:grpSpPr>
                        <p:grpSp>
                          <p:nvGrpSpPr>
                            <p:cNvPr id="367" name="Group 366"/>
                            <p:cNvGrpSpPr/>
                            <p:nvPr/>
                          </p:nvGrpSpPr>
                          <p:grpSpPr>
                            <a:xfrm>
                              <a:off x="4465648" y="826525"/>
                              <a:ext cx="2559268" cy="755534"/>
                              <a:chOff x="4348967" y="775020"/>
                              <a:chExt cx="4141890" cy="1286009"/>
                            </a:xfrm>
                            <a:solidFill>
                              <a:srgbClr val="FFC000"/>
                            </a:solidFill>
                          </p:grpSpPr>
                          <p:sp>
                            <p:nvSpPr>
                              <p:cNvPr id="369" name="Oval 36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0" name="Trapezoid 36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1" name="Parallelogram 37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2" name="Rectangle 37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68" name="Rectangle 36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64" name="Oval 36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59" name="Group 358"/>
                      <p:cNvGrpSpPr>
                        <a:grpSpLocks noChangeAspect="1"/>
                      </p:cNvGrpSpPr>
                      <p:nvPr/>
                    </p:nvGrpSpPr>
                    <p:grpSpPr>
                      <a:xfrm rot="14522359">
                        <a:off x="222290" y="5953129"/>
                        <a:ext cx="218173" cy="64460"/>
                        <a:chOff x="5240867" y="2785533"/>
                        <a:chExt cx="372532" cy="110067"/>
                      </a:xfrm>
                    </p:grpSpPr>
                    <p:sp>
                      <p:nvSpPr>
                        <p:cNvPr id="360" name="Trapezoid 35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Right Triangle 36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Right Triangle 36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351" name="Straight Connector 350"/>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2" name="Straight Connector 351"/>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3" name="Rectangle 352"/>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7" name="TextBox 866"/>
                <p:cNvSpPr txBox="1"/>
                <p:nvPr/>
              </p:nvSpPr>
              <p:spPr>
                <a:xfrm rot="16200000">
                  <a:off x="3850505" y="5232505"/>
                  <a:ext cx="484428" cy="246220"/>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0" name="Group 869"/>
              <p:cNvGrpSpPr/>
              <p:nvPr/>
            </p:nvGrpSpPr>
            <p:grpSpPr>
              <a:xfrm>
                <a:off x="5531009" y="5016381"/>
                <a:ext cx="1126852" cy="996654"/>
                <a:chOff x="6303534" y="5004382"/>
                <a:chExt cx="1126852" cy="996654"/>
              </a:xfrm>
            </p:grpSpPr>
            <p:grpSp>
              <p:nvGrpSpPr>
                <p:cNvPr id="460" name="Group 459"/>
                <p:cNvGrpSpPr>
                  <a:grpSpLocks noChangeAspect="1"/>
                </p:cNvGrpSpPr>
                <p:nvPr/>
              </p:nvGrpSpPr>
              <p:grpSpPr>
                <a:xfrm>
                  <a:off x="6531735" y="5004382"/>
                  <a:ext cx="898651" cy="996654"/>
                  <a:chOff x="1681596" y="4909755"/>
                  <a:chExt cx="956070" cy="1060334"/>
                </a:xfrm>
              </p:grpSpPr>
              <p:sp>
                <p:nvSpPr>
                  <p:cNvPr id="461" name="Rectangle 460"/>
                  <p:cNvSpPr/>
                  <p:nvPr/>
                </p:nvSpPr>
                <p:spPr>
                  <a:xfrm>
                    <a:off x="1785511" y="5586538"/>
                    <a:ext cx="196549" cy="497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Rectangle 461"/>
                  <p:cNvSpPr/>
                  <p:nvPr/>
                </p:nvSpPr>
                <p:spPr>
                  <a:xfrm>
                    <a:off x="2072244" y="5578212"/>
                    <a:ext cx="196549" cy="58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Rectangle 462"/>
                  <p:cNvSpPr/>
                  <p:nvPr/>
                </p:nvSpPr>
                <p:spPr>
                  <a:xfrm>
                    <a:off x="2363405" y="4984869"/>
                    <a:ext cx="196549" cy="65136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4" name="Group 463"/>
                  <p:cNvGrpSpPr>
                    <a:grpSpLocks noChangeAspect="1"/>
                  </p:cNvGrpSpPr>
                  <p:nvPr/>
                </p:nvGrpSpPr>
                <p:grpSpPr>
                  <a:xfrm>
                    <a:off x="1681596" y="5654327"/>
                    <a:ext cx="914400" cy="315762"/>
                    <a:chOff x="7626975" y="5811737"/>
                    <a:chExt cx="1323985" cy="457200"/>
                  </a:xfrm>
                </p:grpSpPr>
                <p:cxnSp>
                  <p:nvCxnSpPr>
                    <p:cNvPr id="471" name="Straight Connector 470"/>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68" name="Group 467"/>
                    <p:cNvGrpSpPr>
                      <a:grpSpLocks noChangeAspect="1"/>
                    </p:cNvGrpSpPr>
                    <p:nvPr/>
                  </p:nvGrpSpPr>
                  <p:grpSpPr>
                    <a:xfrm rot="1680000">
                      <a:off x="8055016" y="5968079"/>
                      <a:ext cx="457200" cy="227666"/>
                      <a:chOff x="186749" y="5103441"/>
                      <a:chExt cx="1990145" cy="991004"/>
                    </a:xfrm>
                  </p:grpSpPr>
                  <p:grpSp>
                    <p:nvGrpSpPr>
                      <p:cNvPr id="502" name="Group 501"/>
                      <p:cNvGrpSpPr/>
                      <p:nvPr/>
                    </p:nvGrpSpPr>
                    <p:grpSpPr>
                      <a:xfrm rot="19938423">
                        <a:off x="186749" y="5103441"/>
                        <a:ext cx="1990145" cy="587522"/>
                        <a:chOff x="3292366" y="2896415"/>
                        <a:chExt cx="2559268" cy="755534"/>
                      </a:xfrm>
                    </p:grpSpPr>
                    <p:grpSp>
                      <p:nvGrpSpPr>
                        <p:cNvPr id="507" name="Group 506"/>
                        <p:cNvGrpSpPr/>
                        <p:nvPr/>
                      </p:nvGrpSpPr>
                      <p:grpSpPr>
                        <a:xfrm>
                          <a:off x="3292366" y="2896415"/>
                          <a:ext cx="2559268" cy="755534"/>
                          <a:chOff x="4465648" y="826525"/>
                          <a:chExt cx="2559268" cy="755534"/>
                        </a:xfrm>
                      </p:grpSpPr>
                      <p:sp>
                        <p:nvSpPr>
                          <p:cNvPr id="509" name="Rectangle 50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0" name="Group 509"/>
                          <p:cNvGrpSpPr/>
                          <p:nvPr/>
                        </p:nvGrpSpPr>
                        <p:grpSpPr>
                          <a:xfrm>
                            <a:off x="4465648" y="826525"/>
                            <a:ext cx="2559268" cy="755534"/>
                            <a:chOff x="4465648" y="826525"/>
                            <a:chExt cx="2559268" cy="755534"/>
                          </a:xfrm>
                        </p:grpSpPr>
                        <p:grpSp>
                          <p:nvGrpSpPr>
                            <p:cNvPr id="511" name="Group 510"/>
                            <p:cNvGrpSpPr/>
                            <p:nvPr/>
                          </p:nvGrpSpPr>
                          <p:grpSpPr>
                            <a:xfrm>
                              <a:off x="4465648" y="826525"/>
                              <a:ext cx="2559268" cy="755534"/>
                              <a:chOff x="4348967" y="775020"/>
                              <a:chExt cx="4141890" cy="1286009"/>
                            </a:xfrm>
                            <a:solidFill>
                              <a:srgbClr val="FFC000"/>
                            </a:solidFill>
                          </p:grpSpPr>
                          <p:sp>
                            <p:nvSpPr>
                              <p:cNvPr id="513" name="Oval 51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4" name="Trapezoid 51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5" name="Parallelogram 51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6" name="Rectangle 51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12" name="Rectangle 51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08" name="Oval 50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03" name="Group 502"/>
                      <p:cNvGrpSpPr>
                        <a:grpSpLocks noChangeAspect="1"/>
                      </p:cNvGrpSpPr>
                      <p:nvPr/>
                    </p:nvGrpSpPr>
                    <p:grpSpPr>
                      <a:xfrm rot="14522359">
                        <a:off x="222290" y="5953129"/>
                        <a:ext cx="218173" cy="64460"/>
                        <a:chOff x="5240867" y="2785533"/>
                        <a:chExt cx="372532" cy="110067"/>
                      </a:xfrm>
                    </p:grpSpPr>
                    <p:sp>
                      <p:nvSpPr>
                        <p:cNvPr id="504" name="Trapezoid 50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Right Triangle 50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Right Triangle 50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69" name="Group 468"/>
                    <p:cNvGrpSpPr>
                      <a:grpSpLocks noChangeAspect="1"/>
                    </p:cNvGrpSpPr>
                    <p:nvPr/>
                  </p:nvGrpSpPr>
                  <p:grpSpPr>
                    <a:xfrm rot="20291445">
                      <a:off x="7626975" y="5942206"/>
                      <a:ext cx="457200" cy="227666"/>
                      <a:chOff x="186749" y="5103441"/>
                      <a:chExt cx="1990145" cy="991004"/>
                    </a:xfrm>
                  </p:grpSpPr>
                  <p:grpSp>
                    <p:nvGrpSpPr>
                      <p:cNvPr id="487" name="Group 486"/>
                      <p:cNvGrpSpPr/>
                      <p:nvPr/>
                    </p:nvGrpSpPr>
                    <p:grpSpPr>
                      <a:xfrm rot="19938423">
                        <a:off x="186749" y="5103441"/>
                        <a:ext cx="1990145" cy="587522"/>
                        <a:chOff x="3292366" y="2896415"/>
                        <a:chExt cx="2559268" cy="755534"/>
                      </a:xfrm>
                    </p:grpSpPr>
                    <p:grpSp>
                      <p:nvGrpSpPr>
                        <p:cNvPr id="492" name="Group 491"/>
                        <p:cNvGrpSpPr/>
                        <p:nvPr/>
                      </p:nvGrpSpPr>
                      <p:grpSpPr>
                        <a:xfrm>
                          <a:off x="3292366" y="2896415"/>
                          <a:ext cx="2559268" cy="755534"/>
                          <a:chOff x="4465648" y="826525"/>
                          <a:chExt cx="2559268" cy="755534"/>
                        </a:xfrm>
                      </p:grpSpPr>
                      <p:sp>
                        <p:nvSpPr>
                          <p:cNvPr id="494" name="Rectangle 493"/>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95" name="Group 494"/>
                          <p:cNvGrpSpPr/>
                          <p:nvPr/>
                        </p:nvGrpSpPr>
                        <p:grpSpPr>
                          <a:xfrm>
                            <a:off x="4465648" y="826525"/>
                            <a:ext cx="2559268" cy="755534"/>
                            <a:chOff x="4465648" y="826525"/>
                            <a:chExt cx="2559268" cy="755534"/>
                          </a:xfrm>
                        </p:grpSpPr>
                        <p:grpSp>
                          <p:nvGrpSpPr>
                            <p:cNvPr id="496" name="Group 495"/>
                            <p:cNvGrpSpPr/>
                            <p:nvPr/>
                          </p:nvGrpSpPr>
                          <p:grpSpPr>
                            <a:xfrm>
                              <a:off x="4465648" y="826525"/>
                              <a:ext cx="2559268" cy="755534"/>
                              <a:chOff x="4348967" y="775020"/>
                              <a:chExt cx="4141890" cy="1286009"/>
                            </a:xfrm>
                            <a:solidFill>
                              <a:srgbClr val="FFC000"/>
                            </a:solidFill>
                          </p:grpSpPr>
                          <p:sp>
                            <p:nvSpPr>
                              <p:cNvPr id="498" name="Oval 497"/>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99" name="Trapezoid 498"/>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0" name="Parallelogram 499"/>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1" name="Rectangle 500"/>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97" name="Rectangle 496"/>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493" name="Oval 492"/>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488" name="Group 487"/>
                      <p:cNvGrpSpPr>
                        <a:grpSpLocks noChangeAspect="1"/>
                      </p:cNvGrpSpPr>
                      <p:nvPr/>
                    </p:nvGrpSpPr>
                    <p:grpSpPr>
                      <a:xfrm rot="14522359">
                        <a:off x="222290" y="5953129"/>
                        <a:ext cx="218173" cy="64460"/>
                        <a:chOff x="5240867" y="2785533"/>
                        <a:chExt cx="372532" cy="110067"/>
                      </a:xfrm>
                    </p:grpSpPr>
                    <p:sp>
                      <p:nvSpPr>
                        <p:cNvPr id="489" name="Trapezoid 488"/>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Right Triangle 489"/>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Right Triangle 490"/>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70" name="Group 469"/>
                    <p:cNvGrpSpPr>
                      <a:grpSpLocks noChangeAspect="1"/>
                    </p:cNvGrpSpPr>
                    <p:nvPr/>
                  </p:nvGrpSpPr>
                  <p:grpSpPr>
                    <a:xfrm rot="4377766">
                      <a:off x="8507278" y="5926504"/>
                      <a:ext cx="457200" cy="227666"/>
                      <a:chOff x="186749" y="5103441"/>
                      <a:chExt cx="1990145" cy="991004"/>
                    </a:xfrm>
                  </p:grpSpPr>
                  <p:grpSp>
                    <p:nvGrpSpPr>
                      <p:cNvPr id="472" name="Group 471"/>
                      <p:cNvGrpSpPr/>
                      <p:nvPr/>
                    </p:nvGrpSpPr>
                    <p:grpSpPr>
                      <a:xfrm rot="19938423">
                        <a:off x="186749" y="5103441"/>
                        <a:ext cx="1990145" cy="587522"/>
                        <a:chOff x="3292366" y="2896415"/>
                        <a:chExt cx="2559268" cy="755534"/>
                      </a:xfrm>
                    </p:grpSpPr>
                    <p:grpSp>
                      <p:nvGrpSpPr>
                        <p:cNvPr id="477" name="Group 476"/>
                        <p:cNvGrpSpPr/>
                        <p:nvPr/>
                      </p:nvGrpSpPr>
                      <p:grpSpPr>
                        <a:xfrm>
                          <a:off x="3292366" y="2896415"/>
                          <a:ext cx="2559268" cy="755534"/>
                          <a:chOff x="4465648" y="826525"/>
                          <a:chExt cx="2559268" cy="755534"/>
                        </a:xfrm>
                      </p:grpSpPr>
                      <p:sp>
                        <p:nvSpPr>
                          <p:cNvPr id="479" name="Rectangle 47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80" name="Group 479"/>
                          <p:cNvGrpSpPr/>
                          <p:nvPr/>
                        </p:nvGrpSpPr>
                        <p:grpSpPr>
                          <a:xfrm>
                            <a:off x="4465648" y="826525"/>
                            <a:ext cx="2559268" cy="755534"/>
                            <a:chOff x="4465648" y="826525"/>
                            <a:chExt cx="2559268" cy="755534"/>
                          </a:xfrm>
                        </p:grpSpPr>
                        <p:grpSp>
                          <p:nvGrpSpPr>
                            <p:cNvPr id="481" name="Group 480"/>
                            <p:cNvGrpSpPr/>
                            <p:nvPr/>
                          </p:nvGrpSpPr>
                          <p:grpSpPr>
                            <a:xfrm>
                              <a:off x="4465648" y="826525"/>
                              <a:ext cx="2559268" cy="755534"/>
                              <a:chOff x="4348967" y="775020"/>
                              <a:chExt cx="4141890" cy="1286009"/>
                            </a:xfrm>
                            <a:solidFill>
                              <a:srgbClr val="FFC000"/>
                            </a:solidFill>
                          </p:grpSpPr>
                          <p:sp>
                            <p:nvSpPr>
                              <p:cNvPr id="483" name="Oval 48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4" name="Trapezoid 48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5" name="Parallelogram 48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6" name="Rectangle 48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82" name="Rectangle 48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478" name="Oval 47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473" name="Group 472"/>
                      <p:cNvGrpSpPr>
                        <a:grpSpLocks noChangeAspect="1"/>
                      </p:cNvGrpSpPr>
                      <p:nvPr/>
                    </p:nvGrpSpPr>
                    <p:grpSpPr>
                      <a:xfrm rot="14522359">
                        <a:off x="222290" y="5953129"/>
                        <a:ext cx="218173" cy="64460"/>
                        <a:chOff x="5240867" y="2785533"/>
                        <a:chExt cx="372532" cy="110067"/>
                      </a:xfrm>
                    </p:grpSpPr>
                    <p:sp>
                      <p:nvSpPr>
                        <p:cNvPr id="474" name="Trapezoid 47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Right Triangle 47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Right Triangle 47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465" name="Straight Connector 464"/>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6" name="Straight Connector 465"/>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67" name="Rectangle 466"/>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9" name="TextBox 868"/>
                <p:cNvSpPr txBox="1"/>
                <p:nvPr/>
              </p:nvSpPr>
              <p:spPr>
                <a:xfrm rot="16200000">
                  <a:off x="6184430" y="5215159"/>
                  <a:ext cx="484428" cy="246220"/>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grpSp>
          <p:nvGrpSpPr>
            <p:cNvPr id="973" name="Group 972"/>
            <p:cNvGrpSpPr/>
            <p:nvPr/>
          </p:nvGrpSpPr>
          <p:grpSpPr>
            <a:xfrm>
              <a:off x="2996605" y="1920331"/>
              <a:ext cx="2892064" cy="1452300"/>
              <a:chOff x="3039164" y="1897001"/>
              <a:chExt cx="2892064" cy="1452300"/>
            </a:xfrm>
          </p:grpSpPr>
          <p:grpSp>
            <p:nvGrpSpPr>
              <p:cNvPr id="971" name="Group 970"/>
              <p:cNvGrpSpPr/>
              <p:nvPr/>
            </p:nvGrpSpPr>
            <p:grpSpPr>
              <a:xfrm>
                <a:off x="4024191" y="1897492"/>
                <a:ext cx="922064" cy="1441463"/>
                <a:chOff x="4000279" y="1897492"/>
                <a:chExt cx="922064" cy="1441463"/>
              </a:xfrm>
            </p:grpSpPr>
            <p:grpSp>
              <p:nvGrpSpPr>
                <p:cNvPr id="633" name="Group 632"/>
                <p:cNvGrpSpPr/>
                <p:nvPr/>
              </p:nvGrpSpPr>
              <p:grpSpPr>
                <a:xfrm>
                  <a:off x="4221658" y="2644110"/>
                  <a:ext cx="700685" cy="694845"/>
                  <a:chOff x="4108941" y="2003067"/>
                  <a:chExt cx="1106501" cy="1097280"/>
                </a:xfrm>
              </p:grpSpPr>
              <p:sp>
                <p:nvSpPr>
                  <p:cNvPr id="615" name="Oval 614"/>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7" name="Group 616"/>
                  <p:cNvGrpSpPr>
                    <a:grpSpLocks noChangeAspect="1"/>
                  </p:cNvGrpSpPr>
                  <p:nvPr/>
                </p:nvGrpSpPr>
                <p:grpSpPr>
                  <a:xfrm rot="1680000">
                    <a:off x="4204991" y="2357995"/>
                    <a:ext cx="914400" cy="455332"/>
                    <a:chOff x="186749" y="5103441"/>
                    <a:chExt cx="1990145" cy="991004"/>
                  </a:xfrm>
                </p:grpSpPr>
                <p:grpSp>
                  <p:nvGrpSpPr>
                    <p:cNvPr id="618" name="Group 617"/>
                    <p:cNvGrpSpPr/>
                    <p:nvPr/>
                  </p:nvGrpSpPr>
                  <p:grpSpPr>
                    <a:xfrm rot="19938423">
                      <a:off x="186749" y="5103441"/>
                      <a:ext cx="1990145" cy="587522"/>
                      <a:chOff x="3292366" y="2896415"/>
                      <a:chExt cx="2559268" cy="755534"/>
                    </a:xfrm>
                  </p:grpSpPr>
                  <p:grpSp>
                    <p:nvGrpSpPr>
                      <p:cNvPr id="623" name="Group 622"/>
                      <p:cNvGrpSpPr/>
                      <p:nvPr/>
                    </p:nvGrpSpPr>
                    <p:grpSpPr>
                      <a:xfrm>
                        <a:off x="3292366" y="2896415"/>
                        <a:ext cx="2559268" cy="755534"/>
                        <a:chOff x="4465648" y="826525"/>
                        <a:chExt cx="2559268" cy="755534"/>
                      </a:xfrm>
                    </p:grpSpPr>
                    <p:sp>
                      <p:nvSpPr>
                        <p:cNvPr id="625" name="Rectangle 62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26" name="Group 625"/>
                        <p:cNvGrpSpPr/>
                        <p:nvPr/>
                      </p:nvGrpSpPr>
                      <p:grpSpPr>
                        <a:xfrm>
                          <a:off x="4465648" y="826525"/>
                          <a:ext cx="2559268" cy="755534"/>
                          <a:chOff x="4465648" y="826525"/>
                          <a:chExt cx="2559268" cy="755534"/>
                        </a:xfrm>
                      </p:grpSpPr>
                      <p:grpSp>
                        <p:nvGrpSpPr>
                          <p:cNvPr id="627" name="Group 626"/>
                          <p:cNvGrpSpPr/>
                          <p:nvPr/>
                        </p:nvGrpSpPr>
                        <p:grpSpPr>
                          <a:xfrm>
                            <a:off x="4465648" y="826525"/>
                            <a:ext cx="2559268" cy="755534"/>
                            <a:chOff x="4348967" y="775020"/>
                            <a:chExt cx="4141890" cy="1286009"/>
                          </a:xfrm>
                          <a:solidFill>
                            <a:srgbClr val="FFC000"/>
                          </a:solidFill>
                        </p:grpSpPr>
                        <p:sp>
                          <p:nvSpPr>
                            <p:cNvPr id="629" name="Oval 62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0" name="Trapezoid 62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1" name="Parallelogram 63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2" name="Rectangle 63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28" name="Rectangle 62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24" name="Oval 62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19" name="Group 618"/>
                    <p:cNvGrpSpPr>
                      <a:grpSpLocks noChangeAspect="1"/>
                    </p:cNvGrpSpPr>
                    <p:nvPr/>
                  </p:nvGrpSpPr>
                  <p:grpSpPr>
                    <a:xfrm rot="14522359">
                      <a:off x="222290" y="5953129"/>
                      <a:ext cx="218173" cy="64460"/>
                      <a:chOff x="5240867" y="2785533"/>
                      <a:chExt cx="372532" cy="110067"/>
                    </a:xfrm>
                  </p:grpSpPr>
                  <p:sp>
                    <p:nvSpPr>
                      <p:cNvPr id="620" name="Trapezoid 61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Right Triangle 62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Right Triangle 62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1" name="Group 950"/>
                <p:cNvGrpSpPr/>
                <p:nvPr/>
              </p:nvGrpSpPr>
              <p:grpSpPr>
                <a:xfrm>
                  <a:off x="4000279" y="1897492"/>
                  <a:ext cx="915696" cy="708856"/>
                  <a:chOff x="4000628" y="1967133"/>
                  <a:chExt cx="915696" cy="708856"/>
                </a:xfrm>
              </p:grpSpPr>
              <p:sp>
                <p:nvSpPr>
                  <p:cNvPr id="861" name="TextBox 860"/>
                  <p:cNvSpPr txBox="1"/>
                  <p:nvPr/>
                </p:nvSpPr>
                <p:spPr>
                  <a:xfrm rot="16200000">
                    <a:off x="3905792" y="2160793"/>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53" name="Group 852"/>
                  <p:cNvGrpSpPr/>
                  <p:nvPr/>
                </p:nvGrpSpPr>
                <p:grpSpPr>
                  <a:xfrm>
                    <a:off x="4221833" y="1967133"/>
                    <a:ext cx="694491" cy="708856"/>
                    <a:chOff x="4125557" y="1203491"/>
                    <a:chExt cx="868833" cy="886805"/>
                  </a:xfrm>
                </p:grpSpPr>
                <p:grpSp>
                  <p:nvGrpSpPr>
                    <p:cNvPr id="806" name="Group 805"/>
                    <p:cNvGrpSpPr/>
                    <p:nvPr/>
                  </p:nvGrpSpPr>
                  <p:grpSpPr>
                    <a:xfrm>
                      <a:off x="4125557" y="1203491"/>
                      <a:ext cx="868833" cy="692392"/>
                      <a:chOff x="7429539" y="1655158"/>
                      <a:chExt cx="868833" cy="692392"/>
                    </a:xfrm>
                  </p:grpSpPr>
                  <p:grpSp>
                    <p:nvGrpSpPr>
                      <p:cNvPr id="807" name="Group 806"/>
                      <p:cNvGrpSpPr/>
                      <p:nvPr/>
                    </p:nvGrpSpPr>
                    <p:grpSpPr>
                      <a:xfrm>
                        <a:off x="7466200" y="1725761"/>
                        <a:ext cx="759127" cy="621789"/>
                        <a:chOff x="7466200" y="1725761"/>
                        <a:chExt cx="759127" cy="621789"/>
                      </a:xfrm>
                    </p:grpSpPr>
                    <p:sp>
                      <p:nvSpPr>
                        <p:cNvPr id="812" name="Rectangle 811"/>
                        <p:cNvSpPr/>
                        <p:nvPr/>
                      </p:nvSpPr>
                      <p:spPr>
                        <a:xfrm>
                          <a:off x="7725468" y="225908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3" name="Rectangle 812"/>
                        <p:cNvSpPr/>
                        <p:nvPr/>
                      </p:nvSpPr>
                      <p:spPr>
                        <a:xfrm>
                          <a:off x="8179608" y="1725761"/>
                          <a:ext cx="45719" cy="61225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4" name="Rectangle 813"/>
                        <p:cNvSpPr/>
                        <p:nvPr/>
                      </p:nvSpPr>
                      <p:spPr>
                        <a:xfrm>
                          <a:off x="7531017" y="2257270"/>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5" name="Rectangle 814"/>
                        <p:cNvSpPr/>
                        <p:nvPr/>
                      </p:nvSpPr>
                      <p:spPr>
                        <a:xfrm>
                          <a:off x="7790285" y="22952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6" name="Rectangle 815"/>
                        <p:cNvSpPr/>
                        <p:nvPr/>
                      </p:nvSpPr>
                      <p:spPr>
                        <a:xfrm>
                          <a:off x="7595834" y="1958327"/>
                          <a:ext cx="45719" cy="38254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7" name="Rectangle 816"/>
                        <p:cNvSpPr/>
                        <p:nvPr/>
                      </p:nvSpPr>
                      <p:spPr>
                        <a:xfrm>
                          <a:off x="7919919" y="2021430"/>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8" name="Rectangle 817"/>
                        <p:cNvSpPr/>
                        <p:nvPr/>
                      </p:nvSpPr>
                      <p:spPr>
                        <a:xfrm>
                          <a:off x="8049977" y="229963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 name="Rectangle 818"/>
                        <p:cNvSpPr/>
                        <p:nvPr/>
                      </p:nvSpPr>
                      <p:spPr>
                        <a:xfrm>
                          <a:off x="8114794" y="2283813"/>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 name="Rectangle 819"/>
                        <p:cNvSpPr/>
                        <p:nvPr/>
                      </p:nvSpPr>
                      <p:spPr>
                        <a:xfrm>
                          <a:off x="7466200" y="2181500"/>
                          <a:ext cx="45719" cy="1630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 name="Rectangle 820"/>
                        <p:cNvSpPr/>
                        <p:nvPr/>
                      </p:nvSpPr>
                      <p:spPr>
                        <a:xfrm>
                          <a:off x="7660651" y="230016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2" name="Rectangle 821"/>
                        <p:cNvSpPr/>
                        <p:nvPr/>
                      </p:nvSpPr>
                      <p:spPr>
                        <a:xfrm flipV="1">
                          <a:off x="7984736" y="228381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 name="Rectangle 822"/>
                        <p:cNvSpPr/>
                        <p:nvPr/>
                      </p:nvSpPr>
                      <p:spPr>
                        <a:xfrm>
                          <a:off x="7855102" y="2199676"/>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8" name="Group 807"/>
                      <p:cNvGrpSpPr/>
                      <p:nvPr/>
                    </p:nvGrpSpPr>
                    <p:grpSpPr>
                      <a:xfrm>
                        <a:off x="7429539" y="1655158"/>
                        <a:ext cx="868833" cy="687458"/>
                        <a:chOff x="7429539" y="1655158"/>
                        <a:chExt cx="868833" cy="687458"/>
                      </a:xfrm>
                    </p:grpSpPr>
                    <p:cxnSp>
                      <p:nvCxnSpPr>
                        <p:cNvPr id="809" name="Straight Connector 808"/>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10" name="Straight Connector 809"/>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11" name="Rectangle 810"/>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2" name="TextBox 851"/>
                    <p:cNvSpPr txBox="1"/>
                    <p:nvPr/>
                  </p:nvSpPr>
                  <p:spPr>
                    <a:xfrm>
                      <a:off x="4126201" y="1844075"/>
                      <a:ext cx="867545"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grpSp>
            <p:nvGrpSpPr>
              <p:cNvPr id="972" name="Group 971"/>
              <p:cNvGrpSpPr/>
              <p:nvPr/>
            </p:nvGrpSpPr>
            <p:grpSpPr>
              <a:xfrm>
                <a:off x="5015620" y="1901503"/>
                <a:ext cx="915608" cy="1441171"/>
                <a:chOff x="5015620" y="1901503"/>
                <a:chExt cx="915608" cy="1441171"/>
              </a:xfrm>
            </p:grpSpPr>
            <p:grpSp>
              <p:nvGrpSpPr>
                <p:cNvPr id="652" name="Group 651"/>
                <p:cNvGrpSpPr>
                  <a:grpSpLocks noChangeAspect="1"/>
                </p:cNvGrpSpPr>
                <p:nvPr/>
              </p:nvGrpSpPr>
              <p:grpSpPr>
                <a:xfrm rot="2387355">
                  <a:off x="5216621" y="2647829"/>
                  <a:ext cx="700685" cy="694845"/>
                  <a:chOff x="4108941" y="2003067"/>
                  <a:chExt cx="1106501" cy="1097280"/>
                </a:xfrm>
              </p:grpSpPr>
              <p:sp>
                <p:nvSpPr>
                  <p:cNvPr id="653" name="Oval 652"/>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4" name="Group 653"/>
                  <p:cNvGrpSpPr>
                    <a:grpSpLocks noChangeAspect="1"/>
                  </p:cNvGrpSpPr>
                  <p:nvPr/>
                </p:nvGrpSpPr>
                <p:grpSpPr>
                  <a:xfrm rot="1680000">
                    <a:off x="4204991" y="2357995"/>
                    <a:ext cx="914400" cy="455332"/>
                    <a:chOff x="186749" y="5103441"/>
                    <a:chExt cx="1990145" cy="991004"/>
                  </a:xfrm>
                </p:grpSpPr>
                <p:grpSp>
                  <p:nvGrpSpPr>
                    <p:cNvPr id="655" name="Group 654"/>
                    <p:cNvGrpSpPr/>
                    <p:nvPr/>
                  </p:nvGrpSpPr>
                  <p:grpSpPr>
                    <a:xfrm rot="19938423">
                      <a:off x="186749" y="5103441"/>
                      <a:ext cx="1990145" cy="587522"/>
                      <a:chOff x="3292366" y="2896415"/>
                      <a:chExt cx="2559268" cy="755534"/>
                    </a:xfrm>
                  </p:grpSpPr>
                  <p:grpSp>
                    <p:nvGrpSpPr>
                      <p:cNvPr id="660" name="Group 659"/>
                      <p:cNvGrpSpPr/>
                      <p:nvPr/>
                    </p:nvGrpSpPr>
                    <p:grpSpPr>
                      <a:xfrm>
                        <a:off x="3292366" y="2896415"/>
                        <a:ext cx="2559268" cy="755534"/>
                        <a:chOff x="4465648" y="826525"/>
                        <a:chExt cx="2559268" cy="755534"/>
                      </a:xfrm>
                    </p:grpSpPr>
                    <p:sp>
                      <p:nvSpPr>
                        <p:cNvPr id="662" name="Rectangle 66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63" name="Group 662"/>
                        <p:cNvGrpSpPr/>
                        <p:nvPr/>
                      </p:nvGrpSpPr>
                      <p:grpSpPr>
                        <a:xfrm>
                          <a:off x="4465648" y="826525"/>
                          <a:ext cx="2559268" cy="755534"/>
                          <a:chOff x="4465648" y="826525"/>
                          <a:chExt cx="2559268" cy="755534"/>
                        </a:xfrm>
                      </p:grpSpPr>
                      <p:grpSp>
                        <p:nvGrpSpPr>
                          <p:cNvPr id="664" name="Group 663"/>
                          <p:cNvGrpSpPr/>
                          <p:nvPr/>
                        </p:nvGrpSpPr>
                        <p:grpSpPr>
                          <a:xfrm>
                            <a:off x="4465648" y="826525"/>
                            <a:ext cx="2559268" cy="755534"/>
                            <a:chOff x="4348967" y="775020"/>
                            <a:chExt cx="4141890" cy="1286009"/>
                          </a:xfrm>
                          <a:solidFill>
                            <a:srgbClr val="FFC000"/>
                          </a:solidFill>
                        </p:grpSpPr>
                        <p:sp>
                          <p:nvSpPr>
                            <p:cNvPr id="666" name="Oval 66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7" name="Trapezoid 66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8" name="Parallelogram 66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9" name="Rectangle 66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65" name="Rectangle 66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61" name="Oval 660"/>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56" name="Group 655"/>
                    <p:cNvGrpSpPr>
                      <a:grpSpLocks noChangeAspect="1"/>
                    </p:cNvGrpSpPr>
                    <p:nvPr/>
                  </p:nvGrpSpPr>
                  <p:grpSpPr>
                    <a:xfrm rot="14522359">
                      <a:off x="222290" y="5953129"/>
                      <a:ext cx="218173" cy="64460"/>
                      <a:chOff x="5240867" y="2785533"/>
                      <a:chExt cx="372532" cy="110067"/>
                    </a:xfrm>
                  </p:grpSpPr>
                  <p:sp>
                    <p:nvSpPr>
                      <p:cNvPr id="657" name="Trapezoid 656"/>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Right Triangle 657"/>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Right Triangle 658"/>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0" name="Group 949"/>
                <p:cNvGrpSpPr/>
                <p:nvPr/>
              </p:nvGrpSpPr>
              <p:grpSpPr>
                <a:xfrm>
                  <a:off x="5015620" y="1901503"/>
                  <a:ext cx="915608" cy="709603"/>
                  <a:chOff x="4822755" y="1970497"/>
                  <a:chExt cx="915608" cy="709603"/>
                </a:xfrm>
              </p:grpSpPr>
              <p:sp>
                <p:nvSpPr>
                  <p:cNvPr id="862" name="TextBox 861"/>
                  <p:cNvSpPr txBox="1"/>
                  <p:nvPr/>
                </p:nvSpPr>
                <p:spPr>
                  <a:xfrm rot="16200000">
                    <a:off x="4727919" y="2160310"/>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48" name="Group 847"/>
                  <p:cNvGrpSpPr/>
                  <p:nvPr/>
                </p:nvGrpSpPr>
                <p:grpSpPr>
                  <a:xfrm>
                    <a:off x="5043872" y="1970497"/>
                    <a:ext cx="694491" cy="564684"/>
                    <a:chOff x="5162333" y="1344227"/>
                    <a:chExt cx="868833" cy="706442"/>
                  </a:xfrm>
                </p:grpSpPr>
                <p:grpSp>
                  <p:nvGrpSpPr>
                    <p:cNvPr id="847" name="Group 846"/>
                    <p:cNvGrpSpPr/>
                    <p:nvPr/>
                  </p:nvGrpSpPr>
                  <p:grpSpPr>
                    <a:xfrm>
                      <a:off x="5198994" y="1503314"/>
                      <a:ext cx="759127" cy="547355"/>
                      <a:chOff x="5198994" y="1503314"/>
                      <a:chExt cx="759127" cy="547355"/>
                    </a:xfrm>
                  </p:grpSpPr>
                  <p:sp>
                    <p:nvSpPr>
                      <p:cNvPr id="735" name="Rectangle 734"/>
                      <p:cNvSpPr/>
                      <p:nvPr/>
                    </p:nvSpPr>
                    <p:spPr>
                      <a:xfrm>
                        <a:off x="5458262" y="1503314"/>
                        <a:ext cx="45719" cy="53330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Rectangle 735"/>
                      <p:cNvSpPr/>
                      <p:nvPr/>
                    </p:nvSpPr>
                    <p:spPr>
                      <a:xfrm>
                        <a:off x="5912402" y="1915584"/>
                        <a:ext cx="45719" cy="13508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Rectangle 790"/>
                      <p:cNvSpPr/>
                      <p:nvPr/>
                    </p:nvSpPr>
                    <p:spPr>
                      <a:xfrm>
                        <a:off x="5263811" y="1946339"/>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Rectangle 791"/>
                      <p:cNvSpPr/>
                      <p:nvPr/>
                    </p:nvSpPr>
                    <p:spPr>
                      <a:xfrm>
                        <a:off x="5523079" y="19842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Rectangle 792"/>
                      <p:cNvSpPr/>
                      <p:nvPr/>
                    </p:nvSpPr>
                    <p:spPr>
                      <a:xfrm>
                        <a:off x="5328628" y="1868053"/>
                        <a:ext cx="45719" cy="16188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Rectangle 793"/>
                      <p:cNvSpPr/>
                      <p:nvPr/>
                    </p:nvSpPr>
                    <p:spPr>
                      <a:xfrm>
                        <a:off x="5652713" y="1710499"/>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Rectangle 794"/>
                      <p:cNvSpPr/>
                      <p:nvPr/>
                    </p:nvSpPr>
                    <p:spPr>
                      <a:xfrm>
                        <a:off x="5782771" y="19887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Rectangle 795"/>
                      <p:cNvSpPr/>
                      <p:nvPr/>
                    </p:nvSpPr>
                    <p:spPr>
                      <a:xfrm>
                        <a:off x="5847588" y="1972882"/>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Rectangle 796"/>
                      <p:cNvSpPr/>
                      <p:nvPr/>
                    </p:nvSpPr>
                    <p:spPr>
                      <a:xfrm>
                        <a:off x="5198994" y="1648489"/>
                        <a:ext cx="45719" cy="38514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Rectangle 798"/>
                      <p:cNvSpPr/>
                      <p:nvPr/>
                    </p:nvSpPr>
                    <p:spPr>
                      <a:xfrm>
                        <a:off x="5393445" y="1989238"/>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Rectangle 799"/>
                      <p:cNvSpPr/>
                      <p:nvPr/>
                    </p:nvSpPr>
                    <p:spPr>
                      <a:xfrm flipV="1">
                        <a:off x="5717530" y="1564561"/>
                        <a:ext cx="45719" cy="47067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Rectangle 800"/>
                      <p:cNvSpPr/>
                      <p:nvPr/>
                    </p:nvSpPr>
                    <p:spPr>
                      <a:xfrm>
                        <a:off x="5587896" y="1888745"/>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3" name="Group 802"/>
                    <p:cNvGrpSpPr/>
                    <p:nvPr/>
                  </p:nvGrpSpPr>
                  <p:grpSpPr>
                    <a:xfrm>
                      <a:off x="5162333" y="1344227"/>
                      <a:ext cx="868833" cy="687458"/>
                      <a:chOff x="7429539" y="1655158"/>
                      <a:chExt cx="868833" cy="687458"/>
                    </a:xfrm>
                  </p:grpSpPr>
                  <p:cxnSp>
                    <p:nvCxnSpPr>
                      <p:cNvPr id="738" name="Straight Connector 737"/>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9" name="Straight Connector 738"/>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40" name="Rectangle 739"/>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4" name="TextBox 853"/>
                  <p:cNvSpPr txBox="1"/>
                  <p:nvPr/>
                </p:nvSpPr>
                <p:spPr>
                  <a:xfrm>
                    <a:off x="5044387" y="2483287"/>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nvGrpSpPr>
              <p:cNvPr id="970" name="Group 969"/>
              <p:cNvGrpSpPr/>
              <p:nvPr/>
            </p:nvGrpSpPr>
            <p:grpSpPr>
              <a:xfrm>
                <a:off x="3039164" y="1897001"/>
                <a:ext cx="915662" cy="1452300"/>
                <a:chOff x="3039164" y="1897001"/>
                <a:chExt cx="915662" cy="1452300"/>
              </a:xfrm>
            </p:grpSpPr>
            <p:grpSp>
              <p:nvGrpSpPr>
                <p:cNvPr id="634" name="Group 633"/>
                <p:cNvGrpSpPr/>
                <p:nvPr/>
              </p:nvGrpSpPr>
              <p:grpSpPr>
                <a:xfrm rot="18702175">
                  <a:off x="3230653" y="2651536"/>
                  <a:ext cx="700684" cy="694845"/>
                  <a:chOff x="4108941" y="2003067"/>
                  <a:chExt cx="1106501" cy="1097280"/>
                </a:xfrm>
              </p:grpSpPr>
              <p:sp>
                <p:nvSpPr>
                  <p:cNvPr id="635" name="Oval 634"/>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6" name="Group 635"/>
                  <p:cNvGrpSpPr>
                    <a:grpSpLocks noChangeAspect="1"/>
                  </p:cNvGrpSpPr>
                  <p:nvPr/>
                </p:nvGrpSpPr>
                <p:grpSpPr>
                  <a:xfrm rot="1680000">
                    <a:off x="4204991" y="2357995"/>
                    <a:ext cx="914400" cy="455332"/>
                    <a:chOff x="186749" y="5103441"/>
                    <a:chExt cx="1990145" cy="991004"/>
                  </a:xfrm>
                </p:grpSpPr>
                <p:grpSp>
                  <p:nvGrpSpPr>
                    <p:cNvPr id="637" name="Group 636"/>
                    <p:cNvGrpSpPr/>
                    <p:nvPr/>
                  </p:nvGrpSpPr>
                  <p:grpSpPr>
                    <a:xfrm rot="19938423">
                      <a:off x="186749" y="5103441"/>
                      <a:ext cx="1990145" cy="587522"/>
                      <a:chOff x="3292366" y="2896415"/>
                      <a:chExt cx="2559268" cy="755534"/>
                    </a:xfrm>
                  </p:grpSpPr>
                  <p:grpSp>
                    <p:nvGrpSpPr>
                      <p:cNvPr id="642" name="Group 641"/>
                      <p:cNvGrpSpPr/>
                      <p:nvPr/>
                    </p:nvGrpSpPr>
                    <p:grpSpPr>
                      <a:xfrm>
                        <a:off x="3292366" y="2896415"/>
                        <a:ext cx="2559268" cy="755534"/>
                        <a:chOff x="4465648" y="826525"/>
                        <a:chExt cx="2559268" cy="755534"/>
                      </a:xfrm>
                    </p:grpSpPr>
                    <p:sp>
                      <p:nvSpPr>
                        <p:cNvPr id="644" name="Rectangle 643"/>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45" name="Group 644"/>
                        <p:cNvGrpSpPr/>
                        <p:nvPr/>
                      </p:nvGrpSpPr>
                      <p:grpSpPr>
                        <a:xfrm>
                          <a:off x="4465648" y="826525"/>
                          <a:ext cx="2559268" cy="755534"/>
                          <a:chOff x="4465648" y="826525"/>
                          <a:chExt cx="2559268" cy="755534"/>
                        </a:xfrm>
                      </p:grpSpPr>
                      <p:grpSp>
                        <p:nvGrpSpPr>
                          <p:cNvPr id="646" name="Group 645"/>
                          <p:cNvGrpSpPr/>
                          <p:nvPr/>
                        </p:nvGrpSpPr>
                        <p:grpSpPr>
                          <a:xfrm>
                            <a:off x="4465648" y="826525"/>
                            <a:ext cx="2559268" cy="755534"/>
                            <a:chOff x="4348967" y="775020"/>
                            <a:chExt cx="4141890" cy="1286009"/>
                          </a:xfrm>
                          <a:solidFill>
                            <a:srgbClr val="FFC000"/>
                          </a:solidFill>
                        </p:grpSpPr>
                        <p:sp>
                          <p:nvSpPr>
                            <p:cNvPr id="648" name="Oval 647"/>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9" name="Trapezoid 648"/>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50" name="Parallelogram 649"/>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51" name="Rectangle 650"/>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47" name="Rectangle 646"/>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43" name="Oval 642"/>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38" name="Group 637"/>
                    <p:cNvGrpSpPr>
                      <a:grpSpLocks noChangeAspect="1"/>
                    </p:cNvGrpSpPr>
                    <p:nvPr/>
                  </p:nvGrpSpPr>
                  <p:grpSpPr>
                    <a:xfrm rot="14522359">
                      <a:off x="222290" y="5953129"/>
                      <a:ext cx="218173" cy="64460"/>
                      <a:chOff x="5240867" y="2785533"/>
                      <a:chExt cx="372532" cy="110067"/>
                    </a:xfrm>
                  </p:grpSpPr>
                  <p:sp>
                    <p:nvSpPr>
                      <p:cNvPr id="639" name="Trapezoid 638"/>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Right Triangle 639"/>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Right Triangle 640"/>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3" name="Group 952"/>
                <p:cNvGrpSpPr/>
                <p:nvPr/>
              </p:nvGrpSpPr>
              <p:grpSpPr>
                <a:xfrm>
                  <a:off x="3039164" y="1897001"/>
                  <a:ext cx="915662" cy="710794"/>
                  <a:chOff x="3181541" y="1966451"/>
                  <a:chExt cx="915662" cy="710794"/>
                </a:xfrm>
              </p:grpSpPr>
              <p:sp>
                <p:nvSpPr>
                  <p:cNvPr id="860" name="TextBox 859"/>
                  <p:cNvSpPr txBox="1"/>
                  <p:nvPr/>
                </p:nvSpPr>
                <p:spPr>
                  <a:xfrm rot="16200000">
                    <a:off x="3086704" y="2143034"/>
                    <a:ext cx="385729" cy="196055"/>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51" name="Group 850"/>
                  <p:cNvGrpSpPr/>
                  <p:nvPr/>
                </p:nvGrpSpPr>
                <p:grpSpPr>
                  <a:xfrm>
                    <a:off x="3402713" y="1966451"/>
                    <a:ext cx="694490" cy="553454"/>
                    <a:chOff x="3109182" y="1316938"/>
                    <a:chExt cx="868833" cy="692392"/>
                  </a:xfrm>
                </p:grpSpPr>
                <p:grpSp>
                  <p:nvGrpSpPr>
                    <p:cNvPr id="850" name="Group 849"/>
                    <p:cNvGrpSpPr/>
                    <p:nvPr/>
                  </p:nvGrpSpPr>
                  <p:grpSpPr>
                    <a:xfrm>
                      <a:off x="3145843" y="1406345"/>
                      <a:ext cx="759127" cy="602985"/>
                      <a:chOff x="3145843" y="1406345"/>
                      <a:chExt cx="759127" cy="602985"/>
                    </a:xfrm>
                  </p:grpSpPr>
                  <p:sp>
                    <p:nvSpPr>
                      <p:cNvPr id="830" name="Rectangle 829"/>
                      <p:cNvSpPr/>
                      <p:nvPr/>
                    </p:nvSpPr>
                    <p:spPr>
                      <a:xfrm>
                        <a:off x="3405111" y="192086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1" name="Rectangle 830"/>
                      <p:cNvSpPr/>
                      <p:nvPr/>
                    </p:nvSpPr>
                    <p:spPr>
                      <a:xfrm>
                        <a:off x="3859251" y="19540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2" name="Rectangle 831"/>
                      <p:cNvSpPr/>
                      <p:nvPr/>
                    </p:nvSpPr>
                    <p:spPr>
                      <a:xfrm>
                        <a:off x="3210660" y="1601020"/>
                        <a:ext cx="45719" cy="4064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3" name="Rectangle 832"/>
                      <p:cNvSpPr/>
                      <p:nvPr/>
                    </p:nvSpPr>
                    <p:spPr>
                      <a:xfrm>
                        <a:off x="3469928" y="195698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4" name="Rectangle 833"/>
                      <p:cNvSpPr/>
                      <p:nvPr/>
                    </p:nvSpPr>
                    <p:spPr>
                      <a:xfrm>
                        <a:off x="3275477" y="195693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5" name="Rectangle 834"/>
                      <p:cNvSpPr/>
                      <p:nvPr/>
                    </p:nvSpPr>
                    <p:spPr>
                      <a:xfrm>
                        <a:off x="3599562" y="1962944"/>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6" name="Rectangle 835"/>
                      <p:cNvSpPr/>
                      <p:nvPr/>
                    </p:nvSpPr>
                    <p:spPr>
                      <a:xfrm>
                        <a:off x="3729620" y="196141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7" name="Rectangle 836"/>
                      <p:cNvSpPr/>
                      <p:nvPr/>
                    </p:nvSpPr>
                    <p:spPr>
                      <a:xfrm>
                        <a:off x="3794437" y="1447453"/>
                        <a:ext cx="45719" cy="56121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8" name="Rectangle 837"/>
                      <p:cNvSpPr/>
                      <p:nvPr/>
                    </p:nvSpPr>
                    <p:spPr>
                      <a:xfrm>
                        <a:off x="3145843" y="1406345"/>
                        <a:ext cx="49544" cy="60000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 name="Rectangle 838"/>
                      <p:cNvSpPr/>
                      <p:nvPr/>
                    </p:nvSpPr>
                    <p:spPr>
                      <a:xfrm>
                        <a:off x="3340294" y="196194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0" name="Rectangle 839"/>
                      <p:cNvSpPr/>
                      <p:nvPr/>
                    </p:nvSpPr>
                    <p:spPr>
                      <a:xfrm flipV="1">
                        <a:off x="3664379" y="194559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1" name="Rectangle 840"/>
                      <p:cNvSpPr/>
                      <p:nvPr/>
                    </p:nvSpPr>
                    <p:spPr>
                      <a:xfrm>
                        <a:off x="3534745" y="1461218"/>
                        <a:ext cx="49968" cy="54379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6" name="Group 825"/>
                    <p:cNvGrpSpPr/>
                    <p:nvPr/>
                  </p:nvGrpSpPr>
                  <p:grpSpPr>
                    <a:xfrm>
                      <a:off x="3109182" y="1316938"/>
                      <a:ext cx="868833" cy="687458"/>
                      <a:chOff x="7429539" y="1655158"/>
                      <a:chExt cx="868833" cy="687458"/>
                    </a:xfrm>
                  </p:grpSpPr>
                  <p:cxnSp>
                    <p:nvCxnSpPr>
                      <p:cNvPr id="827" name="Straight Connector 826"/>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8" name="Straight Connector 827"/>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29" name="Rectangle 828"/>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5" name="TextBox 854"/>
                  <p:cNvSpPr txBox="1"/>
                  <p:nvPr/>
                </p:nvSpPr>
                <p:spPr>
                  <a:xfrm>
                    <a:off x="3403228" y="2480432"/>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grpSp>
          <p:nvGrpSpPr>
            <p:cNvPr id="876" name="Group 875"/>
            <p:cNvGrpSpPr/>
            <p:nvPr/>
          </p:nvGrpSpPr>
          <p:grpSpPr>
            <a:xfrm>
              <a:off x="2242020" y="3643894"/>
              <a:ext cx="4401231" cy="1241565"/>
              <a:chOff x="1583659" y="3457504"/>
              <a:chExt cx="5506101" cy="1553244"/>
            </a:xfrm>
          </p:grpSpPr>
          <p:sp>
            <p:nvSpPr>
              <p:cNvPr id="877" name="Rectangle 876"/>
              <p:cNvSpPr/>
              <p:nvPr/>
            </p:nvSpPr>
            <p:spPr>
              <a:xfrm>
                <a:off x="1583659" y="3493218"/>
                <a:ext cx="1551236" cy="134722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Rectangle 877"/>
              <p:cNvSpPr/>
              <p:nvPr/>
            </p:nvSpPr>
            <p:spPr>
              <a:xfrm>
                <a:off x="5371041" y="3553616"/>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Rectangle 878"/>
              <p:cNvSpPr/>
              <p:nvPr/>
            </p:nvSpPr>
            <p:spPr>
              <a:xfrm>
                <a:off x="3946752" y="3514723"/>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Rectangle 879"/>
              <p:cNvSpPr/>
              <p:nvPr/>
            </p:nvSpPr>
            <p:spPr>
              <a:xfrm>
                <a:off x="2842606" y="3457504"/>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1" name="Straight Connector 880"/>
              <p:cNvCxnSpPr/>
              <p:nvPr/>
            </p:nvCxnSpPr>
            <p:spPr>
              <a:xfrm>
                <a:off x="2359277" y="4840442"/>
                <a:ext cx="0" cy="16394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2" name="Straight Connector 881"/>
              <p:cNvCxnSpPr/>
              <p:nvPr/>
            </p:nvCxnSpPr>
            <p:spPr>
              <a:xfrm flipH="1">
                <a:off x="3693360" y="4806488"/>
                <a:ext cx="0" cy="20426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3" name="Straight Connector 882"/>
              <p:cNvCxnSpPr/>
              <p:nvPr/>
            </p:nvCxnSpPr>
            <p:spPr>
              <a:xfrm>
                <a:off x="4763474" y="4857867"/>
                <a:ext cx="0" cy="1501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4" name="Straight Connector 883"/>
              <p:cNvCxnSpPr/>
              <p:nvPr/>
            </p:nvCxnSpPr>
            <p:spPr>
              <a:xfrm flipH="1">
                <a:off x="6230400" y="4902600"/>
                <a:ext cx="1" cy="10814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88" name="TextBox 987"/>
            <p:cNvSpPr txBox="1"/>
            <p:nvPr/>
          </p:nvSpPr>
          <p:spPr>
            <a:xfrm>
              <a:off x="5874876" y="2694773"/>
              <a:ext cx="553357" cy="461665"/>
            </a:xfrm>
            <a:prstGeom prst="rect">
              <a:avLst/>
            </a:prstGeom>
            <a:noFill/>
          </p:spPr>
          <p:txBody>
            <a:bodyPr wrap="none" rtlCol="0" anchor="ctr">
              <a:spAutoFit/>
            </a:bodyPr>
            <a:lstStyle/>
            <a:p>
              <a:pPr algn="ctr"/>
              <a:r>
                <a:rPr lang="en-US" sz="2400" dirty="0" smtClean="0">
                  <a:solidFill>
                    <a:schemeClr val="bg1">
                      <a:lumMod val="50000"/>
                    </a:schemeClr>
                  </a:solidFill>
                </a:rPr>
                <a:t>. . .</a:t>
              </a:r>
              <a:endParaRPr lang="en-US" sz="2400" dirty="0">
                <a:solidFill>
                  <a:schemeClr val="bg1">
                    <a:lumMod val="50000"/>
                  </a:schemeClr>
                </a:solidFill>
              </a:endParaRPr>
            </a:p>
          </p:txBody>
        </p:sp>
        <p:sp>
          <p:nvSpPr>
            <p:cNvPr id="992" name="TextBox 991"/>
            <p:cNvSpPr txBox="1"/>
            <p:nvPr/>
          </p:nvSpPr>
          <p:spPr>
            <a:xfrm>
              <a:off x="678887" y="3992719"/>
              <a:ext cx="1532792" cy="369332"/>
            </a:xfrm>
            <a:prstGeom prst="rect">
              <a:avLst/>
            </a:prstGeom>
            <a:noFill/>
          </p:spPr>
          <p:txBody>
            <a:bodyPr wrap="none" rtlCol="0">
              <a:spAutoFit/>
            </a:bodyPr>
            <a:lstStyle/>
            <a:p>
              <a:r>
                <a:rPr lang="en-US" dirty="0" smtClean="0">
                  <a:latin typeface="Georgia" charset="0"/>
                  <a:ea typeface="Georgia" charset="0"/>
                  <a:cs typeface="Georgia" charset="0"/>
                </a:rPr>
                <a:t>Observations</a:t>
              </a:r>
              <a:endParaRPr lang="en-US" dirty="0">
                <a:latin typeface="Georgia" charset="0"/>
                <a:ea typeface="Georgia" charset="0"/>
                <a:cs typeface="Georgia" charset="0"/>
              </a:endParaRPr>
            </a:p>
          </p:txBody>
        </p:sp>
      </p:grpSp>
      <mc:AlternateContent xmlns:mc="http://schemas.openxmlformats.org/markup-compatibility/2006" xmlns:a14="http://schemas.microsoft.com/office/drawing/2010/main">
        <mc:Choice Requires="a14">
          <p:sp>
            <p:nvSpPr>
              <p:cNvPr id="726" name="TextBox 725"/>
              <p:cNvSpPr txBox="1"/>
              <p:nvPr/>
            </p:nvSpPr>
            <p:spPr>
              <a:xfrm>
                <a:off x="369184" y="4839727"/>
                <a:ext cx="2292615" cy="723275"/>
              </a:xfrm>
              <a:prstGeom prst="rect">
                <a:avLst/>
              </a:prstGeom>
              <a:noFill/>
            </p:spPr>
            <p:txBody>
              <a:bodyPr wrap="none" rtlCol="0">
                <a:spAutoFit/>
              </a:bodyPr>
              <a:lstStyle/>
              <a:p>
                <a:pPr algn="ctr">
                  <a:lnSpc>
                    <a:spcPct val="150000"/>
                  </a:lnSpc>
                </a:pPr>
                <a:r>
                  <a:rPr lang="en-US" smtClean="0">
                    <a:latin typeface="Georgia" charset="0"/>
                    <a:ea typeface="Georgia" charset="0"/>
                    <a:cs typeface="Georgia" charset="0"/>
                  </a:rPr>
                  <a:t>2) Topic </a:t>
                </a:r>
                <a:r>
                  <a:rPr lang="en-US" dirty="0" smtClean="0">
                    <a:latin typeface="Georgia" charset="0"/>
                    <a:ea typeface="Georgia" charset="0"/>
                    <a:cs typeface="Georgia" charset="0"/>
                  </a:rPr>
                  <a:t>proportions</a:t>
                </a:r>
              </a:p>
              <a:p>
                <a:pPr/>
                <a14:m>
                  <m:oMathPara xmlns:m="http://schemas.openxmlformats.org/officeDocument/2006/math">
                    <m:oMathParaPr>
                      <m:jc m:val="centerGroup"/>
                    </m:oMathParaPr>
                    <m:oMath xmlns:m="http://schemas.openxmlformats.org/officeDocument/2006/math">
                      <m:d>
                        <m:dPr>
                          <m:begChr m:val=""/>
                          <m:ctrlPr>
                            <a:rPr lang="en-US" sz="1400" i="1">
                              <a:latin typeface="Cambria Math" charset="0"/>
                            </a:rPr>
                          </m:ctrlPr>
                        </m:dPr>
                        <m:e>
                          <m:r>
                            <m:rPr>
                              <m:sty m:val="p"/>
                            </m:rPr>
                            <a:rPr lang="en-US" sz="1400">
                              <a:latin typeface="Cambria Math" charset="0"/>
                            </a:rPr>
                            <m:t>P</m:t>
                          </m:r>
                          <m:r>
                            <a:rPr lang="en-US" sz="1400">
                              <a:latin typeface="Cambria Math" charset="0"/>
                            </a:rPr>
                            <m:t>(</m:t>
                          </m:r>
                          <m:r>
                            <a:rPr lang="en-US" sz="1400" i="1">
                              <a:latin typeface="Cambria Math" charset="0"/>
                            </a:rPr>
                            <m:t>𝑧</m:t>
                          </m:r>
                          <m:r>
                            <a:rPr lang="en-US" sz="1400">
                              <a:latin typeface="Cambria Math" charset="0"/>
                            </a:rPr>
                            <m:t>=</m:t>
                          </m:r>
                          <m:r>
                            <a:rPr lang="en-US" sz="1400" i="1">
                              <a:latin typeface="Cambria Math" charset="0"/>
                            </a:rPr>
                            <m:t>𝑘</m:t>
                          </m:r>
                          <m:r>
                            <a:rPr lang="en-US" sz="1400">
                              <a:latin typeface="Cambria Math" charset="0"/>
                            </a:rPr>
                            <m:t>|</m:t>
                          </m:r>
                          <m:r>
                            <a:rPr lang="en-US" sz="1400" i="1">
                              <a:latin typeface="Cambria Math" charset="0"/>
                            </a:rPr>
                            <m:t>𝑡</m:t>
                          </m:r>
                        </m:e>
                      </m:d>
                    </m:oMath>
                  </m:oMathPara>
                </a14:m>
                <a:endParaRPr lang="en-US" sz="1400" dirty="0">
                  <a:latin typeface="Georgia" charset="0"/>
                  <a:ea typeface="Georgia" charset="0"/>
                  <a:cs typeface="Georgia" charset="0"/>
                </a:endParaRPr>
              </a:p>
            </p:txBody>
          </p:sp>
        </mc:Choice>
        <mc:Fallback xmlns="">
          <p:sp>
            <p:nvSpPr>
              <p:cNvPr id="726" name="TextBox 725"/>
              <p:cNvSpPr txBox="1">
                <a:spLocks noRot="1" noChangeAspect="1" noMove="1" noResize="1" noEditPoints="1" noAdjustHandles="1" noChangeArrowheads="1" noChangeShapeType="1" noTextEdit="1"/>
              </p:cNvSpPr>
              <p:nvPr/>
            </p:nvSpPr>
            <p:spPr>
              <a:xfrm>
                <a:off x="369184" y="4839727"/>
                <a:ext cx="2292615" cy="723275"/>
              </a:xfrm>
              <a:prstGeom prst="rect">
                <a:avLst/>
              </a:prstGeom>
              <a:blipFill rotWithShape="0">
                <a:blip r:embed="rId4"/>
                <a:stretch>
                  <a:fillRect l="-2128" r="-1862" b="-722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7" name="TextBox 726"/>
              <p:cNvSpPr txBox="1"/>
              <p:nvPr/>
            </p:nvSpPr>
            <p:spPr>
              <a:xfrm>
                <a:off x="1944271" y="2623068"/>
                <a:ext cx="1121013" cy="723275"/>
              </a:xfrm>
              <a:prstGeom prst="rect">
                <a:avLst/>
              </a:prstGeom>
              <a:noFill/>
            </p:spPr>
            <p:txBody>
              <a:bodyPr wrap="none" rtlCol="0">
                <a:spAutoFit/>
              </a:bodyPr>
              <a:lstStyle/>
              <a:p>
                <a:pPr algn="ctr">
                  <a:lnSpc>
                    <a:spcPct val="150000"/>
                  </a:lnSpc>
                </a:pPr>
                <a:r>
                  <a:rPr lang="en-US" smtClean="0">
                    <a:latin typeface="Georgia" charset="0"/>
                    <a:ea typeface="Georgia" charset="0"/>
                    <a:cs typeface="Georgia" charset="0"/>
                  </a:rPr>
                  <a:t>1) Topics</a:t>
                </a:r>
                <a:endParaRPr lang="en-US" dirty="0" smtClean="0">
                  <a:latin typeface="Georgia" charset="0"/>
                  <a:ea typeface="Georgia" charset="0"/>
                  <a:cs typeface="Georgia" charset="0"/>
                </a:endParaRPr>
              </a:p>
              <a:p>
                <a:pPr algn="ctr"/>
                <a14:m>
                  <m:oMathPara xmlns:m="http://schemas.openxmlformats.org/officeDocument/2006/math">
                    <m:oMathParaPr>
                      <m:jc m:val="centerGroup"/>
                    </m:oMathParaPr>
                    <m:oMath xmlns:m="http://schemas.openxmlformats.org/officeDocument/2006/math">
                      <m:d>
                        <m:dPr>
                          <m:begChr m:val=""/>
                          <m:ctrlPr>
                            <a:rPr lang="en-US" sz="1400" i="1">
                              <a:latin typeface="Cambria Math" charset="0"/>
                            </a:rPr>
                          </m:ctrlPr>
                        </m:dPr>
                        <m:e>
                          <m:r>
                            <m:rPr>
                              <m:sty m:val="p"/>
                            </m:rPr>
                            <a:rPr lang="en-US" sz="1400">
                              <a:latin typeface="Cambria Math" charset="0"/>
                            </a:rPr>
                            <m:t>P</m:t>
                          </m:r>
                          <m:r>
                            <a:rPr lang="en-US" sz="1400">
                              <a:latin typeface="Cambria Math" charset="0"/>
                            </a:rPr>
                            <m:t>(</m:t>
                          </m:r>
                          <m:r>
                            <a:rPr lang="en-US" sz="1400" b="0" i="1" smtClean="0">
                              <a:latin typeface="Cambria Math" charset="0"/>
                            </a:rPr>
                            <m:t>𝑤</m:t>
                          </m:r>
                          <m:r>
                            <a:rPr lang="en-US" sz="1400" b="0" i="1" smtClean="0">
                              <a:latin typeface="Cambria Math" charset="0"/>
                            </a:rPr>
                            <m:t>|</m:t>
                          </m:r>
                          <m:r>
                            <a:rPr lang="en-US" sz="1400" i="1">
                              <a:latin typeface="Cambria Math" charset="0"/>
                            </a:rPr>
                            <m:t>𝑧</m:t>
                          </m:r>
                          <m:r>
                            <a:rPr lang="en-US" sz="1400">
                              <a:latin typeface="Cambria Math" charset="0"/>
                            </a:rPr>
                            <m:t>=</m:t>
                          </m:r>
                          <m:r>
                            <a:rPr lang="en-US" sz="1400" i="1">
                              <a:latin typeface="Cambria Math" charset="0"/>
                            </a:rPr>
                            <m:t>𝑘</m:t>
                          </m:r>
                        </m:e>
                      </m:d>
                    </m:oMath>
                  </m:oMathPara>
                </a14:m>
                <a:endParaRPr lang="en-US" sz="1400" dirty="0">
                  <a:latin typeface="Georgia" charset="0"/>
                  <a:ea typeface="Georgia" charset="0"/>
                  <a:cs typeface="Georgia" charset="0"/>
                </a:endParaRPr>
              </a:p>
            </p:txBody>
          </p:sp>
        </mc:Choice>
        <mc:Fallback xmlns="">
          <p:sp>
            <p:nvSpPr>
              <p:cNvPr id="727" name="TextBox 726"/>
              <p:cNvSpPr txBox="1">
                <a:spLocks noRot="1" noChangeAspect="1" noMove="1" noResize="1" noEditPoints="1" noAdjustHandles="1" noChangeArrowheads="1" noChangeShapeType="1" noTextEdit="1"/>
              </p:cNvSpPr>
              <p:nvPr/>
            </p:nvSpPr>
            <p:spPr>
              <a:xfrm>
                <a:off x="1944271" y="2623068"/>
                <a:ext cx="1121013" cy="723275"/>
              </a:xfrm>
              <a:prstGeom prst="rect">
                <a:avLst/>
              </a:prstGeom>
              <a:blipFill rotWithShape="0">
                <a:blip r:embed="rId5"/>
                <a:stretch>
                  <a:fillRect l="-3804" r="-30978" b="-72269"/>
                </a:stretch>
              </a:blipFill>
            </p:spPr>
            <p:txBody>
              <a:bodyPr/>
              <a:lstStyle/>
              <a:p>
                <a:r>
                  <a:rPr lang="en-US">
                    <a:noFill/>
                  </a:rPr>
                  <a:t> </a:t>
                </a:r>
              </a:p>
            </p:txBody>
          </p:sp>
        </mc:Fallback>
      </mc:AlternateContent>
      <p:sp>
        <p:nvSpPr>
          <p:cNvPr id="433" name="TextBox 432"/>
          <p:cNvSpPr txBox="1"/>
          <p:nvPr/>
        </p:nvSpPr>
        <p:spPr>
          <a:xfrm>
            <a:off x="205119" y="910712"/>
            <a:ext cx="7379584"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Generating </a:t>
            </a:r>
            <a:r>
              <a:rPr lang="en-US" sz="2000" b="1" dirty="0">
                <a:latin typeface="Times New Roman" charset="0"/>
                <a:ea typeface="Times New Roman" charset="0"/>
                <a:cs typeface="Times New Roman" charset="0"/>
              </a:rPr>
              <a:t>a performance </a:t>
            </a:r>
            <a:r>
              <a:rPr lang="en-US" sz="2000" b="1" dirty="0" smtClean="0">
                <a:latin typeface="Times New Roman" charset="0"/>
                <a:ea typeface="Times New Roman" charset="0"/>
                <a:cs typeface="Times New Roman" charset="0"/>
              </a:rPr>
              <a:t>model </a:t>
            </a:r>
            <a:r>
              <a:rPr lang="en-US" sz="2000" b="1" dirty="0">
                <a:latin typeface="Times New Roman" charset="0"/>
                <a:ea typeface="Times New Roman" charset="0"/>
                <a:cs typeface="Times New Roman" charset="0"/>
              </a:rPr>
              <a:t>of </a:t>
            </a:r>
            <a:r>
              <a:rPr lang="en-US" sz="2000" b="1">
                <a:latin typeface="Times New Roman" charset="0"/>
                <a:ea typeface="Times New Roman" charset="0"/>
                <a:cs typeface="Times New Roman" charset="0"/>
              </a:rPr>
              <a:t>the </a:t>
            </a:r>
            <a:r>
              <a:rPr lang="en-US" sz="2000" b="1" smtClean="0">
                <a:latin typeface="Times New Roman" charset="0"/>
                <a:ea typeface="Times New Roman" charset="0"/>
                <a:cs typeface="Times New Roman" charset="0"/>
              </a:rPr>
              <a:t>AUV from </a:t>
            </a:r>
            <a:r>
              <a:rPr lang="en-US" sz="2000" b="1" dirty="0">
                <a:latin typeface="Times New Roman" charset="0"/>
                <a:ea typeface="Times New Roman" charset="0"/>
                <a:cs typeface="Times New Roman" charset="0"/>
              </a:rPr>
              <a:t>training data</a:t>
            </a:r>
            <a:endParaRPr lang="en-US" sz="2000" dirty="0"/>
          </a:p>
        </p:txBody>
      </p:sp>
      <p:sp>
        <p:nvSpPr>
          <p:cNvPr id="2" name="TextBox 1"/>
          <p:cNvSpPr txBox="1"/>
          <p:nvPr/>
        </p:nvSpPr>
        <p:spPr>
          <a:xfrm>
            <a:off x="593125" y="5904415"/>
            <a:ext cx="8073080" cy="584775"/>
          </a:xfrm>
          <a:prstGeom prst="rect">
            <a:avLst/>
          </a:prstGeom>
          <a:noFill/>
        </p:spPr>
        <p:txBody>
          <a:bodyPr wrap="square" rtlCol="0">
            <a:spAutoFit/>
          </a:bodyPr>
          <a:lstStyle/>
          <a:p>
            <a:pPr algn="ctr"/>
            <a:r>
              <a:rPr lang="en-US" sz="1600" dirty="0" smtClean="0">
                <a:latin typeface="Times New Roman" charset="0"/>
                <a:ea typeface="Times New Roman" charset="0"/>
                <a:cs typeface="Times New Roman" charset="0"/>
              </a:rPr>
              <a:t>Topics correspond </a:t>
            </a:r>
            <a:r>
              <a:rPr lang="en-US" sz="1600" dirty="0">
                <a:latin typeface="Times New Roman" charset="0"/>
                <a:ea typeface="Times New Roman" charset="0"/>
                <a:cs typeface="Times New Roman" charset="0"/>
              </a:rPr>
              <a:t>to the control policies or behaviors that are executed onboard, and capture the dynamic relationship between the actuators and the AUV’s performance </a:t>
            </a:r>
          </a:p>
        </p:txBody>
      </p:sp>
    </p:spTree>
    <p:extLst>
      <p:ext uri="{BB962C8B-B14F-4D97-AF65-F5344CB8AC3E}">
        <p14:creationId xmlns:p14="http://schemas.microsoft.com/office/powerpoint/2010/main" val="462671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000936823"/>
              </p:ext>
            </p:extLst>
          </p:nvPr>
        </p:nvGraphicFramePr>
        <p:xfrm>
          <a:off x="-2919"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13</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a:grpSpLocks noChangeAspect="1"/>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Topic modeling AUV data</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2242020" y="3955840"/>
            <a:ext cx="5593174" cy="338554"/>
            <a:chOff x="848793" y="3688249"/>
            <a:chExt cx="6997266" cy="423543"/>
          </a:xfrm>
        </p:grpSpPr>
        <p:cxnSp>
          <p:nvCxnSpPr>
            <p:cNvPr id="65" name="Straight Connector 64"/>
            <p:cNvCxnSpPr>
              <a:stCxn id="877" idx="1"/>
            </p:cNvCxnSpPr>
            <p:nvPr/>
          </p:nvCxnSpPr>
          <p:spPr>
            <a:xfrm>
              <a:off x="848793" y="4007319"/>
              <a:ext cx="6997266" cy="0"/>
            </a:xfrm>
            <a:prstGeom prst="line">
              <a:avLst/>
            </a:prstGeom>
            <a:ln w="9525">
              <a:solidFill>
                <a:schemeClr val="tx1">
                  <a:lumMod val="75000"/>
                  <a:lumOff val="25000"/>
                </a:schemeClr>
              </a:solidFill>
              <a:prstDash val="sysDot"/>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6924030" y="3688249"/>
              <a:ext cx="823462" cy="423543"/>
            </a:xfrm>
            <a:prstGeom prst="rect">
              <a:avLst/>
            </a:prstGeom>
            <a:noFill/>
          </p:spPr>
          <p:txBody>
            <a:bodyPr wrap="square" rtlCol="0">
              <a:spAutoFit/>
            </a:bodyPr>
            <a:lstStyle/>
            <a:p>
              <a:r>
                <a:rPr lang="en-US" sz="1600" i="1" dirty="0" smtClean="0">
                  <a:latin typeface="Cambria Math" charset="0"/>
                  <a:ea typeface="Cambria Math" charset="0"/>
                  <a:cs typeface="Cambria Math" charset="0"/>
                </a:rPr>
                <a:t>Time</a:t>
              </a:r>
              <a:endParaRPr lang="en-US" sz="2400" i="1" dirty="0">
                <a:latin typeface="Cambria Math" charset="0"/>
                <a:ea typeface="Cambria Math" charset="0"/>
                <a:cs typeface="Cambria Math" charset="0"/>
              </a:endParaRPr>
            </a:p>
          </p:txBody>
        </p:sp>
      </p:grpSp>
      <p:grpSp>
        <p:nvGrpSpPr>
          <p:cNvPr id="898" name="Group 897"/>
          <p:cNvGrpSpPr/>
          <p:nvPr/>
        </p:nvGrpSpPr>
        <p:grpSpPr>
          <a:xfrm>
            <a:off x="2567761" y="3468910"/>
            <a:ext cx="3951594" cy="1460524"/>
            <a:chOff x="2100496" y="3238592"/>
            <a:chExt cx="4943589" cy="1827169"/>
          </a:xfrm>
        </p:grpSpPr>
        <p:grpSp>
          <p:nvGrpSpPr>
            <p:cNvPr id="160" name="Group 159"/>
            <p:cNvGrpSpPr/>
            <p:nvPr/>
          </p:nvGrpSpPr>
          <p:grpSpPr>
            <a:xfrm>
              <a:off x="2100496" y="3808049"/>
              <a:ext cx="1827167" cy="909842"/>
              <a:chOff x="186748" y="5103448"/>
              <a:chExt cx="1990144" cy="990997"/>
            </a:xfrm>
          </p:grpSpPr>
          <p:grpSp>
            <p:nvGrpSpPr>
              <p:cNvPr id="73" name="Group 72"/>
              <p:cNvGrpSpPr/>
              <p:nvPr/>
            </p:nvGrpSpPr>
            <p:grpSpPr>
              <a:xfrm rot="19938423">
                <a:off x="186748" y="5103448"/>
                <a:ext cx="1990144" cy="587524"/>
                <a:chOff x="3292366" y="2896415"/>
                <a:chExt cx="2559268" cy="755534"/>
              </a:xfrm>
            </p:grpSpPr>
            <p:grpSp>
              <p:nvGrpSpPr>
                <p:cNvPr id="81" name="Group 80"/>
                <p:cNvGrpSpPr/>
                <p:nvPr/>
              </p:nvGrpSpPr>
              <p:grpSpPr>
                <a:xfrm>
                  <a:off x="3292366" y="2896415"/>
                  <a:ext cx="2559268" cy="755534"/>
                  <a:chOff x="4465648" y="826525"/>
                  <a:chExt cx="2559268" cy="755534"/>
                </a:xfrm>
              </p:grpSpPr>
              <p:sp>
                <p:nvSpPr>
                  <p:cNvPr id="83" name="Rectangle 8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4" name="Group 83"/>
                  <p:cNvGrpSpPr/>
                  <p:nvPr/>
                </p:nvGrpSpPr>
                <p:grpSpPr>
                  <a:xfrm>
                    <a:off x="4465648" y="826525"/>
                    <a:ext cx="2559268" cy="755534"/>
                    <a:chOff x="4465648" y="826525"/>
                    <a:chExt cx="2559268" cy="755534"/>
                  </a:xfrm>
                </p:grpSpPr>
                <p:grpSp>
                  <p:nvGrpSpPr>
                    <p:cNvPr id="85" name="Group 84"/>
                    <p:cNvGrpSpPr/>
                    <p:nvPr/>
                  </p:nvGrpSpPr>
                  <p:grpSpPr>
                    <a:xfrm>
                      <a:off x="4465648" y="826525"/>
                      <a:ext cx="2559268" cy="755534"/>
                      <a:chOff x="4348967" y="775020"/>
                      <a:chExt cx="4141890" cy="1286009"/>
                    </a:xfrm>
                    <a:solidFill>
                      <a:srgbClr val="FFC000"/>
                    </a:solidFill>
                  </p:grpSpPr>
                  <p:sp>
                    <p:nvSpPr>
                      <p:cNvPr id="87" name="Oval 8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8" name="Trapezoid 8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9" name="Parallelogram 8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Rectangle 8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6" name="Rectangle 8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79" name="Oval 78"/>
                <p:cNvSpPr/>
                <p:nvPr/>
              </p:nvSpPr>
              <p:spPr>
                <a:xfrm rot="1661577"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95" name="Group 94"/>
              <p:cNvGrpSpPr>
                <a:grpSpLocks noChangeAspect="1"/>
              </p:cNvGrpSpPr>
              <p:nvPr/>
            </p:nvGrpSpPr>
            <p:grpSpPr>
              <a:xfrm rot="14522359">
                <a:off x="222290" y="5953129"/>
                <a:ext cx="218173" cy="64460"/>
                <a:chOff x="5240867" y="2785533"/>
                <a:chExt cx="372532" cy="110067"/>
              </a:xfrm>
            </p:grpSpPr>
            <p:sp>
              <p:nvSpPr>
                <p:cNvPr id="4" name="Trapezoid 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ight Triangle 93"/>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1" name="Group 160"/>
            <p:cNvGrpSpPr/>
            <p:nvPr/>
          </p:nvGrpSpPr>
          <p:grpSpPr>
            <a:xfrm rot="3360000">
              <a:off x="5675576" y="3697252"/>
              <a:ext cx="1827169" cy="909849"/>
              <a:chOff x="186749" y="5103441"/>
              <a:chExt cx="1990146" cy="991004"/>
            </a:xfrm>
          </p:grpSpPr>
          <p:grpSp>
            <p:nvGrpSpPr>
              <p:cNvPr id="172" name="Group 171"/>
              <p:cNvGrpSpPr/>
              <p:nvPr/>
            </p:nvGrpSpPr>
            <p:grpSpPr>
              <a:xfrm rot="19938423">
                <a:off x="186749" y="5103441"/>
                <a:ext cx="1990146" cy="587522"/>
                <a:chOff x="3292366" y="2896415"/>
                <a:chExt cx="2559268" cy="755534"/>
              </a:xfrm>
            </p:grpSpPr>
            <p:grpSp>
              <p:nvGrpSpPr>
                <p:cNvPr id="180" name="Group 179"/>
                <p:cNvGrpSpPr/>
                <p:nvPr/>
              </p:nvGrpSpPr>
              <p:grpSpPr>
                <a:xfrm>
                  <a:off x="3292366" y="2896415"/>
                  <a:ext cx="2559268" cy="755534"/>
                  <a:chOff x="4465648" y="826525"/>
                  <a:chExt cx="2559268" cy="755534"/>
                </a:xfrm>
              </p:grpSpPr>
              <p:sp>
                <p:nvSpPr>
                  <p:cNvPr id="182" name="Rectangle 18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3" name="Group 182"/>
                  <p:cNvGrpSpPr/>
                  <p:nvPr/>
                </p:nvGrpSpPr>
                <p:grpSpPr>
                  <a:xfrm>
                    <a:off x="4465648" y="826525"/>
                    <a:ext cx="2559268" cy="755534"/>
                    <a:chOff x="4465648" y="826525"/>
                    <a:chExt cx="2559268" cy="755534"/>
                  </a:xfrm>
                </p:grpSpPr>
                <p:grpSp>
                  <p:nvGrpSpPr>
                    <p:cNvPr id="184" name="Group 183"/>
                    <p:cNvGrpSpPr/>
                    <p:nvPr/>
                  </p:nvGrpSpPr>
                  <p:grpSpPr>
                    <a:xfrm>
                      <a:off x="4465648" y="826525"/>
                      <a:ext cx="2559268" cy="755534"/>
                      <a:chOff x="4348967" y="775020"/>
                      <a:chExt cx="4141890" cy="1286009"/>
                    </a:xfrm>
                    <a:solidFill>
                      <a:srgbClr val="FFC000"/>
                    </a:solidFill>
                  </p:grpSpPr>
                  <p:sp>
                    <p:nvSpPr>
                      <p:cNvPr id="186" name="Oval 18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7" name="Trapezoid 18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8" name="Parallelogram 18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9" name="Rectangle 18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5" name="Rectangle 18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178" name="Oval 177"/>
                <p:cNvSpPr/>
                <p:nvPr/>
              </p:nvSpPr>
              <p:spPr>
                <a:xfrm rot="9101577" flipV="1">
                  <a:off x="3696674" y="3402343"/>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63" name="Group 162"/>
              <p:cNvGrpSpPr>
                <a:grpSpLocks noChangeAspect="1"/>
              </p:cNvGrpSpPr>
              <p:nvPr/>
            </p:nvGrpSpPr>
            <p:grpSpPr>
              <a:xfrm rot="14522359">
                <a:off x="222290" y="5953129"/>
                <a:ext cx="218173" cy="64460"/>
                <a:chOff x="5240867" y="2785533"/>
                <a:chExt cx="372532" cy="110067"/>
              </a:xfrm>
            </p:grpSpPr>
            <p:sp>
              <p:nvSpPr>
                <p:cNvPr id="164" name="Trapezoid 16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ight Triangle 16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ight Triangle 16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1" name="Group 190"/>
            <p:cNvGrpSpPr>
              <a:grpSpLocks noChangeAspect="1"/>
            </p:cNvGrpSpPr>
            <p:nvPr/>
          </p:nvGrpSpPr>
          <p:grpSpPr>
            <a:xfrm rot="1680000">
              <a:off x="3903369" y="3791550"/>
              <a:ext cx="1827167" cy="909849"/>
              <a:chOff x="186749" y="5103441"/>
              <a:chExt cx="1990145" cy="991004"/>
            </a:xfrm>
          </p:grpSpPr>
          <p:grpSp>
            <p:nvGrpSpPr>
              <p:cNvPr id="202" name="Group 201"/>
              <p:cNvGrpSpPr/>
              <p:nvPr/>
            </p:nvGrpSpPr>
            <p:grpSpPr>
              <a:xfrm rot="19938423">
                <a:off x="186749" y="5103441"/>
                <a:ext cx="1990145" cy="587522"/>
                <a:chOff x="3292366" y="2896415"/>
                <a:chExt cx="2559268" cy="755534"/>
              </a:xfrm>
            </p:grpSpPr>
            <p:grpSp>
              <p:nvGrpSpPr>
                <p:cNvPr id="208" name="Group 207"/>
                <p:cNvGrpSpPr/>
                <p:nvPr/>
              </p:nvGrpSpPr>
              <p:grpSpPr>
                <a:xfrm>
                  <a:off x="3292366" y="2896415"/>
                  <a:ext cx="2559268" cy="755534"/>
                  <a:chOff x="4465648" y="826525"/>
                  <a:chExt cx="2559268" cy="755534"/>
                </a:xfrm>
              </p:grpSpPr>
              <p:sp>
                <p:nvSpPr>
                  <p:cNvPr id="210" name="Rectangle 20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1" name="Group 210"/>
                  <p:cNvGrpSpPr/>
                  <p:nvPr/>
                </p:nvGrpSpPr>
                <p:grpSpPr>
                  <a:xfrm>
                    <a:off x="4465648" y="826525"/>
                    <a:ext cx="2559268" cy="755534"/>
                    <a:chOff x="4465648" y="826525"/>
                    <a:chExt cx="2559268" cy="755534"/>
                  </a:xfrm>
                </p:grpSpPr>
                <p:grpSp>
                  <p:nvGrpSpPr>
                    <p:cNvPr id="212" name="Group 211"/>
                    <p:cNvGrpSpPr/>
                    <p:nvPr/>
                  </p:nvGrpSpPr>
                  <p:grpSpPr>
                    <a:xfrm>
                      <a:off x="4465648" y="826525"/>
                      <a:ext cx="2559268" cy="755534"/>
                      <a:chOff x="4348967" y="775020"/>
                      <a:chExt cx="4141890" cy="1286009"/>
                    </a:xfrm>
                    <a:solidFill>
                      <a:srgbClr val="FFC000"/>
                    </a:solidFill>
                  </p:grpSpPr>
                  <p:sp>
                    <p:nvSpPr>
                      <p:cNvPr id="214" name="Oval 21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5" name="Trapezoid 21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6" name="Parallelogram 21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7" name="Rectangle 21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13" name="Rectangle 21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06" name="Oval 205"/>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93" name="Group 192"/>
              <p:cNvGrpSpPr>
                <a:grpSpLocks noChangeAspect="1"/>
              </p:cNvGrpSpPr>
              <p:nvPr/>
            </p:nvGrpSpPr>
            <p:grpSpPr>
              <a:xfrm rot="14522359">
                <a:off x="222290" y="5953129"/>
                <a:ext cx="218173" cy="64460"/>
                <a:chOff x="5240867" y="2785533"/>
                <a:chExt cx="372532" cy="110067"/>
              </a:xfrm>
            </p:grpSpPr>
            <p:sp>
              <p:nvSpPr>
                <p:cNvPr id="194" name="Trapezoid 19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ight Triangle 19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ight Triangle 19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874" name="Group 873"/>
          <p:cNvGrpSpPr/>
          <p:nvPr/>
        </p:nvGrpSpPr>
        <p:grpSpPr>
          <a:xfrm>
            <a:off x="2544045" y="4880371"/>
            <a:ext cx="3768905" cy="806253"/>
            <a:chOff x="1942824" y="5004382"/>
            <a:chExt cx="4715037" cy="1008653"/>
          </a:xfrm>
        </p:grpSpPr>
        <p:grpSp>
          <p:nvGrpSpPr>
            <p:cNvPr id="871" name="Group 870"/>
            <p:cNvGrpSpPr/>
            <p:nvPr/>
          </p:nvGrpSpPr>
          <p:grpSpPr>
            <a:xfrm>
              <a:off x="1942824" y="5004382"/>
              <a:ext cx="1144442" cy="996654"/>
              <a:chOff x="1491568" y="5004382"/>
              <a:chExt cx="1144442" cy="996654"/>
            </a:xfrm>
          </p:grpSpPr>
          <p:grpSp>
            <p:nvGrpSpPr>
              <p:cNvPr id="288" name="Group 287"/>
              <p:cNvGrpSpPr>
                <a:grpSpLocks noChangeAspect="1"/>
              </p:cNvGrpSpPr>
              <p:nvPr/>
            </p:nvGrpSpPr>
            <p:grpSpPr>
              <a:xfrm>
                <a:off x="1737359" y="5004382"/>
                <a:ext cx="898651" cy="996654"/>
                <a:chOff x="1681596" y="4909755"/>
                <a:chExt cx="956070" cy="1060334"/>
              </a:xfrm>
            </p:grpSpPr>
            <p:sp>
              <p:nvSpPr>
                <p:cNvPr id="285" name="Rectangle 284"/>
                <p:cNvSpPr/>
                <p:nvPr/>
              </p:nvSpPr>
              <p:spPr>
                <a:xfrm>
                  <a:off x="1785511" y="5017242"/>
                  <a:ext cx="196549" cy="61904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ectangle 285"/>
                <p:cNvSpPr/>
                <p:nvPr/>
              </p:nvSpPr>
              <p:spPr>
                <a:xfrm>
                  <a:off x="2072244" y="5578212"/>
                  <a:ext cx="196549" cy="58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ectangle 286"/>
                <p:cNvSpPr/>
                <p:nvPr/>
              </p:nvSpPr>
              <p:spPr>
                <a:xfrm>
                  <a:off x="2363405" y="5471383"/>
                  <a:ext cx="196549" cy="16485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5" name="Group 274"/>
                <p:cNvGrpSpPr>
                  <a:grpSpLocks noChangeAspect="1"/>
                </p:cNvGrpSpPr>
                <p:nvPr/>
              </p:nvGrpSpPr>
              <p:grpSpPr>
                <a:xfrm>
                  <a:off x="1681596" y="5654327"/>
                  <a:ext cx="914400" cy="315762"/>
                  <a:chOff x="7626975" y="5811737"/>
                  <a:chExt cx="1323985" cy="457200"/>
                </a:xfrm>
              </p:grpSpPr>
              <p:cxnSp>
                <p:nvCxnSpPr>
                  <p:cNvPr id="269" name="Straight Connector 268"/>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21" name="Group 220"/>
                  <p:cNvGrpSpPr>
                    <a:grpSpLocks noChangeAspect="1"/>
                  </p:cNvGrpSpPr>
                  <p:nvPr/>
                </p:nvGrpSpPr>
                <p:grpSpPr>
                  <a:xfrm rot="1680000">
                    <a:off x="8055016" y="5968079"/>
                    <a:ext cx="457200" cy="227666"/>
                    <a:chOff x="186749" y="5103441"/>
                    <a:chExt cx="1990145" cy="991004"/>
                  </a:xfrm>
                </p:grpSpPr>
                <p:grpSp>
                  <p:nvGrpSpPr>
                    <p:cNvPr id="222" name="Group 221"/>
                    <p:cNvGrpSpPr/>
                    <p:nvPr/>
                  </p:nvGrpSpPr>
                  <p:grpSpPr>
                    <a:xfrm rot="19938423">
                      <a:off x="186749" y="5103441"/>
                      <a:ext cx="1990145" cy="587522"/>
                      <a:chOff x="3292366" y="2896415"/>
                      <a:chExt cx="2559268" cy="755534"/>
                    </a:xfrm>
                  </p:grpSpPr>
                  <p:grpSp>
                    <p:nvGrpSpPr>
                      <p:cNvPr id="227" name="Group 226"/>
                      <p:cNvGrpSpPr/>
                      <p:nvPr/>
                    </p:nvGrpSpPr>
                    <p:grpSpPr>
                      <a:xfrm>
                        <a:off x="3292366" y="2896415"/>
                        <a:ext cx="2559268" cy="755534"/>
                        <a:chOff x="4465648" y="826525"/>
                        <a:chExt cx="2559268" cy="755534"/>
                      </a:xfrm>
                    </p:grpSpPr>
                    <p:sp>
                      <p:nvSpPr>
                        <p:cNvPr id="229" name="Rectangle 22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30" name="Group 229"/>
                        <p:cNvGrpSpPr/>
                        <p:nvPr/>
                      </p:nvGrpSpPr>
                      <p:grpSpPr>
                        <a:xfrm>
                          <a:off x="4465648" y="826525"/>
                          <a:ext cx="2559268" cy="755534"/>
                          <a:chOff x="4465648" y="826525"/>
                          <a:chExt cx="2559268" cy="755534"/>
                        </a:xfrm>
                      </p:grpSpPr>
                      <p:grpSp>
                        <p:nvGrpSpPr>
                          <p:cNvPr id="231" name="Group 230"/>
                          <p:cNvGrpSpPr/>
                          <p:nvPr/>
                        </p:nvGrpSpPr>
                        <p:grpSpPr>
                          <a:xfrm>
                            <a:off x="4465648" y="826525"/>
                            <a:ext cx="2559268" cy="755534"/>
                            <a:chOff x="4348967" y="775020"/>
                            <a:chExt cx="4141890" cy="1286009"/>
                          </a:xfrm>
                          <a:solidFill>
                            <a:srgbClr val="FFC000"/>
                          </a:solidFill>
                        </p:grpSpPr>
                        <p:sp>
                          <p:nvSpPr>
                            <p:cNvPr id="233" name="Oval 23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4" name="Trapezoid 23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5" name="Parallelogram 23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6" name="Rectangle 23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32" name="Rectangle 23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28" name="Oval 22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23" name="Group 222"/>
                    <p:cNvGrpSpPr>
                      <a:grpSpLocks noChangeAspect="1"/>
                    </p:cNvGrpSpPr>
                    <p:nvPr/>
                  </p:nvGrpSpPr>
                  <p:grpSpPr>
                    <a:xfrm rot="14522359">
                      <a:off x="222290" y="5953129"/>
                      <a:ext cx="218173" cy="64460"/>
                      <a:chOff x="5240867" y="2785533"/>
                      <a:chExt cx="372532" cy="110067"/>
                    </a:xfrm>
                  </p:grpSpPr>
                  <p:sp>
                    <p:nvSpPr>
                      <p:cNvPr id="224" name="Trapezoid 22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ight Triangle 22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ight Triangle 22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7" name="Group 236"/>
                  <p:cNvGrpSpPr>
                    <a:grpSpLocks noChangeAspect="1"/>
                  </p:cNvGrpSpPr>
                  <p:nvPr/>
                </p:nvGrpSpPr>
                <p:grpSpPr>
                  <a:xfrm rot="20291445">
                    <a:off x="7626975" y="5942206"/>
                    <a:ext cx="457200" cy="227666"/>
                    <a:chOff x="186749" y="5103441"/>
                    <a:chExt cx="1990145" cy="991004"/>
                  </a:xfrm>
                </p:grpSpPr>
                <p:grpSp>
                  <p:nvGrpSpPr>
                    <p:cNvPr id="238" name="Group 237"/>
                    <p:cNvGrpSpPr/>
                    <p:nvPr/>
                  </p:nvGrpSpPr>
                  <p:grpSpPr>
                    <a:xfrm rot="19938423">
                      <a:off x="186749" y="5103441"/>
                      <a:ext cx="1990145" cy="587522"/>
                      <a:chOff x="3292366" y="2896415"/>
                      <a:chExt cx="2559268" cy="755534"/>
                    </a:xfrm>
                  </p:grpSpPr>
                  <p:grpSp>
                    <p:nvGrpSpPr>
                      <p:cNvPr id="243" name="Group 242"/>
                      <p:cNvGrpSpPr/>
                      <p:nvPr/>
                    </p:nvGrpSpPr>
                    <p:grpSpPr>
                      <a:xfrm>
                        <a:off x="3292366" y="2896415"/>
                        <a:ext cx="2559268" cy="755534"/>
                        <a:chOff x="4465648" y="826525"/>
                        <a:chExt cx="2559268" cy="755534"/>
                      </a:xfrm>
                    </p:grpSpPr>
                    <p:sp>
                      <p:nvSpPr>
                        <p:cNvPr id="245" name="Rectangle 24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46" name="Group 245"/>
                        <p:cNvGrpSpPr/>
                        <p:nvPr/>
                      </p:nvGrpSpPr>
                      <p:grpSpPr>
                        <a:xfrm>
                          <a:off x="4465648" y="826525"/>
                          <a:ext cx="2559268" cy="755534"/>
                          <a:chOff x="4465648" y="826525"/>
                          <a:chExt cx="2559268" cy="755534"/>
                        </a:xfrm>
                      </p:grpSpPr>
                      <p:grpSp>
                        <p:nvGrpSpPr>
                          <p:cNvPr id="247" name="Group 246"/>
                          <p:cNvGrpSpPr/>
                          <p:nvPr/>
                        </p:nvGrpSpPr>
                        <p:grpSpPr>
                          <a:xfrm>
                            <a:off x="4465648" y="826525"/>
                            <a:ext cx="2559268" cy="755534"/>
                            <a:chOff x="4348967" y="775020"/>
                            <a:chExt cx="4141890" cy="1286009"/>
                          </a:xfrm>
                          <a:solidFill>
                            <a:srgbClr val="FFC000"/>
                          </a:solidFill>
                        </p:grpSpPr>
                        <p:sp>
                          <p:nvSpPr>
                            <p:cNvPr id="249" name="Oval 24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0" name="Trapezoid 24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1" name="Parallelogram 25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2" name="Rectangle 25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48" name="Rectangle 24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44" name="Oval 24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39" name="Group 238"/>
                    <p:cNvGrpSpPr>
                      <a:grpSpLocks noChangeAspect="1"/>
                    </p:cNvGrpSpPr>
                    <p:nvPr/>
                  </p:nvGrpSpPr>
                  <p:grpSpPr>
                    <a:xfrm rot="14522359">
                      <a:off x="222290" y="5953129"/>
                      <a:ext cx="218173" cy="64460"/>
                      <a:chOff x="5240867" y="2785533"/>
                      <a:chExt cx="372532" cy="110067"/>
                    </a:xfrm>
                  </p:grpSpPr>
                  <p:sp>
                    <p:nvSpPr>
                      <p:cNvPr id="240" name="Trapezoid 23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ight Triangle 24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ight Triangle 24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3" name="Group 252"/>
                  <p:cNvGrpSpPr>
                    <a:grpSpLocks noChangeAspect="1"/>
                  </p:cNvGrpSpPr>
                  <p:nvPr/>
                </p:nvGrpSpPr>
                <p:grpSpPr>
                  <a:xfrm rot="4377766">
                    <a:off x="8507278" y="5926504"/>
                    <a:ext cx="457200" cy="227666"/>
                    <a:chOff x="186749" y="5103441"/>
                    <a:chExt cx="1990145" cy="991004"/>
                  </a:xfrm>
                </p:grpSpPr>
                <p:grpSp>
                  <p:nvGrpSpPr>
                    <p:cNvPr id="254" name="Group 253"/>
                    <p:cNvGrpSpPr/>
                    <p:nvPr/>
                  </p:nvGrpSpPr>
                  <p:grpSpPr>
                    <a:xfrm rot="19938423">
                      <a:off x="186749" y="5103441"/>
                      <a:ext cx="1990145" cy="587522"/>
                      <a:chOff x="3292366" y="2896415"/>
                      <a:chExt cx="2559268" cy="755534"/>
                    </a:xfrm>
                  </p:grpSpPr>
                  <p:grpSp>
                    <p:nvGrpSpPr>
                      <p:cNvPr id="259" name="Group 258"/>
                      <p:cNvGrpSpPr/>
                      <p:nvPr/>
                    </p:nvGrpSpPr>
                    <p:grpSpPr>
                      <a:xfrm>
                        <a:off x="3292366" y="2896415"/>
                        <a:ext cx="2559268" cy="755534"/>
                        <a:chOff x="4465648" y="826525"/>
                        <a:chExt cx="2559268" cy="755534"/>
                      </a:xfrm>
                    </p:grpSpPr>
                    <p:sp>
                      <p:nvSpPr>
                        <p:cNvPr id="261" name="Rectangle 260"/>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62" name="Group 261"/>
                        <p:cNvGrpSpPr/>
                        <p:nvPr/>
                      </p:nvGrpSpPr>
                      <p:grpSpPr>
                        <a:xfrm>
                          <a:off x="4465648" y="826525"/>
                          <a:ext cx="2559268" cy="755534"/>
                          <a:chOff x="4465648" y="826525"/>
                          <a:chExt cx="2559268" cy="755534"/>
                        </a:xfrm>
                      </p:grpSpPr>
                      <p:grpSp>
                        <p:nvGrpSpPr>
                          <p:cNvPr id="263" name="Group 262"/>
                          <p:cNvGrpSpPr/>
                          <p:nvPr/>
                        </p:nvGrpSpPr>
                        <p:grpSpPr>
                          <a:xfrm>
                            <a:off x="4465648" y="826525"/>
                            <a:ext cx="2559268" cy="755534"/>
                            <a:chOff x="4348967" y="775020"/>
                            <a:chExt cx="4141890" cy="1286009"/>
                          </a:xfrm>
                          <a:solidFill>
                            <a:srgbClr val="FFC000"/>
                          </a:solidFill>
                        </p:grpSpPr>
                        <p:sp>
                          <p:nvSpPr>
                            <p:cNvPr id="265" name="Oval 264"/>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6" name="Trapezoid 265"/>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7" name="Parallelogram 266"/>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8" name="Rectangle 267"/>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64" name="Rectangle 263"/>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60" name="Oval 259"/>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55" name="Group 254"/>
                    <p:cNvGrpSpPr>
                      <a:grpSpLocks noChangeAspect="1"/>
                    </p:cNvGrpSpPr>
                    <p:nvPr/>
                  </p:nvGrpSpPr>
                  <p:grpSpPr>
                    <a:xfrm rot="14522359">
                      <a:off x="222290" y="5953129"/>
                      <a:ext cx="218173" cy="64460"/>
                      <a:chOff x="5240867" y="2785533"/>
                      <a:chExt cx="372532" cy="110067"/>
                    </a:xfrm>
                  </p:grpSpPr>
                  <p:sp>
                    <p:nvSpPr>
                      <p:cNvPr id="256" name="Trapezoid 255"/>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ight Triangle 256"/>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Right Triangle 257"/>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81" name="Straight Connector 280"/>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7" name="Rectangle 276"/>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4" name="TextBox 863"/>
              <p:cNvSpPr txBox="1"/>
              <p:nvPr/>
            </p:nvSpPr>
            <p:spPr>
              <a:xfrm rot="16200000">
                <a:off x="1372465" y="5237403"/>
                <a:ext cx="484428"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2" name="Group 871"/>
            <p:cNvGrpSpPr/>
            <p:nvPr/>
          </p:nvGrpSpPr>
          <p:grpSpPr>
            <a:xfrm>
              <a:off x="3176436" y="5004382"/>
              <a:ext cx="1129989" cy="996654"/>
              <a:chOff x="2830808" y="5004382"/>
              <a:chExt cx="1129989" cy="996654"/>
            </a:xfrm>
          </p:grpSpPr>
          <p:grpSp>
            <p:nvGrpSpPr>
              <p:cNvPr id="289" name="Group 288"/>
              <p:cNvGrpSpPr>
                <a:grpSpLocks noChangeAspect="1"/>
              </p:cNvGrpSpPr>
              <p:nvPr/>
            </p:nvGrpSpPr>
            <p:grpSpPr>
              <a:xfrm>
                <a:off x="3062146" y="5004382"/>
                <a:ext cx="898651" cy="996654"/>
                <a:chOff x="1681596" y="4909755"/>
                <a:chExt cx="956070" cy="1060334"/>
              </a:xfrm>
            </p:grpSpPr>
            <p:sp>
              <p:nvSpPr>
                <p:cNvPr id="290" name="Rectangle 289"/>
                <p:cNvSpPr/>
                <p:nvPr/>
              </p:nvSpPr>
              <p:spPr>
                <a:xfrm>
                  <a:off x="1785511" y="5270321"/>
                  <a:ext cx="196549" cy="3659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Rectangle 290"/>
                <p:cNvSpPr/>
                <p:nvPr/>
              </p:nvSpPr>
              <p:spPr>
                <a:xfrm>
                  <a:off x="2072244" y="5348594"/>
                  <a:ext cx="196549" cy="28769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p:cNvSpPr/>
                <p:nvPr/>
              </p:nvSpPr>
              <p:spPr>
                <a:xfrm>
                  <a:off x="2363405" y="5587597"/>
                  <a:ext cx="196549" cy="4864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3" name="Group 292"/>
                <p:cNvGrpSpPr>
                  <a:grpSpLocks noChangeAspect="1"/>
                </p:cNvGrpSpPr>
                <p:nvPr/>
              </p:nvGrpSpPr>
              <p:grpSpPr>
                <a:xfrm>
                  <a:off x="1681596" y="5654327"/>
                  <a:ext cx="914400" cy="315762"/>
                  <a:chOff x="7626975" y="5811737"/>
                  <a:chExt cx="1323985" cy="457200"/>
                </a:xfrm>
              </p:grpSpPr>
              <p:cxnSp>
                <p:nvCxnSpPr>
                  <p:cNvPr id="300" name="Straight Connector 299"/>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97" name="Group 296"/>
                  <p:cNvGrpSpPr>
                    <a:grpSpLocks noChangeAspect="1"/>
                  </p:cNvGrpSpPr>
                  <p:nvPr/>
                </p:nvGrpSpPr>
                <p:grpSpPr>
                  <a:xfrm rot="1680000">
                    <a:off x="8055016" y="5968079"/>
                    <a:ext cx="457200" cy="227666"/>
                    <a:chOff x="186749" y="5103441"/>
                    <a:chExt cx="1990145" cy="991004"/>
                  </a:xfrm>
                </p:grpSpPr>
                <p:grpSp>
                  <p:nvGrpSpPr>
                    <p:cNvPr id="331" name="Group 330"/>
                    <p:cNvGrpSpPr/>
                    <p:nvPr/>
                  </p:nvGrpSpPr>
                  <p:grpSpPr>
                    <a:xfrm rot="19938423">
                      <a:off x="186749" y="5103441"/>
                      <a:ext cx="1990145" cy="587522"/>
                      <a:chOff x="3292366" y="2896415"/>
                      <a:chExt cx="2559268" cy="755534"/>
                    </a:xfrm>
                  </p:grpSpPr>
                  <p:grpSp>
                    <p:nvGrpSpPr>
                      <p:cNvPr id="336" name="Group 335"/>
                      <p:cNvGrpSpPr/>
                      <p:nvPr/>
                    </p:nvGrpSpPr>
                    <p:grpSpPr>
                      <a:xfrm>
                        <a:off x="3292366" y="2896415"/>
                        <a:ext cx="2559268" cy="755534"/>
                        <a:chOff x="4465648" y="826525"/>
                        <a:chExt cx="2559268" cy="755534"/>
                      </a:xfrm>
                    </p:grpSpPr>
                    <p:sp>
                      <p:nvSpPr>
                        <p:cNvPr id="338" name="Rectangle 337"/>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39" name="Group 338"/>
                        <p:cNvGrpSpPr/>
                        <p:nvPr/>
                      </p:nvGrpSpPr>
                      <p:grpSpPr>
                        <a:xfrm>
                          <a:off x="4465648" y="826525"/>
                          <a:ext cx="2559268" cy="755534"/>
                          <a:chOff x="4465648" y="826525"/>
                          <a:chExt cx="2559268" cy="755534"/>
                        </a:xfrm>
                      </p:grpSpPr>
                      <p:grpSp>
                        <p:nvGrpSpPr>
                          <p:cNvPr id="340" name="Group 339"/>
                          <p:cNvGrpSpPr/>
                          <p:nvPr/>
                        </p:nvGrpSpPr>
                        <p:grpSpPr>
                          <a:xfrm>
                            <a:off x="4465648" y="826525"/>
                            <a:ext cx="2559268" cy="755534"/>
                            <a:chOff x="4348967" y="775020"/>
                            <a:chExt cx="4141890" cy="1286009"/>
                          </a:xfrm>
                          <a:solidFill>
                            <a:srgbClr val="FFC000"/>
                          </a:solidFill>
                        </p:grpSpPr>
                        <p:sp>
                          <p:nvSpPr>
                            <p:cNvPr id="342" name="Oval 341"/>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3" name="Trapezoid 342"/>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4" name="Parallelogram 343"/>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5" name="Rectangle 344"/>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41" name="Rectangle 340"/>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37" name="Oval 336"/>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32" name="Group 331"/>
                    <p:cNvGrpSpPr>
                      <a:grpSpLocks noChangeAspect="1"/>
                    </p:cNvGrpSpPr>
                    <p:nvPr/>
                  </p:nvGrpSpPr>
                  <p:grpSpPr>
                    <a:xfrm rot="14522359">
                      <a:off x="222290" y="5953129"/>
                      <a:ext cx="218173" cy="64460"/>
                      <a:chOff x="5240867" y="2785533"/>
                      <a:chExt cx="372532" cy="110067"/>
                    </a:xfrm>
                  </p:grpSpPr>
                  <p:sp>
                    <p:nvSpPr>
                      <p:cNvPr id="333" name="Trapezoid 332"/>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Right Triangle 333"/>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Right Triangle 334"/>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8" name="Group 297"/>
                  <p:cNvGrpSpPr>
                    <a:grpSpLocks noChangeAspect="1"/>
                  </p:cNvGrpSpPr>
                  <p:nvPr/>
                </p:nvGrpSpPr>
                <p:grpSpPr>
                  <a:xfrm rot="20291445">
                    <a:off x="7626975" y="5942206"/>
                    <a:ext cx="457200" cy="227666"/>
                    <a:chOff x="186749" y="5103441"/>
                    <a:chExt cx="1990145" cy="991004"/>
                  </a:xfrm>
                </p:grpSpPr>
                <p:grpSp>
                  <p:nvGrpSpPr>
                    <p:cNvPr id="316" name="Group 315"/>
                    <p:cNvGrpSpPr/>
                    <p:nvPr/>
                  </p:nvGrpSpPr>
                  <p:grpSpPr>
                    <a:xfrm rot="19938423">
                      <a:off x="186749" y="5103441"/>
                      <a:ext cx="1990145" cy="587522"/>
                      <a:chOff x="3292366" y="2896415"/>
                      <a:chExt cx="2559268" cy="755534"/>
                    </a:xfrm>
                  </p:grpSpPr>
                  <p:grpSp>
                    <p:nvGrpSpPr>
                      <p:cNvPr id="321" name="Group 320"/>
                      <p:cNvGrpSpPr/>
                      <p:nvPr/>
                    </p:nvGrpSpPr>
                    <p:grpSpPr>
                      <a:xfrm>
                        <a:off x="3292366" y="2896415"/>
                        <a:ext cx="2559268" cy="755534"/>
                        <a:chOff x="4465648" y="826525"/>
                        <a:chExt cx="2559268" cy="755534"/>
                      </a:xfrm>
                    </p:grpSpPr>
                    <p:sp>
                      <p:nvSpPr>
                        <p:cNvPr id="323" name="Rectangle 32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24" name="Group 323"/>
                        <p:cNvGrpSpPr/>
                        <p:nvPr/>
                      </p:nvGrpSpPr>
                      <p:grpSpPr>
                        <a:xfrm>
                          <a:off x="4465648" y="826525"/>
                          <a:ext cx="2559268" cy="755534"/>
                          <a:chOff x="4465648" y="826525"/>
                          <a:chExt cx="2559268" cy="755534"/>
                        </a:xfrm>
                      </p:grpSpPr>
                      <p:grpSp>
                        <p:nvGrpSpPr>
                          <p:cNvPr id="325" name="Group 324"/>
                          <p:cNvGrpSpPr/>
                          <p:nvPr/>
                        </p:nvGrpSpPr>
                        <p:grpSpPr>
                          <a:xfrm>
                            <a:off x="4465648" y="826525"/>
                            <a:ext cx="2559268" cy="755534"/>
                            <a:chOff x="4348967" y="775020"/>
                            <a:chExt cx="4141890" cy="1286009"/>
                          </a:xfrm>
                          <a:solidFill>
                            <a:srgbClr val="FFC000"/>
                          </a:solidFill>
                        </p:grpSpPr>
                        <p:sp>
                          <p:nvSpPr>
                            <p:cNvPr id="327" name="Oval 32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8" name="Trapezoid 32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9" name="Parallelogram 32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0" name="Rectangle 32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26" name="Rectangle 32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22" name="Oval 321"/>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17" name="Group 316"/>
                    <p:cNvGrpSpPr>
                      <a:grpSpLocks noChangeAspect="1"/>
                    </p:cNvGrpSpPr>
                    <p:nvPr/>
                  </p:nvGrpSpPr>
                  <p:grpSpPr>
                    <a:xfrm rot="14522359">
                      <a:off x="222290" y="5953129"/>
                      <a:ext cx="218173" cy="64460"/>
                      <a:chOff x="5240867" y="2785533"/>
                      <a:chExt cx="372532" cy="110067"/>
                    </a:xfrm>
                  </p:grpSpPr>
                  <p:sp>
                    <p:nvSpPr>
                      <p:cNvPr id="318" name="Trapezoid 317"/>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Right Triangle 318"/>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ight Triangle 319"/>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9" name="Group 298"/>
                  <p:cNvGrpSpPr>
                    <a:grpSpLocks noChangeAspect="1"/>
                  </p:cNvGrpSpPr>
                  <p:nvPr/>
                </p:nvGrpSpPr>
                <p:grpSpPr>
                  <a:xfrm rot="4377766">
                    <a:off x="8507278" y="5926504"/>
                    <a:ext cx="457200" cy="227666"/>
                    <a:chOff x="186749" y="5103441"/>
                    <a:chExt cx="1990145" cy="991004"/>
                  </a:xfrm>
                </p:grpSpPr>
                <p:grpSp>
                  <p:nvGrpSpPr>
                    <p:cNvPr id="301" name="Group 300"/>
                    <p:cNvGrpSpPr/>
                    <p:nvPr/>
                  </p:nvGrpSpPr>
                  <p:grpSpPr>
                    <a:xfrm rot="19938423">
                      <a:off x="186749" y="5103441"/>
                      <a:ext cx="1990145" cy="587522"/>
                      <a:chOff x="3292366" y="2896415"/>
                      <a:chExt cx="2559268" cy="755534"/>
                    </a:xfrm>
                  </p:grpSpPr>
                  <p:grpSp>
                    <p:nvGrpSpPr>
                      <p:cNvPr id="306" name="Group 305"/>
                      <p:cNvGrpSpPr/>
                      <p:nvPr/>
                    </p:nvGrpSpPr>
                    <p:grpSpPr>
                      <a:xfrm>
                        <a:off x="3292366" y="2896415"/>
                        <a:ext cx="2559268" cy="755534"/>
                        <a:chOff x="4465648" y="826525"/>
                        <a:chExt cx="2559268" cy="755534"/>
                      </a:xfrm>
                    </p:grpSpPr>
                    <p:sp>
                      <p:nvSpPr>
                        <p:cNvPr id="308" name="Rectangle 307"/>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09" name="Group 308"/>
                        <p:cNvGrpSpPr/>
                        <p:nvPr/>
                      </p:nvGrpSpPr>
                      <p:grpSpPr>
                        <a:xfrm>
                          <a:off x="4465648" y="826525"/>
                          <a:ext cx="2559268" cy="755534"/>
                          <a:chOff x="4465648" y="826525"/>
                          <a:chExt cx="2559268" cy="755534"/>
                        </a:xfrm>
                      </p:grpSpPr>
                      <p:grpSp>
                        <p:nvGrpSpPr>
                          <p:cNvPr id="310" name="Group 309"/>
                          <p:cNvGrpSpPr/>
                          <p:nvPr/>
                        </p:nvGrpSpPr>
                        <p:grpSpPr>
                          <a:xfrm>
                            <a:off x="4465648" y="826525"/>
                            <a:ext cx="2559268" cy="755534"/>
                            <a:chOff x="4348967" y="775020"/>
                            <a:chExt cx="4141890" cy="1286009"/>
                          </a:xfrm>
                          <a:solidFill>
                            <a:srgbClr val="FFC000"/>
                          </a:solidFill>
                        </p:grpSpPr>
                        <p:sp>
                          <p:nvSpPr>
                            <p:cNvPr id="312" name="Oval 311"/>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3" name="Trapezoid 312"/>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4" name="Parallelogram 313"/>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5" name="Rectangle 314"/>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11" name="Rectangle 310"/>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07" name="Oval 306"/>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02" name="Group 301"/>
                    <p:cNvGrpSpPr>
                      <a:grpSpLocks noChangeAspect="1"/>
                    </p:cNvGrpSpPr>
                    <p:nvPr/>
                  </p:nvGrpSpPr>
                  <p:grpSpPr>
                    <a:xfrm rot="14522359">
                      <a:off x="222290" y="5953129"/>
                      <a:ext cx="218173" cy="64460"/>
                      <a:chOff x="5240867" y="2785533"/>
                      <a:chExt cx="372532" cy="110067"/>
                    </a:xfrm>
                  </p:grpSpPr>
                  <p:sp>
                    <p:nvSpPr>
                      <p:cNvPr id="303" name="Trapezoid 302"/>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Right Triangle 303"/>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Right Triangle 304"/>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94" name="Straight Connector 293"/>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96" name="Rectangle 295"/>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6" name="TextBox 865"/>
              <p:cNvSpPr txBox="1"/>
              <p:nvPr/>
            </p:nvSpPr>
            <p:spPr>
              <a:xfrm rot="16200000">
                <a:off x="2711705" y="5235355"/>
                <a:ext cx="484428" cy="246221"/>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3" name="Group 872"/>
            <p:cNvGrpSpPr/>
            <p:nvPr/>
          </p:nvGrpSpPr>
          <p:grpSpPr>
            <a:xfrm>
              <a:off x="4336632" y="5004382"/>
              <a:ext cx="1140583" cy="996654"/>
              <a:chOff x="3969609" y="5004382"/>
              <a:chExt cx="1140583" cy="996654"/>
            </a:xfrm>
          </p:grpSpPr>
          <p:grpSp>
            <p:nvGrpSpPr>
              <p:cNvPr id="346" name="Group 345"/>
              <p:cNvGrpSpPr>
                <a:grpSpLocks noChangeAspect="1"/>
              </p:cNvGrpSpPr>
              <p:nvPr/>
            </p:nvGrpSpPr>
            <p:grpSpPr>
              <a:xfrm>
                <a:off x="4211541" y="5004382"/>
                <a:ext cx="898651" cy="996654"/>
                <a:chOff x="1681596" y="4909755"/>
                <a:chExt cx="956070" cy="1060334"/>
              </a:xfrm>
            </p:grpSpPr>
            <p:sp>
              <p:nvSpPr>
                <p:cNvPr id="347" name="Rectangle 346"/>
                <p:cNvSpPr/>
                <p:nvPr/>
              </p:nvSpPr>
              <p:spPr>
                <a:xfrm>
                  <a:off x="1785511" y="5576614"/>
                  <a:ext cx="196549" cy="5967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Rectangle 347"/>
                <p:cNvSpPr/>
                <p:nvPr/>
              </p:nvSpPr>
              <p:spPr>
                <a:xfrm>
                  <a:off x="2072244" y="5035058"/>
                  <a:ext cx="196549" cy="60122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Rectangle 348"/>
                <p:cNvSpPr/>
                <p:nvPr/>
              </p:nvSpPr>
              <p:spPr>
                <a:xfrm flipV="1">
                  <a:off x="2363405" y="5469756"/>
                  <a:ext cx="153713" cy="16648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0" name="Group 349"/>
                <p:cNvGrpSpPr>
                  <a:grpSpLocks noChangeAspect="1"/>
                </p:cNvGrpSpPr>
                <p:nvPr/>
              </p:nvGrpSpPr>
              <p:grpSpPr>
                <a:xfrm>
                  <a:off x="1681596" y="5654327"/>
                  <a:ext cx="914400" cy="315762"/>
                  <a:chOff x="7626975" y="5811737"/>
                  <a:chExt cx="1323985" cy="457200"/>
                </a:xfrm>
              </p:grpSpPr>
              <p:cxnSp>
                <p:nvCxnSpPr>
                  <p:cNvPr id="357" name="Straight Connector 356"/>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54" name="Group 353"/>
                  <p:cNvGrpSpPr>
                    <a:grpSpLocks noChangeAspect="1"/>
                  </p:cNvGrpSpPr>
                  <p:nvPr/>
                </p:nvGrpSpPr>
                <p:grpSpPr>
                  <a:xfrm rot="1680000">
                    <a:off x="8055016" y="5968079"/>
                    <a:ext cx="457200" cy="227666"/>
                    <a:chOff x="186749" y="5103441"/>
                    <a:chExt cx="1990145" cy="991004"/>
                  </a:xfrm>
                </p:grpSpPr>
                <p:grpSp>
                  <p:nvGrpSpPr>
                    <p:cNvPr id="388" name="Group 387"/>
                    <p:cNvGrpSpPr/>
                    <p:nvPr/>
                  </p:nvGrpSpPr>
                  <p:grpSpPr>
                    <a:xfrm rot="19938423">
                      <a:off x="186749" y="5103441"/>
                      <a:ext cx="1990145" cy="587522"/>
                      <a:chOff x="3292366" y="2896415"/>
                      <a:chExt cx="2559268" cy="755534"/>
                    </a:xfrm>
                  </p:grpSpPr>
                  <p:grpSp>
                    <p:nvGrpSpPr>
                      <p:cNvPr id="393" name="Group 392"/>
                      <p:cNvGrpSpPr/>
                      <p:nvPr/>
                    </p:nvGrpSpPr>
                    <p:grpSpPr>
                      <a:xfrm>
                        <a:off x="3292366" y="2896415"/>
                        <a:ext cx="2559268" cy="755534"/>
                        <a:chOff x="4465648" y="826525"/>
                        <a:chExt cx="2559268" cy="755534"/>
                      </a:xfrm>
                    </p:grpSpPr>
                    <p:sp>
                      <p:nvSpPr>
                        <p:cNvPr id="395" name="Rectangle 39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96" name="Group 395"/>
                        <p:cNvGrpSpPr/>
                        <p:nvPr/>
                      </p:nvGrpSpPr>
                      <p:grpSpPr>
                        <a:xfrm>
                          <a:off x="4465648" y="826525"/>
                          <a:ext cx="2559268" cy="755534"/>
                          <a:chOff x="4465648" y="826525"/>
                          <a:chExt cx="2559268" cy="755534"/>
                        </a:xfrm>
                      </p:grpSpPr>
                      <p:grpSp>
                        <p:nvGrpSpPr>
                          <p:cNvPr id="397" name="Group 396"/>
                          <p:cNvGrpSpPr/>
                          <p:nvPr/>
                        </p:nvGrpSpPr>
                        <p:grpSpPr>
                          <a:xfrm>
                            <a:off x="4465648" y="826525"/>
                            <a:ext cx="2559268" cy="755534"/>
                            <a:chOff x="4348967" y="775020"/>
                            <a:chExt cx="4141890" cy="1286009"/>
                          </a:xfrm>
                          <a:solidFill>
                            <a:srgbClr val="FFC000"/>
                          </a:solidFill>
                        </p:grpSpPr>
                        <p:sp>
                          <p:nvSpPr>
                            <p:cNvPr id="399" name="Oval 39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0" name="Trapezoid 39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1" name="Parallelogram 40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2" name="Rectangle 40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98" name="Rectangle 39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94" name="Oval 39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89" name="Group 388"/>
                    <p:cNvGrpSpPr>
                      <a:grpSpLocks noChangeAspect="1"/>
                    </p:cNvGrpSpPr>
                    <p:nvPr/>
                  </p:nvGrpSpPr>
                  <p:grpSpPr>
                    <a:xfrm rot="14522359">
                      <a:off x="222290" y="5953129"/>
                      <a:ext cx="218173" cy="64460"/>
                      <a:chOff x="5240867" y="2785533"/>
                      <a:chExt cx="372532" cy="110067"/>
                    </a:xfrm>
                  </p:grpSpPr>
                  <p:sp>
                    <p:nvSpPr>
                      <p:cNvPr id="390" name="Trapezoid 38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Right Triangle 39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Right Triangle 39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5" name="Group 354"/>
                  <p:cNvGrpSpPr>
                    <a:grpSpLocks noChangeAspect="1"/>
                  </p:cNvGrpSpPr>
                  <p:nvPr/>
                </p:nvGrpSpPr>
                <p:grpSpPr>
                  <a:xfrm rot="20291445">
                    <a:off x="7626975" y="5942206"/>
                    <a:ext cx="457200" cy="227666"/>
                    <a:chOff x="186749" y="5103441"/>
                    <a:chExt cx="1990145" cy="991004"/>
                  </a:xfrm>
                </p:grpSpPr>
                <p:grpSp>
                  <p:nvGrpSpPr>
                    <p:cNvPr id="373" name="Group 372"/>
                    <p:cNvGrpSpPr/>
                    <p:nvPr/>
                  </p:nvGrpSpPr>
                  <p:grpSpPr>
                    <a:xfrm rot="19938423">
                      <a:off x="186749" y="5103441"/>
                      <a:ext cx="1990145" cy="587522"/>
                      <a:chOff x="3292366" y="2896415"/>
                      <a:chExt cx="2559268" cy="755534"/>
                    </a:xfrm>
                  </p:grpSpPr>
                  <p:grpSp>
                    <p:nvGrpSpPr>
                      <p:cNvPr id="378" name="Group 377"/>
                      <p:cNvGrpSpPr/>
                      <p:nvPr/>
                    </p:nvGrpSpPr>
                    <p:grpSpPr>
                      <a:xfrm>
                        <a:off x="3292366" y="2896415"/>
                        <a:ext cx="2559268" cy="755534"/>
                        <a:chOff x="4465648" y="826525"/>
                        <a:chExt cx="2559268" cy="755534"/>
                      </a:xfrm>
                    </p:grpSpPr>
                    <p:sp>
                      <p:nvSpPr>
                        <p:cNvPr id="380" name="Rectangle 37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81" name="Group 380"/>
                        <p:cNvGrpSpPr/>
                        <p:nvPr/>
                      </p:nvGrpSpPr>
                      <p:grpSpPr>
                        <a:xfrm>
                          <a:off x="4465648" y="826525"/>
                          <a:ext cx="2559268" cy="755534"/>
                          <a:chOff x="4465648" y="826525"/>
                          <a:chExt cx="2559268" cy="755534"/>
                        </a:xfrm>
                      </p:grpSpPr>
                      <p:grpSp>
                        <p:nvGrpSpPr>
                          <p:cNvPr id="382" name="Group 381"/>
                          <p:cNvGrpSpPr/>
                          <p:nvPr/>
                        </p:nvGrpSpPr>
                        <p:grpSpPr>
                          <a:xfrm>
                            <a:off x="4465648" y="826525"/>
                            <a:ext cx="2559268" cy="755534"/>
                            <a:chOff x="4348967" y="775020"/>
                            <a:chExt cx="4141890" cy="1286009"/>
                          </a:xfrm>
                          <a:solidFill>
                            <a:srgbClr val="FFC000"/>
                          </a:solidFill>
                        </p:grpSpPr>
                        <p:sp>
                          <p:nvSpPr>
                            <p:cNvPr id="384" name="Oval 38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5" name="Trapezoid 38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6" name="Parallelogram 38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7" name="Rectangle 38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83" name="Rectangle 38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79" name="Oval 378"/>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74" name="Group 373"/>
                    <p:cNvGrpSpPr>
                      <a:grpSpLocks noChangeAspect="1"/>
                    </p:cNvGrpSpPr>
                    <p:nvPr/>
                  </p:nvGrpSpPr>
                  <p:grpSpPr>
                    <a:xfrm rot="14522359">
                      <a:off x="222290" y="5953129"/>
                      <a:ext cx="218173" cy="64460"/>
                      <a:chOff x="5240867" y="2785533"/>
                      <a:chExt cx="372532" cy="110067"/>
                    </a:xfrm>
                  </p:grpSpPr>
                  <p:sp>
                    <p:nvSpPr>
                      <p:cNvPr id="375" name="Trapezoid 374"/>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Right Triangle 37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Right Triangle 376"/>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6" name="Group 355"/>
                  <p:cNvGrpSpPr>
                    <a:grpSpLocks noChangeAspect="1"/>
                  </p:cNvGrpSpPr>
                  <p:nvPr/>
                </p:nvGrpSpPr>
                <p:grpSpPr>
                  <a:xfrm rot="4377766">
                    <a:off x="8507278" y="5926504"/>
                    <a:ext cx="457200" cy="227666"/>
                    <a:chOff x="186749" y="5103441"/>
                    <a:chExt cx="1990145" cy="991004"/>
                  </a:xfrm>
                </p:grpSpPr>
                <p:grpSp>
                  <p:nvGrpSpPr>
                    <p:cNvPr id="358" name="Group 357"/>
                    <p:cNvGrpSpPr/>
                    <p:nvPr/>
                  </p:nvGrpSpPr>
                  <p:grpSpPr>
                    <a:xfrm rot="19938423">
                      <a:off x="186749" y="5103441"/>
                      <a:ext cx="1990145" cy="587522"/>
                      <a:chOff x="3292366" y="2896415"/>
                      <a:chExt cx="2559268" cy="755534"/>
                    </a:xfrm>
                  </p:grpSpPr>
                  <p:grpSp>
                    <p:nvGrpSpPr>
                      <p:cNvPr id="363" name="Group 362"/>
                      <p:cNvGrpSpPr/>
                      <p:nvPr/>
                    </p:nvGrpSpPr>
                    <p:grpSpPr>
                      <a:xfrm>
                        <a:off x="3292366" y="2896415"/>
                        <a:ext cx="2559268" cy="755534"/>
                        <a:chOff x="4465648" y="826525"/>
                        <a:chExt cx="2559268" cy="755534"/>
                      </a:xfrm>
                    </p:grpSpPr>
                    <p:sp>
                      <p:nvSpPr>
                        <p:cNvPr id="365" name="Rectangle 36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66" name="Group 365"/>
                        <p:cNvGrpSpPr/>
                        <p:nvPr/>
                      </p:nvGrpSpPr>
                      <p:grpSpPr>
                        <a:xfrm>
                          <a:off x="4465648" y="826525"/>
                          <a:ext cx="2559268" cy="755534"/>
                          <a:chOff x="4465648" y="826525"/>
                          <a:chExt cx="2559268" cy="755534"/>
                        </a:xfrm>
                      </p:grpSpPr>
                      <p:grpSp>
                        <p:nvGrpSpPr>
                          <p:cNvPr id="367" name="Group 366"/>
                          <p:cNvGrpSpPr/>
                          <p:nvPr/>
                        </p:nvGrpSpPr>
                        <p:grpSpPr>
                          <a:xfrm>
                            <a:off x="4465648" y="826525"/>
                            <a:ext cx="2559268" cy="755534"/>
                            <a:chOff x="4348967" y="775020"/>
                            <a:chExt cx="4141890" cy="1286009"/>
                          </a:xfrm>
                          <a:solidFill>
                            <a:srgbClr val="FFC000"/>
                          </a:solidFill>
                        </p:grpSpPr>
                        <p:sp>
                          <p:nvSpPr>
                            <p:cNvPr id="369" name="Oval 36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0" name="Trapezoid 36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1" name="Parallelogram 37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2" name="Rectangle 37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68" name="Rectangle 36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64" name="Oval 36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59" name="Group 358"/>
                    <p:cNvGrpSpPr>
                      <a:grpSpLocks noChangeAspect="1"/>
                    </p:cNvGrpSpPr>
                    <p:nvPr/>
                  </p:nvGrpSpPr>
                  <p:grpSpPr>
                    <a:xfrm rot="14522359">
                      <a:off x="222290" y="5953129"/>
                      <a:ext cx="218173" cy="64460"/>
                      <a:chOff x="5240867" y="2785533"/>
                      <a:chExt cx="372532" cy="110067"/>
                    </a:xfrm>
                  </p:grpSpPr>
                  <p:sp>
                    <p:nvSpPr>
                      <p:cNvPr id="360" name="Trapezoid 35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Right Triangle 36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Right Triangle 36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351" name="Straight Connector 350"/>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2" name="Straight Connector 351"/>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3" name="Rectangle 352"/>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7" name="TextBox 866"/>
              <p:cNvSpPr txBox="1"/>
              <p:nvPr/>
            </p:nvSpPr>
            <p:spPr>
              <a:xfrm rot="16200000">
                <a:off x="3850505" y="5232505"/>
                <a:ext cx="484428" cy="246220"/>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0" name="Group 869"/>
            <p:cNvGrpSpPr/>
            <p:nvPr/>
          </p:nvGrpSpPr>
          <p:grpSpPr>
            <a:xfrm>
              <a:off x="5531009" y="5016381"/>
              <a:ext cx="1126852" cy="996654"/>
              <a:chOff x="6303534" y="5004382"/>
              <a:chExt cx="1126852" cy="996654"/>
            </a:xfrm>
          </p:grpSpPr>
          <p:grpSp>
            <p:nvGrpSpPr>
              <p:cNvPr id="460" name="Group 459"/>
              <p:cNvGrpSpPr>
                <a:grpSpLocks noChangeAspect="1"/>
              </p:cNvGrpSpPr>
              <p:nvPr/>
            </p:nvGrpSpPr>
            <p:grpSpPr>
              <a:xfrm>
                <a:off x="6531735" y="5004382"/>
                <a:ext cx="898651" cy="996654"/>
                <a:chOff x="1681596" y="4909755"/>
                <a:chExt cx="956070" cy="1060334"/>
              </a:xfrm>
            </p:grpSpPr>
            <p:sp>
              <p:nvSpPr>
                <p:cNvPr id="461" name="Rectangle 460"/>
                <p:cNvSpPr/>
                <p:nvPr/>
              </p:nvSpPr>
              <p:spPr>
                <a:xfrm>
                  <a:off x="1785511" y="5586538"/>
                  <a:ext cx="196549" cy="497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Rectangle 461"/>
                <p:cNvSpPr/>
                <p:nvPr/>
              </p:nvSpPr>
              <p:spPr>
                <a:xfrm>
                  <a:off x="2072244" y="5578212"/>
                  <a:ext cx="196549" cy="58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Rectangle 462"/>
                <p:cNvSpPr/>
                <p:nvPr/>
              </p:nvSpPr>
              <p:spPr>
                <a:xfrm>
                  <a:off x="2363405" y="4984869"/>
                  <a:ext cx="196549" cy="65136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4" name="Group 463"/>
                <p:cNvGrpSpPr>
                  <a:grpSpLocks noChangeAspect="1"/>
                </p:cNvGrpSpPr>
                <p:nvPr/>
              </p:nvGrpSpPr>
              <p:grpSpPr>
                <a:xfrm>
                  <a:off x="1681596" y="5654327"/>
                  <a:ext cx="914400" cy="315762"/>
                  <a:chOff x="7626975" y="5811737"/>
                  <a:chExt cx="1323985" cy="457200"/>
                </a:xfrm>
              </p:grpSpPr>
              <p:cxnSp>
                <p:nvCxnSpPr>
                  <p:cNvPr id="471" name="Straight Connector 470"/>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68" name="Group 467"/>
                  <p:cNvGrpSpPr>
                    <a:grpSpLocks noChangeAspect="1"/>
                  </p:cNvGrpSpPr>
                  <p:nvPr/>
                </p:nvGrpSpPr>
                <p:grpSpPr>
                  <a:xfrm rot="1680000">
                    <a:off x="8055016" y="5968079"/>
                    <a:ext cx="457200" cy="227666"/>
                    <a:chOff x="186749" y="5103441"/>
                    <a:chExt cx="1990145" cy="991004"/>
                  </a:xfrm>
                </p:grpSpPr>
                <p:grpSp>
                  <p:nvGrpSpPr>
                    <p:cNvPr id="502" name="Group 501"/>
                    <p:cNvGrpSpPr/>
                    <p:nvPr/>
                  </p:nvGrpSpPr>
                  <p:grpSpPr>
                    <a:xfrm rot="19938423">
                      <a:off x="186749" y="5103441"/>
                      <a:ext cx="1990145" cy="587522"/>
                      <a:chOff x="3292366" y="2896415"/>
                      <a:chExt cx="2559268" cy="755534"/>
                    </a:xfrm>
                  </p:grpSpPr>
                  <p:grpSp>
                    <p:nvGrpSpPr>
                      <p:cNvPr id="507" name="Group 506"/>
                      <p:cNvGrpSpPr/>
                      <p:nvPr/>
                    </p:nvGrpSpPr>
                    <p:grpSpPr>
                      <a:xfrm>
                        <a:off x="3292366" y="2896415"/>
                        <a:ext cx="2559268" cy="755534"/>
                        <a:chOff x="4465648" y="826525"/>
                        <a:chExt cx="2559268" cy="755534"/>
                      </a:xfrm>
                    </p:grpSpPr>
                    <p:sp>
                      <p:nvSpPr>
                        <p:cNvPr id="509" name="Rectangle 50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0" name="Group 509"/>
                        <p:cNvGrpSpPr/>
                        <p:nvPr/>
                      </p:nvGrpSpPr>
                      <p:grpSpPr>
                        <a:xfrm>
                          <a:off x="4465648" y="826525"/>
                          <a:ext cx="2559268" cy="755534"/>
                          <a:chOff x="4465648" y="826525"/>
                          <a:chExt cx="2559268" cy="755534"/>
                        </a:xfrm>
                      </p:grpSpPr>
                      <p:grpSp>
                        <p:nvGrpSpPr>
                          <p:cNvPr id="511" name="Group 510"/>
                          <p:cNvGrpSpPr/>
                          <p:nvPr/>
                        </p:nvGrpSpPr>
                        <p:grpSpPr>
                          <a:xfrm>
                            <a:off x="4465648" y="826525"/>
                            <a:ext cx="2559268" cy="755534"/>
                            <a:chOff x="4348967" y="775020"/>
                            <a:chExt cx="4141890" cy="1286009"/>
                          </a:xfrm>
                          <a:solidFill>
                            <a:srgbClr val="FFC000"/>
                          </a:solidFill>
                        </p:grpSpPr>
                        <p:sp>
                          <p:nvSpPr>
                            <p:cNvPr id="513" name="Oval 51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4" name="Trapezoid 51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5" name="Parallelogram 51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6" name="Rectangle 51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12" name="Rectangle 51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08" name="Oval 50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03" name="Group 502"/>
                    <p:cNvGrpSpPr>
                      <a:grpSpLocks noChangeAspect="1"/>
                    </p:cNvGrpSpPr>
                    <p:nvPr/>
                  </p:nvGrpSpPr>
                  <p:grpSpPr>
                    <a:xfrm rot="14522359">
                      <a:off x="222290" y="5953129"/>
                      <a:ext cx="218173" cy="64460"/>
                      <a:chOff x="5240867" y="2785533"/>
                      <a:chExt cx="372532" cy="110067"/>
                    </a:xfrm>
                  </p:grpSpPr>
                  <p:sp>
                    <p:nvSpPr>
                      <p:cNvPr id="504" name="Trapezoid 50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Right Triangle 50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Right Triangle 50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69" name="Group 468"/>
                  <p:cNvGrpSpPr>
                    <a:grpSpLocks noChangeAspect="1"/>
                  </p:cNvGrpSpPr>
                  <p:nvPr/>
                </p:nvGrpSpPr>
                <p:grpSpPr>
                  <a:xfrm rot="20291445">
                    <a:off x="7626975" y="5942206"/>
                    <a:ext cx="457200" cy="227666"/>
                    <a:chOff x="186749" y="5103441"/>
                    <a:chExt cx="1990145" cy="991004"/>
                  </a:xfrm>
                </p:grpSpPr>
                <p:grpSp>
                  <p:nvGrpSpPr>
                    <p:cNvPr id="487" name="Group 486"/>
                    <p:cNvGrpSpPr/>
                    <p:nvPr/>
                  </p:nvGrpSpPr>
                  <p:grpSpPr>
                    <a:xfrm rot="19938423">
                      <a:off x="186749" y="5103441"/>
                      <a:ext cx="1990145" cy="587522"/>
                      <a:chOff x="3292366" y="2896415"/>
                      <a:chExt cx="2559268" cy="755534"/>
                    </a:xfrm>
                  </p:grpSpPr>
                  <p:grpSp>
                    <p:nvGrpSpPr>
                      <p:cNvPr id="492" name="Group 491"/>
                      <p:cNvGrpSpPr/>
                      <p:nvPr/>
                    </p:nvGrpSpPr>
                    <p:grpSpPr>
                      <a:xfrm>
                        <a:off x="3292366" y="2896415"/>
                        <a:ext cx="2559268" cy="755534"/>
                        <a:chOff x="4465648" y="826525"/>
                        <a:chExt cx="2559268" cy="755534"/>
                      </a:xfrm>
                    </p:grpSpPr>
                    <p:sp>
                      <p:nvSpPr>
                        <p:cNvPr id="494" name="Rectangle 493"/>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95" name="Group 494"/>
                        <p:cNvGrpSpPr/>
                        <p:nvPr/>
                      </p:nvGrpSpPr>
                      <p:grpSpPr>
                        <a:xfrm>
                          <a:off x="4465648" y="826525"/>
                          <a:ext cx="2559268" cy="755534"/>
                          <a:chOff x="4465648" y="826525"/>
                          <a:chExt cx="2559268" cy="755534"/>
                        </a:xfrm>
                      </p:grpSpPr>
                      <p:grpSp>
                        <p:nvGrpSpPr>
                          <p:cNvPr id="496" name="Group 495"/>
                          <p:cNvGrpSpPr/>
                          <p:nvPr/>
                        </p:nvGrpSpPr>
                        <p:grpSpPr>
                          <a:xfrm>
                            <a:off x="4465648" y="826525"/>
                            <a:ext cx="2559268" cy="755534"/>
                            <a:chOff x="4348967" y="775020"/>
                            <a:chExt cx="4141890" cy="1286009"/>
                          </a:xfrm>
                          <a:solidFill>
                            <a:srgbClr val="FFC000"/>
                          </a:solidFill>
                        </p:grpSpPr>
                        <p:sp>
                          <p:nvSpPr>
                            <p:cNvPr id="498" name="Oval 497"/>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99" name="Trapezoid 498"/>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0" name="Parallelogram 499"/>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1" name="Rectangle 500"/>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97" name="Rectangle 496"/>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493" name="Oval 492"/>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488" name="Group 487"/>
                    <p:cNvGrpSpPr>
                      <a:grpSpLocks noChangeAspect="1"/>
                    </p:cNvGrpSpPr>
                    <p:nvPr/>
                  </p:nvGrpSpPr>
                  <p:grpSpPr>
                    <a:xfrm rot="14522359">
                      <a:off x="222290" y="5953129"/>
                      <a:ext cx="218173" cy="64460"/>
                      <a:chOff x="5240867" y="2785533"/>
                      <a:chExt cx="372532" cy="110067"/>
                    </a:xfrm>
                  </p:grpSpPr>
                  <p:sp>
                    <p:nvSpPr>
                      <p:cNvPr id="489" name="Trapezoid 488"/>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Right Triangle 489"/>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Right Triangle 490"/>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70" name="Group 469"/>
                  <p:cNvGrpSpPr>
                    <a:grpSpLocks noChangeAspect="1"/>
                  </p:cNvGrpSpPr>
                  <p:nvPr/>
                </p:nvGrpSpPr>
                <p:grpSpPr>
                  <a:xfrm rot="4377766">
                    <a:off x="8507278" y="5926504"/>
                    <a:ext cx="457200" cy="227666"/>
                    <a:chOff x="186749" y="5103441"/>
                    <a:chExt cx="1990145" cy="991004"/>
                  </a:xfrm>
                </p:grpSpPr>
                <p:grpSp>
                  <p:nvGrpSpPr>
                    <p:cNvPr id="472" name="Group 471"/>
                    <p:cNvGrpSpPr/>
                    <p:nvPr/>
                  </p:nvGrpSpPr>
                  <p:grpSpPr>
                    <a:xfrm rot="19938423">
                      <a:off x="186749" y="5103441"/>
                      <a:ext cx="1990145" cy="587522"/>
                      <a:chOff x="3292366" y="2896415"/>
                      <a:chExt cx="2559268" cy="755534"/>
                    </a:xfrm>
                  </p:grpSpPr>
                  <p:grpSp>
                    <p:nvGrpSpPr>
                      <p:cNvPr id="477" name="Group 476"/>
                      <p:cNvGrpSpPr/>
                      <p:nvPr/>
                    </p:nvGrpSpPr>
                    <p:grpSpPr>
                      <a:xfrm>
                        <a:off x="3292366" y="2896415"/>
                        <a:ext cx="2559268" cy="755534"/>
                        <a:chOff x="4465648" y="826525"/>
                        <a:chExt cx="2559268" cy="755534"/>
                      </a:xfrm>
                    </p:grpSpPr>
                    <p:sp>
                      <p:nvSpPr>
                        <p:cNvPr id="479" name="Rectangle 47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80" name="Group 479"/>
                        <p:cNvGrpSpPr/>
                        <p:nvPr/>
                      </p:nvGrpSpPr>
                      <p:grpSpPr>
                        <a:xfrm>
                          <a:off x="4465648" y="826525"/>
                          <a:ext cx="2559268" cy="755534"/>
                          <a:chOff x="4465648" y="826525"/>
                          <a:chExt cx="2559268" cy="755534"/>
                        </a:xfrm>
                      </p:grpSpPr>
                      <p:grpSp>
                        <p:nvGrpSpPr>
                          <p:cNvPr id="481" name="Group 480"/>
                          <p:cNvGrpSpPr/>
                          <p:nvPr/>
                        </p:nvGrpSpPr>
                        <p:grpSpPr>
                          <a:xfrm>
                            <a:off x="4465648" y="826525"/>
                            <a:ext cx="2559268" cy="755534"/>
                            <a:chOff x="4348967" y="775020"/>
                            <a:chExt cx="4141890" cy="1286009"/>
                          </a:xfrm>
                          <a:solidFill>
                            <a:srgbClr val="FFC000"/>
                          </a:solidFill>
                        </p:grpSpPr>
                        <p:sp>
                          <p:nvSpPr>
                            <p:cNvPr id="483" name="Oval 48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4" name="Trapezoid 48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5" name="Parallelogram 48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6" name="Rectangle 48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82" name="Rectangle 48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478" name="Oval 47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473" name="Group 472"/>
                    <p:cNvGrpSpPr>
                      <a:grpSpLocks noChangeAspect="1"/>
                    </p:cNvGrpSpPr>
                    <p:nvPr/>
                  </p:nvGrpSpPr>
                  <p:grpSpPr>
                    <a:xfrm rot="14522359">
                      <a:off x="222290" y="5953129"/>
                      <a:ext cx="218173" cy="64460"/>
                      <a:chOff x="5240867" y="2785533"/>
                      <a:chExt cx="372532" cy="110067"/>
                    </a:xfrm>
                  </p:grpSpPr>
                  <p:sp>
                    <p:nvSpPr>
                      <p:cNvPr id="474" name="Trapezoid 47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Right Triangle 47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Right Triangle 47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465" name="Straight Connector 464"/>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6" name="Straight Connector 465"/>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67" name="Rectangle 466"/>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9" name="TextBox 868"/>
              <p:cNvSpPr txBox="1"/>
              <p:nvPr/>
            </p:nvSpPr>
            <p:spPr>
              <a:xfrm rot="16200000">
                <a:off x="6184430" y="5215159"/>
                <a:ext cx="484428" cy="246220"/>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grpSp>
        <p:nvGrpSpPr>
          <p:cNvPr id="876" name="Group 875"/>
          <p:cNvGrpSpPr/>
          <p:nvPr/>
        </p:nvGrpSpPr>
        <p:grpSpPr>
          <a:xfrm>
            <a:off x="2242020" y="3643894"/>
            <a:ext cx="4401231" cy="1241565"/>
            <a:chOff x="1583659" y="3457504"/>
            <a:chExt cx="5506101" cy="1553244"/>
          </a:xfrm>
        </p:grpSpPr>
        <p:sp>
          <p:nvSpPr>
            <p:cNvPr id="877" name="Rectangle 876"/>
            <p:cNvSpPr/>
            <p:nvPr/>
          </p:nvSpPr>
          <p:spPr>
            <a:xfrm>
              <a:off x="1583659" y="3493218"/>
              <a:ext cx="1551236" cy="134722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Rectangle 877"/>
            <p:cNvSpPr/>
            <p:nvPr/>
          </p:nvSpPr>
          <p:spPr>
            <a:xfrm>
              <a:off x="5371041" y="3553616"/>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Rectangle 878"/>
            <p:cNvSpPr/>
            <p:nvPr/>
          </p:nvSpPr>
          <p:spPr>
            <a:xfrm>
              <a:off x="3946752" y="3514723"/>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Rectangle 879"/>
            <p:cNvSpPr/>
            <p:nvPr/>
          </p:nvSpPr>
          <p:spPr>
            <a:xfrm>
              <a:off x="2842606" y="3457504"/>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1" name="Straight Connector 880"/>
            <p:cNvCxnSpPr/>
            <p:nvPr/>
          </p:nvCxnSpPr>
          <p:spPr>
            <a:xfrm>
              <a:off x="2359277" y="4840442"/>
              <a:ext cx="0" cy="16394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2" name="Straight Connector 881"/>
            <p:cNvCxnSpPr/>
            <p:nvPr/>
          </p:nvCxnSpPr>
          <p:spPr>
            <a:xfrm flipH="1">
              <a:off x="3693360" y="4806488"/>
              <a:ext cx="0" cy="20426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3" name="Straight Connector 882"/>
            <p:cNvCxnSpPr/>
            <p:nvPr/>
          </p:nvCxnSpPr>
          <p:spPr>
            <a:xfrm>
              <a:off x="4763474" y="4857867"/>
              <a:ext cx="0" cy="1501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4" name="Straight Connector 883"/>
            <p:cNvCxnSpPr/>
            <p:nvPr/>
          </p:nvCxnSpPr>
          <p:spPr>
            <a:xfrm flipH="1">
              <a:off x="6230400" y="4902600"/>
              <a:ext cx="1" cy="10814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92" name="TextBox 991"/>
          <p:cNvSpPr txBox="1"/>
          <p:nvPr/>
        </p:nvSpPr>
        <p:spPr>
          <a:xfrm>
            <a:off x="678887" y="3992719"/>
            <a:ext cx="1532792" cy="369332"/>
          </a:xfrm>
          <a:prstGeom prst="rect">
            <a:avLst/>
          </a:prstGeom>
          <a:noFill/>
        </p:spPr>
        <p:txBody>
          <a:bodyPr wrap="none" rtlCol="0">
            <a:spAutoFit/>
          </a:bodyPr>
          <a:lstStyle/>
          <a:p>
            <a:r>
              <a:rPr lang="en-US" dirty="0" smtClean="0">
                <a:latin typeface="Georgia" charset="0"/>
                <a:ea typeface="Georgia" charset="0"/>
                <a:cs typeface="Georgia" charset="0"/>
              </a:rPr>
              <a:t>Observations</a:t>
            </a:r>
            <a:endParaRPr lang="en-US" dirty="0">
              <a:latin typeface="Georgia" charset="0"/>
              <a:ea typeface="Georgia" charset="0"/>
              <a:cs typeface="Georgia" charset="0"/>
            </a:endParaRPr>
          </a:p>
        </p:txBody>
      </p:sp>
      <p:grpSp>
        <p:nvGrpSpPr>
          <p:cNvPr id="10" name="Group 9"/>
          <p:cNvGrpSpPr/>
          <p:nvPr/>
        </p:nvGrpSpPr>
        <p:grpSpPr>
          <a:xfrm>
            <a:off x="6468332" y="2587393"/>
            <a:ext cx="700685" cy="770627"/>
            <a:chOff x="7055721" y="2428246"/>
            <a:chExt cx="700685" cy="770627"/>
          </a:xfrm>
        </p:grpSpPr>
        <p:sp>
          <p:nvSpPr>
            <p:cNvPr id="517" name="Oval 516"/>
            <p:cNvSpPr>
              <a:spLocks noChangeAspect="1"/>
            </p:cNvSpPr>
            <p:nvPr/>
          </p:nvSpPr>
          <p:spPr>
            <a:xfrm>
              <a:off x="7055721" y="2504028"/>
              <a:ext cx="700685" cy="694845"/>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2184" r="12873"/>
            <a:stretch/>
          </p:blipFill>
          <p:spPr>
            <a:xfrm>
              <a:off x="7206072" y="2428246"/>
              <a:ext cx="457200" cy="457551"/>
            </a:xfrm>
            <a:prstGeom prst="rect">
              <a:avLst/>
            </a:prstGeom>
          </p:spPr>
        </p:pic>
        <p:grpSp>
          <p:nvGrpSpPr>
            <p:cNvPr id="518" name="Group 517"/>
            <p:cNvGrpSpPr>
              <a:grpSpLocks noChangeAspect="1"/>
            </p:cNvGrpSpPr>
            <p:nvPr/>
          </p:nvGrpSpPr>
          <p:grpSpPr>
            <a:xfrm rot="1680000">
              <a:off x="7116544" y="2728784"/>
              <a:ext cx="579038" cy="288336"/>
              <a:chOff x="186749" y="5103441"/>
              <a:chExt cx="1990145" cy="991004"/>
            </a:xfrm>
          </p:grpSpPr>
          <p:grpSp>
            <p:nvGrpSpPr>
              <p:cNvPr id="519" name="Group 518"/>
              <p:cNvGrpSpPr/>
              <p:nvPr/>
            </p:nvGrpSpPr>
            <p:grpSpPr>
              <a:xfrm rot="19938423">
                <a:off x="186749" y="5103441"/>
                <a:ext cx="1990145" cy="587522"/>
                <a:chOff x="3292366" y="2896415"/>
                <a:chExt cx="2559268" cy="755534"/>
              </a:xfrm>
            </p:grpSpPr>
            <p:grpSp>
              <p:nvGrpSpPr>
                <p:cNvPr id="524" name="Group 523"/>
                <p:cNvGrpSpPr/>
                <p:nvPr/>
              </p:nvGrpSpPr>
              <p:grpSpPr>
                <a:xfrm>
                  <a:off x="3292366" y="2896415"/>
                  <a:ext cx="2559268" cy="755534"/>
                  <a:chOff x="4465648" y="826525"/>
                  <a:chExt cx="2559268" cy="755534"/>
                </a:xfrm>
              </p:grpSpPr>
              <p:sp>
                <p:nvSpPr>
                  <p:cNvPr id="526" name="Rectangle 525"/>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27" name="Group 526"/>
                  <p:cNvGrpSpPr/>
                  <p:nvPr/>
                </p:nvGrpSpPr>
                <p:grpSpPr>
                  <a:xfrm>
                    <a:off x="4465648" y="826525"/>
                    <a:ext cx="2559268" cy="755534"/>
                    <a:chOff x="4465648" y="826525"/>
                    <a:chExt cx="2559268" cy="755534"/>
                  </a:xfrm>
                </p:grpSpPr>
                <p:grpSp>
                  <p:nvGrpSpPr>
                    <p:cNvPr id="528" name="Group 527"/>
                    <p:cNvGrpSpPr/>
                    <p:nvPr/>
                  </p:nvGrpSpPr>
                  <p:grpSpPr>
                    <a:xfrm>
                      <a:off x="4465648" y="826525"/>
                      <a:ext cx="2559268" cy="755534"/>
                      <a:chOff x="4348967" y="775020"/>
                      <a:chExt cx="4141890" cy="1286009"/>
                    </a:xfrm>
                    <a:solidFill>
                      <a:srgbClr val="FFC000"/>
                    </a:solidFill>
                  </p:grpSpPr>
                  <p:sp>
                    <p:nvSpPr>
                      <p:cNvPr id="530" name="Oval 529"/>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1" name="Trapezoid 530"/>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2" name="Parallelogram 531"/>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3" name="Rectangle 532"/>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29" name="Rectangle 528"/>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25" name="Oval 524"/>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20" name="Group 519"/>
              <p:cNvGrpSpPr>
                <a:grpSpLocks noChangeAspect="1"/>
              </p:cNvGrpSpPr>
              <p:nvPr/>
            </p:nvGrpSpPr>
            <p:grpSpPr>
              <a:xfrm rot="14522359">
                <a:off x="222290" y="5953129"/>
                <a:ext cx="218173" cy="64460"/>
                <a:chOff x="5240867" y="2785533"/>
                <a:chExt cx="372532" cy="110067"/>
              </a:xfrm>
            </p:grpSpPr>
            <p:sp>
              <p:nvSpPr>
                <p:cNvPr id="521" name="Trapezoid 520"/>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Right Triangle 521"/>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Right Triangle 522"/>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36" name="Group 535"/>
          <p:cNvGrpSpPr/>
          <p:nvPr/>
        </p:nvGrpSpPr>
        <p:grpSpPr>
          <a:xfrm>
            <a:off x="3981632" y="1920822"/>
            <a:ext cx="922064" cy="1441463"/>
            <a:chOff x="4000279" y="1897492"/>
            <a:chExt cx="922064" cy="1441463"/>
          </a:xfrm>
        </p:grpSpPr>
        <p:grpSp>
          <p:nvGrpSpPr>
            <p:cNvPr id="671" name="Group 670"/>
            <p:cNvGrpSpPr/>
            <p:nvPr/>
          </p:nvGrpSpPr>
          <p:grpSpPr>
            <a:xfrm>
              <a:off x="4221658" y="2644110"/>
              <a:ext cx="700685" cy="694845"/>
              <a:chOff x="4108941" y="2003067"/>
              <a:chExt cx="1106501" cy="1097280"/>
            </a:xfrm>
          </p:grpSpPr>
          <p:sp>
            <p:nvSpPr>
              <p:cNvPr id="702" name="Oval 701"/>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4" name="Group 703"/>
              <p:cNvGrpSpPr>
                <a:grpSpLocks noChangeAspect="1"/>
              </p:cNvGrpSpPr>
              <p:nvPr/>
            </p:nvGrpSpPr>
            <p:grpSpPr>
              <a:xfrm rot="1680000">
                <a:off x="4204991" y="2357995"/>
                <a:ext cx="914400" cy="455332"/>
                <a:chOff x="186749" y="5103441"/>
                <a:chExt cx="1990145" cy="991004"/>
              </a:xfrm>
            </p:grpSpPr>
            <p:grpSp>
              <p:nvGrpSpPr>
                <p:cNvPr id="708" name="Group 707"/>
                <p:cNvGrpSpPr/>
                <p:nvPr/>
              </p:nvGrpSpPr>
              <p:grpSpPr>
                <a:xfrm rot="19938423">
                  <a:off x="186749" y="5103441"/>
                  <a:ext cx="1990145" cy="587522"/>
                  <a:chOff x="3292366" y="2896415"/>
                  <a:chExt cx="2559268" cy="755534"/>
                </a:xfrm>
              </p:grpSpPr>
              <p:grpSp>
                <p:nvGrpSpPr>
                  <p:cNvPr id="713" name="Group 712"/>
                  <p:cNvGrpSpPr/>
                  <p:nvPr/>
                </p:nvGrpSpPr>
                <p:grpSpPr>
                  <a:xfrm>
                    <a:off x="3292366" y="2896415"/>
                    <a:ext cx="2559268" cy="755534"/>
                    <a:chOff x="4465648" y="826525"/>
                    <a:chExt cx="2559268" cy="755534"/>
                  </a:xfrm>
                </p:grpSpPr>
                <p:sp>
                  <p:nvSpPr>
                    <p:cNvPr id="715" name="Rectangle 71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716" name="Group 715"/>
                    <p:cNvGrpSpPr/>
                    <p:nvPr/>
                  </p:nvGrpSpPr>
                  <p:grpSpPr>
                    <a:xfrm>
                      <a:off x="4465648" y="826525"/>
                      <a:ext cx="2559268" cy="755534"/>
                      <a:chOff x="4465648" y="826525"/>
                      <a:chExt cx="2559268" cy="755534"/>
                    </a:xfrm>
                  </p:grpSpPr>
                  <p:grpSp>
                    <p:nvGrpSpPr>
                      <p:cNvPr id="717" name="Group 716"/>
                      <p:cNvGrpSpPr/>
                      <p:nvPr/>
                    </p:nvGrpSpPr>
                    <p:grpSpPr>
                      <a:xfrm>
                        <a:off x="4465648" y="826525"/>
                        <a:ext cx="2559268" cy="755534"/>
                        <a:chOff x="4348967" y="775020"/>
                        <a:chExt cx="4141890" cy="1286009"/>
                      </a:xfrm>
                      <a:solidFill>
                        <a:srgbClr val="FFC000"/>
                      </a:solidFill>
                    </p:grpSpPr>
                    <p:sp>
                      <p:nvSpPr>
                        <p:cNvPr id="719" name="Oval 71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20" name="Trapezoid 71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21" name="Parallelogram 72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22" name="Rectangle 72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18" name="Rectangle 71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714" name="Oval 71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709" name="Group 708"/>
                <p:cNvGrpSpPr>
                  <a:grpSpLocks noChangeAspect="1"/>
                </p:cNvGrpSpPr>
                <p:nvPr/>
              </p:nvGrpSpPr>
              <p:grpSpPr>
                <a:xfrm rot="14522359">
                  <a:off x="222290" y="5953129"/>
                  <a:ext cx="218173" cy="64460"/>
                  <a:chOff x="5240867" y="2785533"/>
                  <a:chExt cx="372532" cy="110067"/>
                </a:xfrm>
              </p:grpSpPr>
              <p:sp>
                <p:nvSpPr>
                  <p:cNvPr id="710" name="Trapezoid 70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Right Triangle 71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Right Triangle 71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673" name="Group 672"/>
            <p:cNvGrpSpPr/>
            <p:nvPr/>
          </p:nvGrpSpPr>
          <p:grpSpPr>
            <a:xfrm>
              <a:off x="4000279" y="1897492"/>
              <a:ext cx="915696" cy="708856"/>
              <a:chOff x="4000628" y="1967133"/>
              <a:chExt cx="915696" cy="708856"/>
            </a:xfrm>
          </p:grpSpPr>
          <p:sp>
            <p:nvSpPr>
              <p:cNvPr id="674" name="TextBox 673"/>
              <p:cNvSpPr txBox="1"/>
              <p:nvPr/>
            </p:nvSpPr>
            <p:spPr>
              <a:xfrm rot="16200000">
                <a:off x="3905792" y="2160793"/>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675" name="Group 674"/>
              <p:cNvGrpSpPr/>
              <p:nvPr/>
            </p:nvGrpSpPr>
            <p:grpSpPr>
              <a:xfrm>
                <a:off x="4221833" y="1967133"/>
                <a:ext cx="694491" cy="708856"/>
                <a:chOff x="4125557" y="1203491"/>
                <a:chExt cx="868833" cy="886805"/>
              </a:xfrm>
            </p:grpSpPr>
            <p:grpSp>
              <p:nvGrpSpPr>
                <p:cNvPr id="676" name="Group 675"/>
                <p:cNvGrpSpPr/>
                <p:nvPr/>
              </p:nvGrpSpPr>
              <p:grpSpPr>
                <a:xfrm>
                  <a:off x="4125557" y="1203491"/>
                  <a:ext cx="868833" cy="692392"/>
                  <a:chOff x="7429539" y="1655158"/>
                  <a:chExt cx="868833" cy="692392"/>
                </a:xfrm>
              </p:grpSpPr>
              <p:grpSp>
                <p:nvGrpSpPr>
                  <p:cNvPr id="678" name="Group 677"/>
                  <p:cNvGrpSpPr/>
                  <p:nvPr/>
                </p:nvGrpSpPr>
                <p:grpSpPr>
                  <a:xfrm>
                    <a:off x="7466200" y="1725761"/>
                    <a:ext cx="759127" cy="621789"/>
                    <a:chOff x="7466200" y="1725761"/>
                    <a:chExt cx="759127" cy="621789"/>
                  </a:xfrm>
                </p:grpSpPr>
                <p:sp>
                  <p:nvSpPr>
                    <p:cNvPr id="686" name="Rectangle 685"/>
                    <p:cNvSpPr/>
                    <p:nvPr/>
                  </p:nvSpPr>
                  <p:spPr>
                    <a:xfrm>
                      <a:off x="7725468" y="225908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Rectangle 686"/>
                    <p:cNvSpPr/>
                    <p:nvPr/>
                  </p:nvSpPr>
                  <p:spPr>
                    <a:xfrm>
                      <a:off x="8179608" y="1725761"/>
                      <a:ext cx="45719" cy="61225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Rectangle 688"/>
                    <p:cNvSpPr/>
                    <p:nvPr/>
                  </p:nvSpPr>
                  <p:spPr>
                    <a:xfrm>
                      <a:off x="7531017" y="2257270"/>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Rectangle 692"/>
                    <p:cNvSpPr/>
                    <p:nvPr/>
                  </p:nvSpPr>
                  <p:spPr>
                    <a:xfrm>
                      <a:off x="7790285" y="22952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Rectangle 693"/>
                    <p:cNvSpPr/>
                    <p:nvPr/>
                  </p:nvSpPr>
                  <p:spPr>
                    <a:xfrm>
                      <a:off x="7595834" y="1958327"/>
                      <a:ext cx="45719" cy="38254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Rectangle 694"/>
                    <p:cNvSpPr/>
                    <p:nvPr/>
                  </p:nvSpPr>
                  <p:spPr>
                    <a:xfrm>
                      <a:off x="7919919" y="2021430"/>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Rectangle 695"/>
                    <p:cNvSpPr/>
                    <p:nvPr/>
                  </p:nvSpPr>
                  <p:spPr>
                    <a:xfrm>
                      <a:off x="8049977" y="229963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Rectangle 696"/>
                    <p:cNvSpPr/>
                    <p:nvPr/>
                  </p:nvSpPr>
                  <p:spPr>
                    <a:xfrm>
                      <a:off x="8114794" y="2283813"/>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Rectangle 697"/>
                    <p:cNvSpPr/>
                    <p:nvPr/>
                  </p:nvSpPr>
                  <p:spPr>
                    <a:xfrm>
                      <a:off x="7466200" y="2181500"/>
                      <a:ext cx="45719" cy="1630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Rectangle 698"/>
                    <p:cNvSpPr/>
                    <p:nvPr/>
                  </p:nvSpPr>
                  <p:spPr>
                    <a:xfrm>
                      <a:off x="7660651" y="230016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Rectangle 699"/>
                    <p:cNvSpPr/>
                    <p:nvPr/>
                  </p:nvSpPr>
                  <p:spPr>
                    <a:xfrm flipV="1">
                      <a:off x="7984736" y="228381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Rectangle 700"/>
                    <p:cNvSpPr/>
                    <p:nvPr/>
                  </p:nvSpPr>
                  <p:spPr>
                    <a:xfrm>
                      <a:off x="7855102" y="2199676"/>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0" name="Group 679"/>
                  <p:cNvGrpSpPr/>
                  <p:nvPr/>
                </p:nvGrpSpPr>
                <p:grpSpPr>
                  <a:xfrm>
                    <a:off x="7429539" y="1655158"/>
                    <a:ext cx="868833" cy="687458"/>
                    <a:chOff x="7429539" y="1655158"/>
                    <a:chExt cx="868833" cy="687458"/>
                  </a:xfrm>
                </p:grpSpPr>
                <p:cxnSp>
                  <p:nvCxnSpPr>
                    <p:cNvPr id="681" name="Straight Connector 680"/>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3" name="Straight Connector 682"/>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84" name="Rectangle 683"/>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77" name="TextBox 676"/>
                <p:cNvSpPr txBox="1"/>
                <p:nvPr/>
              </p:nvSpPr>
              <p:spPr>
                <a:xfrm>
                  <a:off x="4126201" y="1844075"/>
                  <a:ext cx="867545"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grpSp>
        <p:nvGrpSpPr>
          <p:cNvPr id="578" name="Group 577"/>
          <p:cNvGrpSpPr>
            <a:grpSpLocks noChangeAspect="1"/>
          </p:cNvGrpSpPr>
          <p:nvPr/>
        </p:nvGrpSpPr>
        <p:grpSpPr>
          <a:xfrm rot="2387355">
            <a:off x="5174062" y="2671159"/>
            <a:ext cx="700685" cy="694845"/>
            <a:chOff x="4108941" y="2003067"/>
            <a:chExt cx="1106501" cy="1097280"/>
          </a:xfrm>
        </p:grpSpPr>
        <p:sp>
          <p:nvSpPr>
            <p:cNvPr id="600" name="Oval 599"/>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1" name="Group 600"/>
            <p:cNvGrpSpPr>
              <a:grpSpLocks noChangeAspect="1"/>
            </p:cNvGrpSpPr>
            <p:nvPr/>
          </p:nvGrpSpPr>
          <p:grpSpPr>
            <a:xfrm rot="1680000">
              <a:off x="4204991" y="2357995"/>
              <a:ext cx="914400" cy="455332"/>
              <a:chOff x="186749" y="5103441"/>
              <a:chExt cx="1990145" cy="991004"/>
            </a:xfrm>
          </p:grpSpPr>
          <p:grpSp>
            <p:nvGrpSpPr>
              <p:cNvPr id="602" name="Group 601"/>
              <p:cNvGrpSpPr/>
              <p:nvPr/>
            </p:nvGrpSpPr>
            <p:grpSpPr>
              <a:xfrm rot="19938423">
                <a:off x="186749" y="5103441"/>
                <a:ext cx="1990145" cy="587522"/>
                <a:chOff x="3292366" y="2896415"/>
                <a:chExt cx="2559268" cy="755534"/>
              </a:xfrm>
            </p:grpSpPr>
            <p:grpSp>
              <p:nvGrpSpPr>
                <p:cNvPr id="607" name="Group 606"/>
                <p:cNvGrpSpPr/>
                <p:nvPr/>
              </p:nvGrpSpPr>
              <p:grpSpPr>
                <a:xfrm>
                  <a:off x="3292366" y="2896415"/>
                  <a:ext cx="2559268" cy="755534"/>
                  <a:chOff x="4465648" y="826525"/>
                  <a:chExt cx="2559268" cy="755534"/>
                </a:xfrm>
              </p:grpSpPr>
              <p:sp>
                <p:nvSpPr>
                  <p:cNvPr id="609" name="Rectangle 60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10" name="Group 609"/>
                  <p:cNvGrpSpPr/>
                  <p:nvPr/>
                </p:nvGrpSpPr>
                <p:grpSpPr>
                  <a:xfrm>
                    <a:off x="4465648" y="826525"/>
                    <a:ext cx="2559268" cy="755534"/>
                    <a:chOff x="4465648" y="826525"/>
                    <a:chExt cx="2559268" cy="755534"/>
                  </a:xfrm>
                </p:grpSpPr>
                <p:grpSp>
                  <p:nvGrpSpPr>
                    <p:cNvPr id="611" name="Group 610"/>
                    <p:cNvGrpSpPr/>
                    <p:nvPr/>
                  </p:nvGrpSpPr>
                  <p:grpSpPr>
                    <a:xfrm>
                      <a:off x="4465648" y="826525"/>
                      <a:ext cx="2559268" cy="755534"/>
                      <a:chOff x="4348967" y="775020"/>
                      <a:chExt cx="4141890" cy="1286009"/>
                    </a:xfrm>
                    <a:solidFill>
                      <a:srgbClr val="FFC000"/>
                    </a:solidFill>
                  </p:grpSpPr>
                  <p:sp>
                    <p:nvSpPr>
                      <p:cNvPr id="613" name="Oval 61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4" name="Trapezoid 61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6" name="Parallelogram 61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0" name="Rectangle 66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12" name="Rectangle 61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08" name="Oval 60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03" name="Group 602"/>
              <p:cNvGrpSpPr>
                <a:grpSpLocks noChangeAspect="1"/>
              </p:cNvGrpSpPr>
              <p:nvPr/>
            </p:nvGrpSpPr>
            <p:grpSpPr>
              <a:xfrm rot="14522359">
                <a:off x="222290" y="5953129"/>
                <a:ext cx="218173" cy="64460"/>
                <a:chOff x="5240867" y="2785533"/>
                <a:chExt cx="372532" cy="110067"/>
              </a:xfrm>
            </p:grpSpPr>
            <p:sp>
              <p:nvSpPr>
                <p:cNvPr id="604" name="Trapezoid 60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Right Triangle 60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Right Triangle 60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79" name="Group 578"/>
          <p:cNvGrpSpPr/>
          <p:nvPr/>
        </p:nvGrpSpPr>
        <p:grpSpPr>
          <a:xfrm>
            <a:off x="4973061" y="1924833"/>
            <a:ext cx="915608" cy="709603"/>
            <a:chOff x="4822755" y="1970497"/>
            <a:chExt cx="915608" cy="709603"/>
          </a:xfrm>
        </p:grpSpPr>
        <p:sp>
          <p:nvSpPr>
            <p:cNvPr id="580" name="TextBox 579"/>
            <p:cNvSpPr txBox="1"/>
            <p:nvPr/>
          </p:nvSpPr>
          <p:spPr>
            <a:xfrm rot="16200000">
              <a:off x="4727919" y="2160310"/>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581" name="Group 580"/>
            <p:cNvGrpSpPr/>
            <p:nvPr/>
          </p:nvGrpSpPr>
          <p:grpSpPr>
            <a:xfrm>
              <a:off x="5043872" y="1970497"/>
              <a:ext cx="694491" cy="553453"/>
              <a:chOff x="5162333" y="1344227"/>
              <a:chExt cx="868833" cy="692392"/>
            </a:xfrm>
          </p:grpSpPr>
          <p:grpSp>
            <p:nvGrpSpPr>
              <p:cNvPr id="583" name="Group 582"/>
              <p:cNvGrpSpPr/>
              <p:nvPr/>
            </p:nvGrpSpPr>
            <p:grpSpPr>
              <a:xfrm>
                <a:off x="5198994" y="1503314"/>
                <a:ext cx="759127" cy="533305"/>
                <a:chOff x="5198994" y="1503314"/>
                <a:chExt cx="759127" cy="533305"/>
              </a:xfrm>
            </p:grpSpPr>
            <p:sp>
              <p:nvSpPr>
                <p:cNvPr id="588" name="Rectangle 587"/>
                <p:cNvSpPr/>
                <p:nvPr/>
              </p:nvSpPr>
              <p:spPr>
                <a:xfrm>
                  <a:off x="5458262" y="1503314"/>
                  <a:ext cx="45719" cy="53330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Rectangle 588"/>
                <p:cNvSpPr/>
                <p:nvPr/>
              </p:nvSpPr>
              <p:spPr>
                <a:xfrm>
                  <a:off x="5912402" y="1895724"/>
                  <a:ext cx="45719" cy="13508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Rectangle 589"/>
                <p:cNvSpPr/>
                <p:nvPr/>
              </p:nvSpPr>
              <p:spPr>
                <a:xfrm>
                  <a:off x="5263811" y="1946339"/>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Rectangle 590"/>
                <p:cNvSpPr/>
                <p:nvPr/>
              </p:nvSpPr>
              <p:spPr>
                <a:xfrm>
                  <a:off x="5523079" y="19842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Rectangle 591"/>
                <p:cNvSpPr/>
                <p:nvPr/>
              </p:nvSpPr>
              <p:spPr>
                <a:xfrm>
                  <a:off x="5328628" y="1868053"/>
                  <a:ext cx="45719" cy="16188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Rectangle 592"/>
                <p:cNvSpPr/>
                <p:nvPr/>
              </p:nvSpPr>
              <p:spPr>
                <a:xfrm>
                  <a:off x="5652713" y="1710499"/>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Rectangle 593"/>
                <p:cNvSpPr/>
                <p:nvPr/>
              </p:nvSpPr>
              <p:spPr>
                <a:xfrm>
                  <a:off x="5782771" y="19887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Rectangle 594"/>
                <p:cNvSpPr/>
                <p:nvPr/>
              </p:nvSpPr>
              <p:spPr>
                <a:xfrm>
                  <a:off x="5847588" y="1972882"/>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Rectangle 595"/>
                <p:cNvSpPr/>
                <p:nvPr/>
              </p:nvSpPr>
              <p:spPr>
                <a:xfrm>
                  <a:off x="5198994" y="1648489"/>
                  <a:ext cx="45719" cy="38514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Rectangle 596"/>
                <p:cNvSpPr/>
                <p:nvPr/>
              </p:nvSpPr>
              <p:spPr>
                <a:xfrm>
                  <a:off x="5393445" y="1989238"/>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Rectangle 597"/>
                <p:cNvSpPr/>
                <p:nvPr/>
              </p:nvSpPr>
              <p:spPr>
                <a:xfrm flipV="1">
                  <a:off x="5717530" y="1564561"/>
                  <a:ext cx="45719" cy="47067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Rectangle 598"/>
                <p:cNvSpPr/>
                <p:nvPr/>
              </p:nvSpPr>
              <p:spPr>
                <a:xfrm>
                  <a:off x="5587896" y="1888745"/>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4" name="Group 583"/>
              <p:cNvGrpSpPr/>
              <p:nvPr/>
            </p:nvGrpSpPr>
            <p:grpSpPr>
              <a:xfrm>
                <a:off x="5162333" y="1344227"/>
                <a:ext cx="868833" cy="687458"/>
                <a:chOff x="7429539" y="1655158"/>
                <a:chExt cx="868833" cy="687458"/>
              </a:xfrm>
            </p:grpSpPr>
            <p:cxnSp>
              <p:nvCxnSpPr>
                <p:cNvPr id="585" name="Straight Connector 584"/>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86" name="Straight Connector 585"/>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87" name="Rectangle 586"/>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82" name="TextBox 581"/>
            <p:cNvSpPr txBox="1"/>
            <p:nvPr/>
          </p:nvSpPr>
          <p:spPr>
            <a:xfrm>
              <a:off x="5044387" y="2483287"/>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nvGrpSpPr>
          <p:cNvPr id="538" name="Group 537"/>
          <p:cNvGrpSpPr/>
          <p:nvPr/>
        </p:nvGrpSpPr>
        <p:grpSpPr>
          <a:xfrm>
            <a:off x="2996605" y="1920331"/>
            <a:ext cx="915662" cy="1452300"/>
            <a:chOff x="3039164" y="1897001"/>
            <a:chExt cx="915662" cy="1452300"/>
          </a:xfrm>
        </p:grpSpPr>
        <p:grpSp>
          <p:nvGrpSpPr>
            <p:cNvPr id="539" name="Group 538"/>
            <p:cNvGrpSpPr/>
            <p:nvPr/>
          </p:nvGrpSpPr>
          <p:grpSpPr>
            <a:xfrm rot="18702175">
              <a:off x="3230653" y="2651536"/>
              <a:ext cx="700684" cy="694845"/>
              <a:chOff x="4108941" y="2003067"/>
              <a:chExt cx="1106501" cy="1097280"/>
            </a:xfrm>
          </p:grpSpPr>
          <p:sp>
            <p:nvSpPr>
              <p:cNvPr id="561" name="Oval 560"/>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2" name="Group 561"/>
              <p:cNvGrpSpPr>
                <a:grpSpLocks noChangeAspect="1"/>
              </p:cNvGrpSpPr>
              <p:nvPr/>
            </p:nvGrpSpPr>
            <p:grpSpPr>
              <a:xfrm rot="1680000">
                <a:off x="4204991" y="2357995"/>
                <a:ext cx="914400" cy="455332"/>
                <a:chOff x="186749" y="5103441"/>
                <a:chExt cx="1990145" cy="991004"/>
              </a:xfrm>
            </p:grpSpPr>
            <p:grpSp>
              <p:nvGrpSpPr>
                <p:cNvPr id="563" name="Group 562"/>
                <p:cNvGrpSpPr/>
                <p:nvPr/>
              </p:nvGrpSpPr>
              <p:grpSpPr>
                <a:xfrm rot="19938423">
                  <a:off x="186749" y="5103441"/>
                  <a:ext cx="1990145" cy="587522"/>
                  <a:chOff x="3292366" y="2896415"/>
                  <a:chExt cx="2559268" cy="755534"/>
                </a:xfrm>
              </p:grpSpPr>
              <p:grpSp>
                <p:nvGrpSpPr>
                  <p:cNvPr id="568" name="Group 567"/>
                  <p:cNvGrpSpPr/>
                  <p:nvPr/>
                </p:nvGrpSpPr>
                <p:grpSpPr>
                  <a:xfrm>
                    <a:off x="3292366" y="2896415"/>
                    <a:ext cx="2559268" cy="755534"/>
                    <a:chOff x="4465648" y="826525"/>
                    <a:chExt cx="2559268" cy="755534"/>
                  </a:xfrm>
                </p:grpSpPr>
                <p:sp>
                  <p:nvSpPr>
                    <p:cNvPr id="570" name="Rectangle 56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71" name="Group 570"/>
                    <p:cNvGrpSpPr/>
                    <p:nvPr/>
                  </p:nvGrpSpPr>
                  <p:grpSpPr>
                    <a:xfrm>
                      <a:off x="4465648" y="826525"/>
                      <a:ext cx="2559268" cy="755534"/>
                      <a:chOff x="4465648" y="826525"/>
                      <a:chExt cx="2559268" cy="755534"/>
                    </a:xfrm>
                  </p:grpSpPr>
                  <p:grpSp>
                    <p:nvGrpSpPr>
                      <p:cNvPr id="572" name="Group 571"/>
                      <p:cNvGrpSpPr/>
                      <p:nvPr/>
                    </p:nvGrpSpPr>
                    <p:grpSpPr>
                      <a:xfrm>
                        <a:off x="4465648" y="826525"/>
                        <a:ext cx="2559268" cy="755534"/>
                        <a:chOff x="4348967" y="775020"/>
                        <a:chExt cx="4141890" cy="1286009"/>
                      </a:xfrm>
                      <a:solidFill>
                        <a:srgbClr val="FFC000"/>
                      </a:solidFill>
                    </p:grpSpPr>
                    <p:sp>
                      <p:nvSpPr>
                        <p:cNvPr id="574" name="Oval 57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75" name="Trapezoid 57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76" name="Parallelogram 57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77" name="Rectangle 57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73" name="Rectangle 57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69" name="Oval 568"/>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64" name="Group 563"/>
                <p:cNvGrpSpPr>
                  <a:grpSpLocks noChangeAspect="1"/>
                </p:cNvGrpSpPr>
                <p:nvPr/>
              </p:nvGrpSpPr>
              <p:grpSpPr>
                <a:xfrm rot="14522359">
                  <a:off x="222290" y="5953129"/>
                  <a:ext cx="218173" cy="64460"/>
                  <a:chOff x="5240867" y="2785533"/>
                  <a:chExt cx="372532" cy="110067"/>
                </a:xfrm>
              </p:grpSpPr>
              <p:sp>
                <p:nvSpPr>
                  <p:cNvPr id="565" name="Trapezoid 564"/>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Right Triangle 56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Right Triangle 566"/>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40" name="Group 539"/>
            <p:cNvGrpSpPr/>
            <p:nvPr/>
          </p:nvGrpSpPr>
          <p:grpSpPr>
            <a:xfrm>
              <a:off x="3039164" y="1897001"/>
              <a:ext cx="915662" cy="710794"/>
              <a:chOff x="3181541" y="1966451"/>
              <a:chExt cx="915662" cy="710794"/>
            </a:xfrm>
          </p:grpSpPr>
          <p:sp>
            <p:nvSpPr>
              <p:cNvPr id="541" name="TextBox 540"/>
              <p:cNvSpPr txBox="1"/>
              <p:nvPr/>
            </p:nvSpPr>
            <p:spPr>
              <a:xfrm rot="16200000">
                <a:off x="3086704" y="2143034"/>
                <a:ext cx="385729" cy="196055"/>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542" name="Group 541"/>
              <p:cNvGrpSpPr/>
              <p:nvPr/>
            </p:nvGrpSpPr>
            <p:grpSpPr>
              <a:xfrm>
                <a:off x="3402713" y="1966451"/>
                <a:ext cx="694490" cy="553454"/>
                <a:chOff x="3109182" y="1316938"/>
                <a:chExt cx="868833" cy="692392"/>
              </a:xfrm>
            </p:grpSpPr>
            <p:grpSp>
              <p:nvGrpSpPr>
                <p:cNvPr id="544" name="Group 543"/>
                <p:cNvGrpSpPr/>
                <p:nvPr/>
              </p:nvGrpSpPr>
              <p:grpSpPr>
                <a:xfrm>
                  <a:off x="3145843" y="1406345"/>
                  <a:ext cx="759127" cy="602985"/>
                  <a:chOff x="3145843" y="1406345"/>
                  <a:chExt cx="759127" cy="602985"/>
                </a:xfrm>
              </p:grpSpPr>
              <p:sp>
                <p:nvSpPr>
                  <p:cNvPr id="549" name="Rectangle 548"/>
                  <p:cNvSpPr/>
                  <p:nvPr/>
                </p:nvSpPr>
                <p:spPr>
                  <a:xfrm>
                    <a:off x="3405111" y="192086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Rectangle 549"/>
                  <p:cNvSpPr/>
                  <p:nvPr/>
                </p:nvSpPr>
                <p:spPr>
                  <a:xfrm>
                    <a:off x="3859251" y="19540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Rectangle 550"/>
                  <p:cNvSpPr/>
                  <p:nvPr/>
                </p:nvSpPr>
                <p:spPr>
                  <a:xfrm>
                    <a:off x="3210660" y="1601020"/>
                    <a:ext cx="45719" cy="4064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Rectangle 551"/>
                  <p:cNvSpPr/>
                  <p:nvPr/>
                </p:nvSpPr>
                <p:spPr>
                  <a:xfrm>
                    <a:off x="3469928" y="195698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Rectangle 552"/>
                  <p:cNvSpPr/>
                  <p:nvPr/>
                </p:nvSpPr>
                <p:spPr>
                  <a:xfrm>
                    <a:off x="3275477" y="195693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Rectangle 553"/>
                  <p:cNvSpPr/>
                  <p:nvPr/>
                </p:nvSpPr>
                <p:spPr>
                  <a:xfrm>
                    <a:off x="3599562" y="1962944"/>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Rectangle 554"/>
                  <p:cNvSpPr/>
                  <p:nvPr/>
                </p:nvSpPr>
                <p:spPr>
                  <a:xfrm>
                    <a:off x="3729620" y="196141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Rectangle 555"/>
                  <p:cNvSpPr/>
                  <p:nvPr/>
                </p:nvSpPr>
                <p:spPr>
                  <a:xfrm>
                    <a:off x="3794437" y="1447453"/>
                    <a:ext cx="45719" cy="56121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Rectangle 556"/>
                  <p:cNvSpPr/>
                  <p:nvPr/>
                </p:nvSpPr>
                <p:spPr>
                  <a:xfrm>
                    <a:off x="3145843" y="1406345"/>
                    <a:ext cx="49544" cy="60000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Rectangle 557"/>
                  <p:cNvSpPr/>
                  <p:nvPr/>
                </p:nvSpPr>
                <p:spPr>
                  <a:xfrm>
                    <a:off x="3340294" y="196194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Rectangle 558"/>
                  <p:cNvSpPr/>
                  <p:nvPr/>
                </p:nvSpPr>
                <p:spPr>
                  <a:xfrm flipV="1">
                    <a:off x="3664379" y="194559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p:cNvSpPr/>
                  <p:nvPr/>
                </p:nvSpPr>
                <p:spPr>
                  <a:xfrm>
                    <a:off x="3534745" y="1461218"/>
                    <a:ext cx="49968" cy="54379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5" name="Group 544"/>
                <p:cNvGrpSpPr/>
                <p:nvPr/>
              </p:nvGrpSpPr>
              <p:grpSpPr>
                <a:xfrm>
                  <a:off x="3109182" y="1316938"/>
                  <a:ext cx="868833" cy="687458"/>
                  <a:chOff x="7429539" y="1655158"/>
                  <a:chExt cx="868833" cy="687458"/>
                </a:xfrm>
              </p:grpSpPr>
              <p:cxnSp>
                <p:nvCxnSpPr>
                  <p:cNvPr id="546" name="Straight Connector 545"/>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47" name="Straight Connector 546"/>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48" name="Rectangle 547"/>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43" name="TextBox 542"/>
              <p:cNvSpPr txBox="1"/>
              <p:nvPr/>
            </p:nvSpPr>
            <p:spPr>
              <a:xfrm>
                <a:off x="3403228" y="2480432"/>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sp>
        <p:nvSpPr>
          <p:cNvPr id="723" name="TextBox 722"/>
          <p:cNvSpPr txBox="1"/>
          <p:nvPr/>
        </p:nvSpPr>
        <p:spPr>
          <a:xfrm>
            <a:off x="5874876" y="2694773"/>
            <a:ext cx="553357" cy="461665"/>
          </a:xfrm>
          <a:prstGeom prst="rect">
            <a:avLst/>
          </a:prstGeom>
          <a:noFill/>
        </p:spPr>
        <p:txBody>
          <a:bodyPr wrap="none" rtlCol="0" anchor="ctr">
            <a:spAutoFit/>
          </a:bodyPr>
          <a:lstStyle/>
          <a:p>
            <a:pPr algn="ctr"/>
            <a:r>
              <a:rPr lang="en-US" sz="2400" dirty="0" smtClean="0">
                <a:solidFill>
                  <a:schemeClr val="bg1">
                    <a:lumMod val="50000"/>
                  </a:schemeClr>
                </a:solidFill>
              </a:rPr>
              <a:t>. . .</a:t>
            </a:r>
            <a:endParaRPr lang="en-US" sz="2400" dirty="0">
              <a:solidFill>
                <a:schemeClr val="bg1">
                  <a:lumMod val="50000"/>
                </a:schemeClr>
              </a:solidFill>
            </a:endParaRPr>
          </a:p>
        </p:txBody>
      </p:sp>
      <p:sp>
        <p:nvSpPr>
          <p:cNvPr id="452" name="TextBox 451"/>
          <p:cNvSpPr txBox="1"/>
          <p:nvPr/>
        </p:nvSpPr>
        <p:spPr>
          <a:xfrm>
            <a:off x="205119" y="910712"/>
            <a:ext cx="7379584"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Generating </a:t>
            </a:r>
            <a:r>
              <a:rPr lang="en-US" sz="2000" b="1" dirty="0">
                <a:latin typeface="Times New Roman" charset="0"/>
                <a:ea typeface="Times New Roman" charset="0"/>
                <a:cs typeface="Times New Roman" charset="0"/>
              </a:rPr>
              <a:t>a performance </a:t>
            </a:r>
            <a:r>
              <a:rPr lang="en-US" sz="2000" b="1" dirty="0" smtClean="0">
                <a:latin typeface="Times New Roman" charset="0"/>
                <a:ea typeface="Times New Roman" charset="0"/>
                <a:cs typeface="Times New Roman" charset="0"/>
              </a:rPr>
              <a:t>model </a:t>
            </a:r>
            <a:r>
              <a:rPr lang="en-US" sz="2000" b="1" dirty="0">
                <a:latin typeface="Times New Roman" charset="0"/>
                <a:ea typeface="Times New Roman" charset="0"/>
                <a:cs typeface="Times New Roman" charset="0"/>
              </a:rPr>
              <a:t>of </a:t>
            </a:r>
            <a:r>
              <a:rPr lang="en-US" sz="2000" b="1">
                <a:latin typeface="Times New Roman" charset="0"/>
                <a:ea typeface="Times New Roman" charset="0"/>
                <a:cs typeface="Times New Roman" charset="0"/>
              </a:rPr>
              <a:t>the </a:t>
            </a:r>
            <a:r>
              <a:rPr lang="en-US" sz="2000" b="1" smtClean="0">
                <a:latin typeface="Times New Roman" charset="0"/>
                <a:ea typeface="Times New Roman" charset="0"/>
                <a:cs typeface="Times New Roman" charset="0"/>
              </a:rPr>
              <a:t>AUV from </a:t>
            </a:r>
            <a:r>
              <a:rPr lang="en-US" sz="2000" b="1" dirty="0">
                <a:latin typeface="Times New Roman" charset="0"/>
                <a:ea typeface="Times New Roman" charset="0"/>
                <a:cs typeface="Times New Roman" charset="0"/>
              </a:rPr>
              <a:t>training data</a:t>
            </a:r>
            <a:endParaRPr lang="en-US" sz="2000" dirty="0"/>
          </a:p>
        </p:txBody>
      </p:sp>
      <p:sp>
        <p:nvSpPr>
          <p:cNvPr id="453" name="TextBox 452"/>
          <p:cNvSpPr txBox="1"/>
          <p:nvPr/>
        </p:nvSpPr>
        <p:spPr>
          <a:xfrm>
            <a:off x="593125" y="5904415"/>
            <a:ext cx="8073080" cy="584775"/>
          </a:xfrm>
          <a:prstGeom prst="rect">
            <a:avLst/>
          </a:prstGeom>
          <a:noFill/>
        </p:spPr>
        <p:txBody>
          <a:bodyPr wrap="square" rtlCol="0">
            <a:spAutoFit/>
          </a:bodyPr>
          <a:lstStyle/>
          <a:p>
            <a:pPr algn="ctr"/>
            <a:r>
              <a:rPr lang="en-US" sz="1600" dirty="0" smtClean="0">
                <a:latin typeface="Times New Roman" charset="0"/>
                <a:ea typeface="Times New Roman" charset="0"/>
                <a:cs typeface="Times New Roman" charset="0"/>
              </a:rPr>
              <a:t>Topics correspond </a:t>
            </a:r>
            <a:r>
              <a:rPr lang="en-US" sz="1600" dirty="0">
                <a:latin typeface="Times New Roman" charset="0"/>
                <a:ea typeface="Times New Roman" charset="0"/>
                <a:cs typeface="Times New Roman" charset="0"/>
              </a:rPr>
              <a:t>to the control policies or behaviors that are executed onboard, and capture the dynamic relationship between the actuators and the AUV’s performance </a:t>
            </a:r>
          </a:p>
        </p:txBody>
      </p:sp>
      <p:grpSp>
        <p:nvGrpSpPr>
          <p:cNvPr id="454" name="Group 453"/>
          <p:cNvGrpSpPr/>
          <p:nvPr/>
        </p:nvGrpSpPr>
        <p:grpSpPr>
          <a:xfrm>
            <a:off x="6251826" y="1924831"/>
            <a:ext cx="915608" cy="709605"/>
            <a:chOff x="4822755" y="1970495"/>
            <a:chExt cx="915608" cy="709605"/>
          </a:xfrm>
        </p:grpSpPr>
        <p:sp>
          <p:nvSpPr>
            <p:cNvPr id="457" name="TextBox 456"/>
            <p:cNvSpPr txBox="1"/>
            <p:nvPr/>
          </p:nvSpPr>
          <p:spPr>
            <a:xfrm>
              <a:off x="5044387" y="2483287"/>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sp>
          <p:nvSpPr>
            <p:cNvPr id="455" name="TextBox 454"/>
            <p:cNvSpPr txBox="1"/>
            <p:nvPr/>
          </p:nvSpPr>
          <p:spPr>
            <a:xfrm rot="16200000">
              <a:off x="4727919" y="2160310"/>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456" name="Group 455"/>
            <p:cNvGrpSpPr/>
            <p:nvPr/>
          </p:nvGrpSpPr>
          <p:grpSpPr>
            <a:xfrm>
              <a:off x="5043872" y="1970495"/>
              <a:ext cx="694491" cy="555497"/>
              <a:chOff x="5162333" y="1344227"/>
              <a:chExt cx="868833" cy="694957"/>
            </a:xfrm>
          </p:grpSpPr>
          <p:grpSp>
            <p:nvGrpSpPr>
              <p:cNvPr id="458" name="Group 457"/>
              <p:cNvGrpSpPr/>
              <p:nvPr/>
            </p:nvGrpSpPr>
            <p:grpSpPr>
              <a:xfrm>
                <a:off x="5198994" y="1460421"/>
                <a:ext cx="759127" cy="578763"/>
                <a:chOff x="5198994" y="1460421"/>
                <a:chExt cx="759127" cy="578763"/>
              </a:xfrm>
            </p:grpSpPr>
            <p:sp>
              <p:nvSpPr>
                <p:cNvPr id="619" name="Rectangle 618"/>
                <p:cNvSpPr/>
                <p:nvPr/>
              </p:nvSpPr>
              <p:spPr>
                <a:xfrm>
                  <a:off x="5458262" y="1924789"/>
                  <a:ext cx="45719" cy="1143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Rectangle 619"/>
                <p:cNvSpPr/>
                <p:nvPr/>
              </p:nvSpPr>
              <p:spPr>
                <a:xfrm>
                  <a:off x="5912402" y="1899695"/>
                  <a:ext cx="45719" cy="13508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Rectangle 620"/>
                <p:cNvSpPr/>
                <p:nvPr/>
              </p:nvSpPr>
              <p:spPr>
                <a:xfrm>
                  <a:off x="5263811" y="1946339"/>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Rectangle 621"/>
                <p:cNvSpPr/>
                <p:nvPr/>
              </p:nvSpPr>
              <p:spPr>
                <a:xfrm>
                  <a:off x="5523079" y="19842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Rectangle 622"/>
                <p:cNvSpPr/>
                <p:nvPr/>
              </p:nvSpPr>
              <p:spPr>
                <a:xfrm>
                  <a:off x="5328628" y="1868053"/>
                  <a:ext cx="45719" cy="16188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Rectangle 623"/>
                <p:cNvSpPr/>
                <p:nvPr/>
              </p:nvSpPr>
              <p:spPr>
                <a:xfrm>
                  <a:off x="5652713" y="1710499"/>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Rectangle 624"/>
                <p:cNvSpPr/>
                <p:nvPr/>
              </p:nvSpPr>
              <p:spPr>
                <a:xfrm>
                  <a:off x="5782771" y="1460421"/>
                  <a:ext cx="45719" cy="5719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Rectangle 625"/>
                <p:cNvSpPr/>
                <p:nvPr/>
              </p:nvSpPr>
              <p:spPr>
                <a:xfrm>
                  <a:off x="5847588" y="1972882"/>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Rectangle 626"/>
                <p:cNvSpPr/>
                <p:nvPr/>
              </p:nvSpPr>
              <p:spPr>
                <a:xfrm>
                  <a:off x="5198994" y="1648489"/>
                  <a:ext cx="45719" cy="38514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Rectangle 627"/>
                <p:cNvSpPr/>
                <p:nvPr/>
              </p:nvSpPr>
              <p:spPr>
                <a:xfrm>
                  <a:off x="5393445" y="1989238"/>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Rectangle 628"/>
                <p:cNvSpPr/>
                <p:nvPr/>
              </p:nvSpPr>
              <p:spPr>
                <a:xfrm flipV="1">
                  <a:off x="5717529" y="1914101"/>
                  <a:ext cx="45719" cy="1143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Rectangle 629"/>
                <p:cNvSpPr/>
                <p:nvPr/>
              </p:nvSpPr>
              <p:spPr>
                <a:xfrm>
                  <a:off x="5587896" y="1888745"/>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9" name="Group 458"/>
              <p:cNvGrpSpPr/>
              <p:nvPr/>
            </p:nvGrpSpPr>
            <p:grpSpPr>
              <a:xfrm>
                <a:off x="5162333" y="1344227"/>
                <a:ext cx="868833" cy="687458"/>
                <a:chOff x="7429539" y="1655158"/>
                <a:chExt cx="868833" cy="687458"/>
              </a:xfrm>
            </p:grpSpPr>
            <p:cxnSp>
              <p:nvCxnSpPr>
                <p:cNvPr id="615" name="Straight Connector 614"/>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17" name="Straight Connector 616"/>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18" name="Rectangle 617"/>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mc:AlternateContent xmlns:mc="http://schemas.openxmlformats.org/markup-compatibility/2006" xmlns:a14="http://schemas.microsoft.com/office/drawing/2010/main">
        <mc:Choice Requires="a14">
          <p:sp>
            <p:nvSpPr>
              <p:cNvPr id="535" name="TextBox 534"/>
              <p:cNvSpPr txBox="1"/>
              <p:nvPr/>
            </p:nvSpPr>
            <p:spPr>
              <a:xfrm>
                <a:off x="1944271" y="2623068"/>
                <a:ext cx="1121013" cy="723275"/>
              </a:xfrm>
              <a:prstGeom prst="rect">
                <a:avLst/>
              </a:prstGeom>
              <a:noFill/>
            </p:spPr>
            <p:txBody>
              <a:bodyPr wrap="none" rtlCol="0">
                <a:spAutoFit/>
              </a:bodyPr>
              <a:lstStyle/>
              <a:p>
                <a:pPr algn="ctr">
                  <a:lnSpc>
                    <a:spcPct val="150000"/>
                  </a:lnSpc>
                </a:pPr>
                <a:r>
                  <a:rPr lang="en-US" smtClean="0">
                    <a:latin typeface="Georgia" charset="0"/>
                    <a:ea typeface="Georgia" charset="0"/>
                    <a:cs typeface="Georgia" charset="0"/>
                  </a:rPr>
                  <a:t>1) Topics</a:t>
                </a:r>
                <a:endParaRPr lang="en-US" dirty="0" smtClean="0">
                  <a:latin typeface="Georgia" charset="0"/>
                  <a:ea typeface="Georgia" charset="0"/>
                  <a:cs typeface="Georgia" charset="0"/>
                </a:endParaRPr>
              </a:p>
              <a:p>
                <a:pPr algn="ctr"/>
                <a14:m>
                  <m:oMathPara xmlns:m="http://schemas.openxmlformats.org/officeDocument/2006/math">
                    <m:oMathParaPr>
                      <m:jc m:val="centerGroup"/>
                    </m:oMathParaPr>
                    <m:oMath xmlns:m="http://schemas.openxmlformats.org/officeDocument/2006/math">
                      <m:d>
                        <m:dPr>
                          <m:begChr m:val=""/>
                          <m:ctrlPr>
                            <a:rPr lang="en-US" sz="1400" i="1">
                              <a:latin typeface="Cambria Math" charset="0"/>
                            </a:rPr>
                          </m:ctrlPr>
                        </m:dPr>
                        <m:e>
                          <m:r>
                            <m:rPr>
                              <m:sty m:val="p"/>
                            </m:rPr>
                            <a:rPr lang="en-US" sz="1400">
                              <a:latin typeface="Cambria Math" charset="0"/>
                            </a:rPr>
                            <m:t>P</m:t>
                          </m:r>
                          <m:r>
                            <a:rPr lang="en-US" sz="1400">
                              <a:latin typeface="Cambria Math" charset="0"/>
                            </a:rPr>
                            <m:t>(</m:t>
                          </m:r>
                          <m:r>
                            <a:rPr lang="en-US" sz="1400" b="0" i="1" smtClean="0">
                              <a:latin typeface="Cambria Math" charset="0"/>
                            </a:rPr>
                            <m:t>𝑤</m:t>
                          </m:r>
                          <m:r>
                            <a:rPr lang="en-US" sz="1400" b="0" i="1" smtClean="0">
                              <a:latin typeface="Cambria Math" charset="0"/>
                            </a:rPr>
                            <m:t>|</m:t>
                          </m:r>
                          <m:r>
                            <a:rPr lang="en-US" sz="1400" i="1">
                              <a:latin typeface="Cambria Math" charset="0"/>
                            </a:rPr>
                            <m:t>𝑧</m:t>
                          </m:r>
                          <m:r>
                            <a:rPr lang="en-US" sz="1400">
                              <a:latin typeface="Cambria Math" charset="0"/>
                            </a:rPr>
                            <m:t>=</m:t>
                          </m:r>
                          <m:r>
                            <a:rPr lang="en-US" sz="1400" i="1">
                              <a:latin typeface="Cambria Math" charset="0"/>
                            </a:rPr>
                            <m:t>𝑘</m:t>
                          </m:r>
                        </m:e>
                      </m:d>
                    </m:oMath>
                  </m:oMathPara>
                </a14:m>
                <a:endParaRPr lang="en-US" sz="1400" dirty="0">
                  <a:latin typeface="Georgia" charset="0"/>
                  <a:ea typeface="Georgia" charset="0"/>
                  <a:cs typeface="Georgia" charset="0"/>
                </a:endParaRPr>
              </a:p>
            </p:txBody>
          </p:sp>
        </mc:Choice>
        <mc:Fallback xmlns="">
          <p:sp>
            <p:nvSpPr>
              <p:cNvPr id="535" name="TextBox 534"/>
              <p:cNvSpPr txBox="1">
                <a:spLocks noRot="1" noChangeAspect="1" noMove="1" noResize="1" noEditPoints="1" noAdjustHandles="1" noChangeArrowheads="1" noChangeShapeType="1" noTextEdit="1"/>
              </p:cNvSpPr>
              <p:nvPr/>
            </p:nvSpPr>
            <p:spPr>
              <a:xfrm>
                <a:off x="1944271" y="2623068"/>
                <a:ext cx="1121013" cy="723275"/>
              </a:xfrm>
              <a:prstGeom prst="rect">
                <a:avLst/>
              </a:prstGeom>
              <a:blipFill rotWithShape="0">
                <a:blip r:embed="rId5"/>
                <a:stretch>
                  <a:fillRect l="-3804" r="-30978" b="-722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7" name="TextBox 536"/>
              <p:cNvSpPr txBox="1"/>
              <p:nvPr/>
            </p:nvSpPr>
            <p:spPr>
              <a:xfrm>
                <a:off x="369184" y="4839727"/>
                <a:ext cx="2292615" cy="723275"/>
              </a:xfrm>
              <a:prstGeom prst="rect">
                <a:avLst/>
              </a:prstGeom>
              <a:noFill/>
            </p:spPr>
            <p:txBody>
              <a:bodyPr wrap="none" rtlCol="0">
                <a:spAutoFit/>
              </a:bodyPr>
              <a:lstStyle/>
              <a:p>
                <a:pPr algn="ctr">
                  <a:lnSpc>
                    <a:spcPct val="150000"/>
                  </a:lnSpc>
                </a:pPr>
                <a:r>
                  <a:rPr lang="en-US" smtClean="0">
                    <a:latin typeface="Georgia" charset="0"/>
                    <a:ea typeface="Georgia" charset="0"/>
                    <a:cs typeface="Georgia" charset="0"/>
                  </a:rPr>
                  <a:t>2) Topic </a:t>
                </a:r>
                <a:r>
                  <a:rPr lang="en-US" dirty="0" smtClean="0">
                    <a:latin typeface="Georgia" charset="0"/>
                    <a:ea typeface="Georgia" charset="0"/>
                    <a:cs typeface="Georgia" charset="0"/>
                  </a:rPr>
                  <a:t>proportions</a:t>
                </a:r>
              </a:p>
              <a:p>
                <a:pPr/>
                <a14:m>
                  <m:oMathPara xmlns:m="http://schemas.openxmlformats.org/officeDocument/2006/math">
                    <m:oMathParaPr>
                      <m:jc m:val="centerGroup"/>
                    </m:oMathParaPr>
                    <m:oMath xmlns:m="http://schemas.openxmlformats.org/officeDocument/2006/math">
                      <m:d>
                        <m:dPr>
                          <m:begChr m:val=""/>
                          <m:ctrlPr>
                            <a:rPr lang="en-US" sz="1400" i="1">
                              <a:latin typeface="Cambria Math" charset="0"/>
                            </a:rPr>
                          </m:ctrlPr>
                        </m:dPr>
                        <m:e>
                          <m:r>
                            <m:rPr>
                              <m:sty m:val="p"/>
                            </m:rPr>
                            <a:rPr lang="en-US" sz="1400">
                              <a:latin typeface="Cambria Math" charset="0"/>
                            </a:rPr>
                            <m:t>P</m:t>
                          </m:r>
                          <m:r>
                            <a:rPr lang="en-US" sz="1400">
                              <a:latin typeface="Cambria Math" charset="0"/>
                            </a:rPr>
                            <m:t>(</m:t>
                          </m:r>
                          <m:r>
                            <a:rPr lang="en-US" sz="1400" i="1">
                              <a:latin typeface="Cambria Math" charset="0"/>
                            </a:rPr>
                            <m:t>𝑧</m:t>
                          </m:r>
                          <m:r>
                            <a:rPr lang="en-US" sz="1400">
                              <a:latin typeface="Cambria Math" charset="0"/>
                            </a:rPr>
                            <m:t>=</m:t>
                          </m:r>
                          <m:r>
                            <a:rPr lang="en-US" sz="1400" i="1">
                              <a:latin typeface="Cambria Math" charset="0"/>
                            </a:rPr>
                            <m:t>𝑘</m:t>
                          </m:r>
                          <m:r>
                            <a:rPr lang="en-US" sz="1400">
                              <a:latin typeface="Cambria Math" charset="0"/>
                            </a:rPr>
                            <m:t>|</m:t>
                          </m:r>
                          <m:r>
                            <a:rPr lang="en-US" sz="1400" i="1">
                              <a:latin typeface="Cambria Math" charset="0"/>
                            </a:rPr>
                            <m:t>𝑡</m:t>
                          </m:r>
                        </m:e>
                      </m:d>
                    </m:oMath>
                  </m:oMathPara>
                </a14:m>
                <a:endParaRPr lang="en-US" sz="1400" dirty="0">
                  <a:latin typeface="Georgia" charset="0"/>
                  <a:ea typeface="Georgia" charset="0"/>
                  <a:cs typeface="Georgia" charset="0"/>
                </a:endParaRPr>
              </a:p>
            </p:txBody>
          </p:sp>
        </mc:Choice>
        <mc:Fallback xmlns="">
          <p:sp>
            <p:nvSpPr>
              <p:cNvPr id="537" name="TextBox 536"/>
              <p:cNvSpPr txBox="1">
                <a:spLocks noRot="1" noChangeAspect="1" noMove="1" noResize="1" noEditPoints="1" noAdjustHandles="1" noChangeArrowheads="1" noChangeShapeType="1" noTextEdit="1"/>
              </p:cNvSpPr>
              <p:nvPr/>
            </p:nvSpPr>
            <p:spPr>
              <a:xfrm>
                <a:off x="369184" y="4839727"/>
                <a:ext cx="2292615" cy="723275"/>
              </a:xfrm>
              <a:prstGeom prst="rect">
                <a:avLst/>
              </a:prstGeom>
              <a:blipFill rotWithShape="0">
                <a:blip r:embed="rId6"/>
                <a:stretch>
                  <a:fillRect l="-2128" r="-1862" b="-72269"/>
                </a:stretch>
              </a:blipFill>
            </p:spPr>
            <p:txBody>
              <a:bodyPr/>
              <a:lstStyle/>
              <a:p>
                <a:r>
                  <a:rPr lang="en-US">
                    <a:noFill/>
                  </a:rPr>
                  <a:t> </a:t>
                </a:r>
              </a:p>
            </p:txBody>
          </p:sp>
        </mc:Fallback>
      </mc:AlternateContent>
    </p:spTree>
    <p:extLst>
      <p:ext uri="{BB962C8B-B14F-4D97-AF65-F5344CB8AC3E}">
        <p14:creationId xmlns:p14="http://schemas.microsoft.com/office/powerpoint/2010/main" val="1179261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003832711"/>
              </p:ext>
            </p:extLst>
          </p:nvPr>
        </p:nvGraphicFramePr>
        <p:xfrm>
          <a:off x="-2919"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14</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a:grpSpLocks noChangeAspect="1"/>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Topic modeling AUV data</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p:nvGrpSpPr>
        <p:grpSpPr>
          <a:xfrm>
            <a:off x="2242020" y="3955840"/>
            <a:ext cx="5593174" cy="338554"/>
            <a:chOff x="848793" y="3688249"/>
            <a:chExt cx="6997266" cy="423543"/>
          </a:xfrm>
        </p:grpSpPr>
        <p:cxnSp>
          <p:nvCxnSpPr>
            <p:cNvPr id="65" name="Straight Connector 64"/>
            <p:cNvCxnSpPr>
              <a:stCxn id="877" idx="1"/>
            </p:cNvCxnSpPr>
            <p:nvPr/>
          </p:nvCxnSpPr>
          <p:spPr>
            <a:xfrm>
              <a:off x="848793" y="4007319"/>
              <a:ext cx="6997266" cy="0"/>
            </a:xfrm>
            <a:prstGeom prst="line">
              <a:avLst/>
            </a:prstGeom>
            <a:ln w="9525">
              <a:solidFill>
                <a:schemeClr val="tx1">
                  <a:lumMod val="75000"/>
                  <a:lumOff val="25000"/>
                </a:schemeClr>
              </a:solidFill>
              <a:prstDash val="sysDot"/>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6924030" y="3688249"/>
              <a:ext cx="823462" cy="423543"/>
            </a:xfrm>
            <a:prstGeom prst="rect">
              <a:avLst/>
            </a:prstGeom>
            <a:noFill/>
          </p:spPr>
          <p:txBody>
            <a:bodyPr wrap="square" rtlCol="0">
              <a:spAutoFit/>
            </a:bodyPr>
            <a:lstStyle/>
            <a:p>
              <a:r>
                <a:rPr lang="en-US" sz="1600" i="1" dirty="0" smtClean="0">
                  <a:latin typeface="Cambria Math" charset="0"/>
                  <a:ea typeface="Cambria Math" charset="0"/>
                  <a:cs typeface="Cambria Math" charset="0"/>
                </a:rPr>
                <a:t>Time</a:t>
              </a:r>
              <a:endParaRPr lang="en-US" sz="2400" i="1" dirty="0">
                <a:latin typeface="Cambria Math" charset="0"/>
                <a:ea typeface="Cambria Math" charset="0"/>
                <a:cs typeface="Cambria Math" charset="0"/>
              </a:endParaRPr>
            </a:p>
          </p:txBody>
        </p:sp>
      </p:grpSp>
      <p:grpSp>
        <p:nvGrpSpPr>
          <p:cNvPr id="898" name="Group 897"/>
          <p:cNvGrpSpPr/>
          <p:nvPr/>
        </p:nvGrpSpPr>
        <p:grpSpPr>
          <a:xfrm>
            <a:off x="2567761" y="3468910"/>
            <a:ext cx="3951594" cy="1460524"/>
            <a:chOff x="2100496" y="3238592"/>
            <a:chExt cx="4943589" cy="1827169"/>
          </a:xfrm>
        </p:grpSpPr>
        <p:grpSp>
          <p:nvGrpSpPr>
            <p:cNvPr id="160" name="Group 159"/>
            <p:cNvGrpSpPr/>
            <p:nvPr/>
          </p:nvGrpSpPr>
          <p:grpSpPr>
            <a:xfrm>
              <a:off x="2100496" y="3808049"/>
              <a:ext cx="1827167" cy="909842"/>
              <a:chOff x="186748" y="5103448"/>
              <a:chExt cx="1990144" cy="990997"/>
            </a:xfrm>
          </p:grpSpPr>
          <p:grpSp>
            <p:nvGrpSpPr>
              <p:cNvPr id="73" name="Group 72"/>
              <p:cNvGrpSpPr/>
              <p:nvPr/>
            </p:nvGrpSpPr>
            <p:grpSpPr>
              <a:xfrm rot="19938423">
                <a:off x="186748" y="5103448"/>
                <a:ext cx="1990144" cy="587524"/>
                <a:chOff x="3292366" y="2896415"/>
                <a:chExt cx="2559268" cy="755534"/>
              </a:xfrm>
            </p:grpSpPr>
            <p:grpSp>
              <p:nvGrpSpPr>
                <p:cNvPr id="81" name="Group 80"/>
                <p:cNvGrpSpPr/>
                <p:nvPr/>
              </p:nvGrpSpPr>
              <p:grpSpPr>
                <a:xfrm>
                  <a:off x="3292366" y="2896415"/>
                  <a:ext cx="2559268" cy="755534"/>
                  <a:chOff x="4465648" y="826525"/>
                  <a:chExt cx="2559268" cy="755534"/>
                </a:xfrm>
              </p:grpSpPr>
              <p:sp>
                <p:nvSpPr>
                  <p:cNvPr id="83" name="Rectangle 8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4" name="Group 83"/>
                  <p:cNvGrpSpPr/>
                  <p:nvPr/>
                </p:nvGrpSpPr>
                <p:grpSpPr>
                  <a:xfrm>
                    <a:off x="4465648" y="826525"/>
                    <a:ext cx="2559268" cy="755534"/>
                    <a:chOff x="4465648" y="826525"/>
                    <a:chExt cx="2559268" cy="755534"/>
                  </a:xfrm>
                </p:grpSpPr>
                <p:grpSp>
                  <p:nvGrpSpPr>
                    <p:cNvPr id="85" name="Group 84"/>
                    <p:cNvGrpSpPr/>
                    <p:nvPr/>
                  </p:nvGrpSpPr>
                  <p:grpSpPr>
                    <a:xfrm>
                      <a:off x="4465648" y="826525"/>
                      <a:ext cx="2559268" cy="755534"/>
                      <a:chOff x="4348967" y="775020"/>
                      <a:chExt cx="4141890" cy="1286009"/>
                    </a:xfrm>
                    <a:solidFill>
                      <a:srgbClr val="FFC000"/>
                    </a:solidFill>
                  </p:grpSpPr>
                  <p:sp>
                    <p:nvSpPr>
                      <p:cNvPr id="87" name="Oval 8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8" name="Trapezoid 8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9" name="Parallelogram 8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Rectangle 8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6" name="Rectangle 8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79" name="Oval 78"/>
                <p:cNvSpPr/>
                <p:nvPr/>
              </p:nvSpPr>
              <p:spPr>
                <a:xfrm rot="1661577"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95" name="Group 94"/>
              <p:cNvGrpSpPr>
                <a:grpSpLocks noChangeAspect="1"/>
              </p:cNvGrpSpPr>
              <p:nvPr/>
            </p:nvGrpSpPr>
            <p:grpSpPr>
              <a:xfrm rot="14522359">
                <a:off x="222290" y="5953129"/>
                <a:ext cx="218173" cy="64460"/>
                <a:chOff x="5240867" y="2785533"/>
                <a:chExt cx="372532" cy="110067"/>
              </a:xfrm>
            </p:grpSpPr>
            <p:sp>
              <p:nvSpPr>
                <p:cNvPr id="4" name="Trapezoid 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ight Triangle 93"/>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1" name="Group 160"/>
            <p:cNvGrpSpPr/>
            <p:nvPr/>
          </p:nvGrpSpPr>
          <p:grpSpPr>
            <a:xfrm rot="3360000">
              <a:off x="5675576" y="3697252"/>
              <a:ext cx="1827169" cy="909849"/>
              <a:chOff x="186749" y="5103441"/>
              <a:chExt cx="1990146" cy="991004"/>
            </a:xfrm>
          </p:grpSpPr>
          <p:grpSp>
            <p:nvGrpSpPr>
              <p:cNvPr id="172" name="Group 171"/>
              <p:cNvGrpSpPr/>
              <p:nvPr/>
            </p:nvGrpSpPr>
            <p:grpSpPr>
              <a:xfrm rot="19938423">
                <a:off x="186749" y="5103441"/>
                <a:ext cx="1990146" cy="587522"/>
                <a:chOff x="3292366" y="2896415"/>
                <a:chExt cx="2559268" cy="755534"/>
              </a:xfrm>
            </p:grpSpPr>
            <p:grpSp>
              <p:nvGrpSpPr>
                <p:cNvPr id="180" name="Group 179"/>
                <p:cNvGrpSpPr/>
                <p:nvPr/>
              </p:nvGrpSpPr>
              <p:grpSpPr>
                <a:xfrm>
                  <a:off x="3292366" y="2896415"/>
                  <a:ext cx="2559268" cy="755534"/>
                  <a:chOff x="4465648" y="826525"/>
                  <a:chExt cx="2559268" cy="755534"/>
                </a:xfrm>
              </p:grpSpPr>
              <p:sp>
                <p:nvSpPr>
                  <p:cNvPr id="182" name="Rectangle 18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3" name="Group 182"/>
                  <p:cNvGrpSpPr/>
                  <p:nvPr/>
                </p:nvGrpSpPr>
                <p:grpSpPr>
                  <a:xfrm>
                    <a:off x="4465648" y="826525"/>
                    <a:ext cx="2559268" cy="755534"/>
                    <a:chOff x="4465648" y="826525"/>
                    <a:chExt cx="2559268" cy="755534"/>
                  </a:xfrm>
                </p:grpSpPr>
                <p:grpSp>
                  <p:nvGrpSpPr>
                    <p:cNvPr id="184" name="Group 183"/>
                    <p:cNvGrpSpPr/>
                    <p:nvPr/>
                  </p:nvGrpSpPr>
                  <p:grpSpPr>
                    <a:xfrm>
                      <a:off x="4465648" y="826525"/>
                      <a:ext cx="2559268" cy="755534"/>
                      <a:chOff x="4348967" y="775020"/>
                      <a:chExt cx="4141890" cy="1286009"/>
                    </a:xfrm>
                    <a:solidFill>
                      <a:srgbClr val="FFC000"/>
                    </a:solidFill>
                  </p:grpSpPr>
                  <p:sp>
                    <p:nvSpPr>
                      <p:cNvPr id="186" name="Oval 18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7" name="Trapezoid 18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8" name="Parallelogram 18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9" name="Rectangle 18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5" name="Rectangle 18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178" name="Oval 177"/>
                <p:cNvSpPr/>
                <p:nvPr/>
              </p:nvSpPr>
              <p:spPr>
                <a:xfrm rot="9101577" flipV="1">
                  <a:off x="3696674" y="3402343"/>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63" name="Group 162"/>
              <p:cNvGrpSpPr>
                <a:grpSpLocks noChangeAspect="1"/>
              </p:cNvGrpSpPr>
              <p:nvPr/>
            </p:nvGrpSpPr>
            <p:grpSpPr>
              <a:xfrm rot="14522359">
                <a:off x="222290" y="5953129"/>
                <a:ext cx="218173" cy="64460"/>
                <a:chOff x="5240867" y="2785533"/>
                <a:chExt cx="372532" cy="110067"/>
              </a:xfrm>
            </p:grpSpPr>
            <p:sp>
              <p:nvSpPr>
                <p:cNvPr id="164" name="Trapezoid 16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ight Triangle 16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ight Triangle 16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1" name="Group 190"/>
            <p:cNvGrpSpPr>
              <a:grpSpLocks noChangeAspect="1"/>
            </p:cNvGrpSpPr>
            <p:nvPr/>
          </p:nvGrpSpPr>
          <p:grpSpPr>
            <a:xfrm rot="1680000">
              <a:off x="3903369" y="3791550"/>
              <a:ext cx="1827167" cy="909849"/>
              <a:chOff x="186749" y="5103441"/>
              <a:chExt cx="1990145" cy="991004"/>
            </a:xfrm>
          </p:grpSpPr>
          <p:grpSp>
            <p:nvGrpSpPr>
              <p:cNvPr id="202" name="Group 201"/>
              <p:cNvGrpSpPr/>
              <p:nvPr/>
            </p:nvGrpSpPr>
            <p:grpSpPr>
              <a:xfrm rot="19938423">
                <a:off x="186749" y="5103441"/>
                <a:ext cx="1990145" cy="587522"/>
                <a:chOff x="3292366" y="2896415"/>
                <a:chExt cx="2559268" cy="755534"/>
              </a:xfrm>
            </p:grpSpPr>
            <p:grpSp>
              <p:nvGrpSpPr>
                <p:cNvPr id="208" name="Group 207"/>
                <p:cNvGrpSpPr/>
                <p:nvPr/>
              </p:nvGrpSpPr>
              <p:grpSpPr>
                <a:xfrm>
                  <a:off x="3292366" y="2896415"/>
                  <a:ext cx="2559268" cy="755534"/>
                  <a:chOff x="4465648" y="826525"/>
                  <a:chExt cx="2559268" cy="755534"/>
                </a:xfrm>
              </p:grpSpPr>
              <p:sp>
                <p:nvSpPr>
                  <p:cNvPr id="210" name="Rectangle 20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1" name="Group 210"/>
                  <p:cNvGrpSpPr/>
                  <p:nvPr/>
                </p:nvGrpSpPr>
                <p:grpSpPr>
                  <a:xfrm>
                    <a:off x="4465648" y="826525"/>
                    <a:ext cx="2559268" cy="755534"/>
                    <a:chOff x="4465648" y="826525"/>
                    <a:chExt cx="2559268" cy="755534"/>
                  </a:xfrm>
                </p:grpSpPr>
                <p:grpSp>
                  <p:nvGrpSpPr>
                    <p:cNvPr id="212" name="Group 211"/>
                    <p:cNvGrpSpPr/>
                    <p:nvPr/>
                  </p:nvGrpSpPr>
                  <p:grpSpPr>
                    <a:xfrm>
                      <a:off x="4465648" y="826525"/>
                      <a:ext cx="2559268" cy="755534"/>
                      <a:chOff x="4348967" y="775020"/>
                      <a:chExt cx="4141890" cy="1286009"/>
                    </a:xfrm>
                    <a:solidFill>
                      <a:srgbClr val="FFC000"/>
                    </a:solidFill>
                  </p:grpSpPr>
                  <p:sp>
                    <p:nvSpPr>
                      <p:cNvPr id="214" name="Oval 21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5" name="Trapezoid 21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6" name="Parallelogram 21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7" name="Rectangle 21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13" name="Rectangle 21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06" name="Oval 205"/>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93" name="Group 192"/>
              <p:cNvGrpSpPr>
                <a:grpSpLocks noChangeAspect="1"/>
              </p:cNvGrpSpPr>
              <p:nvPr/>
            </p:nvGrpSpPr>
            <p:grpSpPr>
              <a:xfrm rot="14522359">
                <a:off x="222290" y="5953129"/>
                <a:ext cx="218173" cy="64460"/>
                <a:chOff x="5240867" y="2785533"/>
                <a:chExt cx="372532" cy="110067"/>
              </a:xfrm>
            </p:grpSpPr>
            <p:sp>
              <p:nvSpPr>
                <p:cNvPr id="194" name="Trapezoid 19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ight Triangle 19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ight Triangle 19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874" name="Group 873"/>
          <p:cNvGrpSpPr/>
          <p:nvPr/>
        </p:nvGrpSpPr>
        <p:grpSpPr>
          <a:xfrm>
            <a:off x="2544045" y="4880371"/>
            <a:ext cx="3768905" cy="806253"/>
            <a:chOff x="1942824" y="5004382"/>
            <a:chExt cx="4715037" cy="1008653"/>
          </a:xfrm>
        </p:grpSpPr>
        <p:grpSp>
          <p:nvGrpSpPr>
            <p:cNvPr id="871" name="Group 870"/>
            <p:cNvGrpSpPr/>
            <p:nvPr/>
          </p:nvGrpSpPr>
          <p:grpSpPr>
            <a:xfrm>
              <a:off x="1942824" y="5004382"/>
              <a:ext cx="1144442" cy="996654"/>
              <a:chOff x="1491568" y="5004382"/>
              <a:chExt cx="1144442" cy="996654"/>
            </a:xfrm>
          </p:grpSpPr>
          <p:grpSp>
            <p:nvGrpSpPr>
              <p:cNvPr id="288" name="Group 287"/>
              <p:cNvGrpSpPr>
                <a:grpSpLocks noChangeAspect="1"/>
              </p:cNvGrpSpPr>
              <p:nvPr/>
            </p:nvGrpSpPr>
            <p:grpSpPr>
              <a:xfrm>
                <a:off x="1737359" y="5004382"/>
                <a:ext cx="898651" cy="996654"/>
                <a:chOff x="1681596" y="4909755"/>
                <a:chExt cx="956070" cy="1060334"/>
              </a:xfrm>
            </p:grpSpPr>
            <p:sp>
              <p:nvSpPr>
                <p:cNvPr id="285" name="Rectangle 284"/>
                <p:cNvSpPr/>
                <p:nvPr/>
              </p:nvSpPr>
              <p:spPr>
                <a:xfrm>
                  <a:off x="1785511" y="5017242"/>
                  <a:ext cx="196549" cy="61904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ectangle 285"/>
                <p:cNvSpPr/>
                <p:nvPr/>
              </p:nvSpPr>
              <p:spPr>
                <a:xfrm>
                  <a:off x="2072244" y="5578212"/>
                  <a:ext cx="196549" cy="58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ectangle 286"/>
                <p:cNvSpPr/>
                <p:nvPr/>
              </p:nvSpPr>
              <p:spPr>
                <a:xfrm>
                  <a:off x="2363405" y="5471383"/>
                  <a:ext cx="196549" cy="16485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5" name="Group 274"/>
                <p:cNvGrpSpPr>
                  <a:grpSpLocks noChangeAspect="1"/>
                </p:cNvGrpSpPr>
                <p:nvPr/>
              </p:nvGrpSpPr>
              <p:grpSpPr>
                <a:xfrm>
                  <a:off x="1681596" y="5654327"/>
                  <a:ext cx="914400" cy="315762"/>
                  <a:chOff x="7626975" y="5811737"/>
                  <a:chExt cx="1323985" cy="457200"/>
                </a:xfrm>
              </p:grpSpPr>
              <p:cxnSp>
                <p:nvCxnSpPr>
                  <p:cNvPr id="269" name="Straight Connector 268"/>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21" name="Group 220"/>
                  <p:cNvGrpSpPr>
                    <a:grpSpLocks noChangeAspect="1"/>
                  </p:cNvGrpSpPr>
                  <p:nvPr/>
                </p:nvGrpSpPr>
                <p:grpSpPr>
                  <a:xfrm rot="1680000">
                    <a:off x="8055016" y="5968079"/>
                    <a:ext cx="457200" cy="227666"/>
                    <a:chOff x="186749" y="5103441"/>
                    <a:chExt cx="1990145" cy="991004"/>
                  </a:xfrm>
                </p:grpSpPr>
                <p:grpSp>
                  <p:nvGrpSpPr>
                    <p:cNvPr id="222" name="Group 221"/>
                    <p:cNvGrpSpPr/>
                    <p:nvPr/>
                  </p:nvGrpSpPr>
                  <p:grpSpPr>
                    <a:xfrm rot="19938423">
                      <a:off x="186749" y="5103441"/>
                      <a:ext cx="1990145" cy="587522"/>
                      <a:chOff x="3292366" y="2896415"/>
                      <a:chExt cx="2559268" cy="755534"/>
                    </a:xfrm>
                  </p:grpSpPr>
                  <p:grpSp>
                    <p:nvGrpSpPr>
                      <p:cNvPr id="227" name="Group 226"/>
                      <p:cNvGrpSpPr/>
                      <p:nvPr/>
                    </p:nvGrpSpPr>
                    <p:grpSpPr>
                      <a:xfrm>
                        <a:off x="3292366" y="2896415"/>
                        <a:ext cx="2559268" cy="755534"/>
                        <a:chOff x="4465648" y="826525"/>
                        <a:chExt cx="2559268" cy="755534"/>
                      </a:xfrm>
                    </p:grpSpPr>
                    <p:sp>
                      <p:nvSpPr>
                        <p:cNvPr id="229" name="Rectangle 22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30" name="Group 229"/>
                        <p:cNvGrpSpPr/>
                        <p:nvPr/>
                      </p:nvGrpSpPr>
                      <p:grpSpPr>
                        <a:xfrm>
                          <a:off x="4465648" y="826525"/>
                          <a:ext cx="2559268" cy="755534"/>
                          <a:chOff x="4465648" y="826525"/>
                          <a:chExt cx="2559268" cy="755534"/>
                        </a:xfrm>
                      </p:grpSpPr>
                      <p:grpSp>
                        <p:nvGrpSpPr>
                          <p:cNvPr id="231" name="Group 230"/>
                          <p:cNvGrpSpPr/>
                          <p:nvPr/>
                        </p:nvGrpSpPr>
                        <p:grpSpPr>
                          <a:xfrm>
                            <a:off x="4465648" y="826525"/>
                            <a:ext cx="2559268" cy="755534"/>
                            <a:chOff x="4348967" y="775020"/>
                            <a:chExt cx="4141890" cy="1286009"/>
                          </a:xfrm>
                          <a:solidFill>
                            <a:srgbClr val="FFC000"/>
                          </a:solidFill>
                        </p:grpSpPr>
                        <p:sp>
                          <p:nvSpPr>
                            <p:cNvPr id="233" name="Oval 23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4" name="Trapezoid 23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5" name="Parallelogram 23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6" name="Rectangle 23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32" name="Rectangle 23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28" name="Oval 22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23" name="Group 222"/>
                    <p:cNvGrpSpPr>
                      <a:grpSpLocks noChangeAspect="1"/>
                    </p:cNvGrpSpPr>
                    <p:nvPr/>
                  </p:nvGrpSpPr>
                  <p:grpSpPr>
                    <a:xfrm rot="14522359">
                      <a:off x="222290" y="5953129"/>
                      <a:ext cx="218173" cy="64460"/>
                      <a:chOff x="5240867" y="2785533"/>
                      <a:chExt cx="372532" cy="110067"/>
                    </a:xfrm>
                  </p:grpSpPr>
                  <p:sp>
                    <p:nvSpPr>
                      <p:cNvPr id="224" name="Trapezoid 22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ight Triangle 22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ight Triangle 22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7" name="Group 236"/>
                  <p:cNvGrpSpPr>
                    <a:grpSpLocks noChangeAspect="1"/>
                  </p:cNvGrpSpPr>
                  <p:nvPr/>
                </p:nvGrpSpPr>
                <p:grpSpPr>
                  <a:xfrm rot="20291445">
                    <a:off x="7626975" y="5942206"/>
                    <a:ext cx="457200" cy="227666"/>
                    <a:chOff x="186749" y="5103441"/>
                    <a:chExt cx="1990145" cy="991004"/>
                  </a:xfrm>
                </p:grpSpPr>
                <p:grpSp>
                  <p:nvGrpSpPr>
                    <p:cNvPr id="238" name="Group 237"/>
                    <p:cNvGrpSpPr/>
                    <p:nvPr/>
                  </p:nvGrpSpPr>
                  <p:grpSpPr>
                    <a:xfrm rot="19938423">
                      <a:off x="186749" y="5103441"/>
                      <a:ext cx="1990145" cy="587522"/>
                      <a:chOff x="3292366" y="2896415"/>
                      <a:chExt cx="2559268" cy="755534"/>
                    </a:xfrm>
                  </p:grpSpPr>
                  <p:grpSp>
                    <p:nvGrpSpPr>
                      <p:cNvPr id="243" name="Group 242"/>
                      <p:cNvGrpSpPr/>
                      <p:nvPr/>
                    </p:nvGrpSpPr>
                    <p:grpSpPr>
                      <a:xfrm>
                        <a:off x="3292366" y="2896415"/>
                        <a:ext cx="2559268" cy="755534"/>
                        <a:chOff x="4465648" y="826525"/>
                        <a:chExt cx="2559268" cy="755534"/>
                      </a:xfrm>
                    </p:grpSpPr>
                    <p:sp>
                      <p:nvSpPr>
                        <p:cNvPr id="245" name="Rectangle 24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46" name="Group 245"/>
                        <p:cNvGrpSpPr/>
                        <p:nvPr/>
                      </p:nvGrpSpPr>
                      <p:grpSpPr>
                        <a:xfrm>
                          <a:off x="4465648" y="826525"/>
                          <a:ext cx="2559268" cy="755534"/>
                          <a:chOff x="4465648" y="826525"/>
                          <a:chExt cx="2559268" cy="755534"/>
                        </a:xfrm>
                      </p:grpSpPr>
                      <p:grpSp>
                        <p:nvGrpSpPr>
                          <p:cNvPr id="247" name="Group 246"/>
                          <p:cNvGrpSpPr/>
                          <p:nvPr/>
                        </p:nvGrpSpPr>
                        <p:grpSpPr>
                          <a:xfrm>
                            <a:off x="4465648" y="826525"/>
                            <a:ext cx="2559268" cy="755534"/>
                            <a:chOff x="4348967" y="775020"/>
                            <a:chExt cx="4141890" cy="1286009"/>
                          </a:xfrm>
                          <a:solidFill>
                            <a:srgbClr val="FFC000"/>
                          </a:solidFill>
                        </p:grpSpPr>
                        <p:sp>
                          <p:nvSpPr>
                            <p:cNvPr id="249" name="Oval 24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0" name="Trapezoid 24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1" name="Parallelogram 25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2" name="Rectangle 25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48" name="Rectangle 24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44" name="Oval 24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39" name="Group 238"/>
                    <p:cNvGrpSpPr>
                      <a:grpSpLocks noChangeAspect="1"/>
                    </p:cNvGrpSpPr>
                    <p:nvPr/>
                  </p:nvGrpSpPr>
                  <p:grpSpPr>
                    <a:xfrm rot="14522359">
                      <a:off x="222290" y="5953129"/>
                      <a:ext cx="218173" cy="64460"/>
                      <a:chOff x="5240867" y="2785533"/>
                      <a:chExt cx="372532" cy="110067"/>
                    </a:xfrm>
                  </p:grpSpPr>
                  <p:sp>
                    <p:nvSpPr>
                      <p:cNvPr id="240" name="Trapezoid 23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ight Triangle 24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ight Triangle 24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3" name="Group 252"/>
                  <p:cNvGrpSpPr>
                    <a:grpSpLocks noChangeAspect="1"/>
                  </p:cNvGrpSpPr>
                  <p:nvPr/>
                </p:nvGrpSpPr>
                <p:grpSpPr>
                  <a:xfrm rot="4377766">
                    <a:off x="8507278" y="5926504"/>
                    <a:ext cx="457200" cy="227666"/>
                    <a:chOff x="186749" y="5103441"/>
                    <a:chExt cx="1990145" cy="991004"/>
                  </a:xfrm>
                </p:grpSpPr>
                <p:grpSp>
                  <p:nvGrpSpPr>
                    <p:cNvPr id="254" name="Group 253"/>
                    <p:cNvGrpSpPr/>
                    <p:nvPr/>
                  </p:nvGrpSpPr>
                  <p:grpSpPr>
                    <a:xfrm rot="19938423">
                      <a:off x="186749" y="5103441"/>
                      <a:ext cx="1990145" cy="587522"/>
                      <a:chOff x="3292366" y="2896415"/>
                      <a:chExt cx="2559268" cy="755534"/>
                    </a:xfrm>
                  </p:grpSpPr>
                  <p:grpSp>
                    <p:nvGrpSpPr>
                      <p:cNvPr id="259" name="Group 258"/>
                      <p:cNvGrpSpPr/>
                      <p:nvPr/>
                    </p:nvGrpSpPr>
                    <p:grpSpPr>
                      <a:xfrm>
                        <a:off x="3292366" y="2896415"/>
                        <a:ext cx="2559268" cy="755534"/>
                        <a:chOff x="4465648" y="826525"/>
                        <a:chExt cx="2559268" cy="755534"/>
                      </a:xfrm>
                    </p:grpSpPr>
                    <p:sp>
                      <p:nvSpPr>
                        <p:cNvPr id="261" name="Rectangle 260"/>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62" name="Group 261"/>
                        <p:cNvGrpSpPr/>
                        <p:nvPr/>
                      </p:nvGrpSpPr>
                      <p:grpSpPr>
                        <a:xfrm>
                          <a:off x="4465648" y="826525"/>
                          <a:ext cx="2559268" cy="755534"/>
                          <a:chOff x="4465648" y="826525"/>
                          <a:chExt cx="2559268" cy="755534"/>
                        </a:xfrm>
                      </p:grpSpPr>
                      <p:grpSp>
                        <p:nvGrpSpPr>
                          <p:cNvPr id="263" name="Group 262"/>
                          <p:cNvGrpSpPr/>
                          <p:nvPr/>
                        </p:nvGrpSpPr>
                        <p:grpSpPr>
                          <a:xfrm>
                            <a:off x="4465648" y="826525"/>
                            <a:ext cx="2559268" cy="755534"/>
                            <a:chOff x="4348967" y="775020"/>
                            <a:chExt cx="4141890" cy="1286009"/>
                          </a:xfrm>
                          <a:solidFill>
                            <a:srgbClr val="FFC000"/>
                          </a:solidFill>
                        </p:grpSpPr>
                        <p:sp>
                          <p:nvSpPr>
                            <p:cNvPr id="265" name="Oval 264"/>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6" name="Trapezoid 265"/>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7" name="Parallelogram 266"/>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8" name="Rectangle 267"/>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64" name="Rectangle 263"/>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60" name="Oval 259"/>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55" name="Group 254"/>
                    <p:cNvGrpSpPr>
                      <a:grpSpLocks noChangeAspect="1"/>
                    </p:cNvGrpSpPr>
                    <p:nvPr/>
                  </p:nvGrpSpPr>
                  <p:grpSpPr>
                    <a:xfrm rot="14522359">
                      <a:off x="222290" y="5953129"/>
                      <a:ext cx="218173" cy="64460"/>
                      <a:chOff x="5240867" y="2785533"/>
                      <a:chExt cx="372532" cy="110067"/>
                    </a:xfrm>
                  </p:grpSpPr>
                  <p:sp>
                    <p:nvSpPr>
                      <p:cNvPr id="256" name="Trapezoid 255"/>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ight Triangle 256"/>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Right Triangle 257"/>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81" name="Straight Connector 280"/>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7" name="Rectangle 276"/>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4" name="TextBox 863"/>
              <p:cNvSpPr txBox="1"/>
              <p:nvPr/>
            </p:nvSpPr>
            <p:spPr>
              <a:xfrm rot="16200000">
                <a:off x="1372465" y="5237403"/>
                <a:ext cx="484428"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2" name="Group 871"/>
            <p:cNvGrpSpPr/>
            <p:nvPr/>
          </p:nvGrpSpPr>
          <p:grpSpPr>
            <a:xfrm>
              <a:off x="3176436" y="5004382"/>
              <a:ext cx="1129989" cy="996654"/>
              <a:chOff x="2830808" y="5004382"/>
              <a:chExt cx="1129989" cy="996654"/>
            </a:xfrm>
          </p:grpSpPr>
          <p:grpSp>
            <p:nvGrpSpPr>
              <p:cNvPr id="289" name="Group 288"/>
              <p:cNvGrpSpPr>
                <a:grpSpLocks noChangeAspect="1"/>
              </p:cNvGrpSpPr>
              <p:nvPr/>
            </p:nvGrpSpPr>
            <p:grpSpPr>
              <a:xfrm>
                <a:off x="3062146" y="5004382"/>
                <a:ext cx="898651" cy="996654"/>
                <a:chOff x="1681596" y="4909755"/>
                <a:chExt cx="956070" cy="1060334"/>
              </a:xfrm>
            </p:grpSpPr>
            <p:sp>
              <p:nvSpPr>
                <p:cNvPr id="290" name="Rectangle 289"/>
                <p:cNvSpPr/>
                <p:nvPr/>
              </p:nvSpPr>
              <p:spPr>
                <a:xfrm>
                  <a:off x="1785511" y="5270321"/>
                  <a:ext cx="196549" cy="3659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Rectangle 290"/>
                <p:cNvSpPr/>
                <p:nvPr/>
              </p:nvSpPr>
              <p:spPr>
                <a:xfrm>
                  <a:off x="2072244" y="5348594"/>
                  <a:ext cx="196549" cy="28769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p:cNvSpPr/>
                <p:nvPr/>
              </p:nvSpPr>
              <p:spPr>
                <a:xfrm>
                  <a:off x="2363405" y="5587597"/>
                  <a:ext cx="196549" cy="4864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3" name="Group 292"/>
                <p:cNvGrpSpPr>
                  <a:grpSpLocks noChangeAspect="1"/>
                </p:cNvGrpSpPr>
                <p:nvPr/>
              </p:nvGrpSpPr>
              <p:grpSpPr>
                <a:xfrm>
                  <a:off x="1681596" y="5654327"/>
                  <a:ext cx="914400" cy="315762"/>
                  <a:chOff x="7626975" y="5811737"/>
                  <a:chExt cx="1323985" cy="457200"/>
                </a:xfrm>
              </p:grpSpPr>
              <p:cxnSp>
                <p:nvCxnSpPr>
                  <p:cNvPr id="300" name="Straight Connector 299"/>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97" name="Group 296"/>
                  <p:cNvGrpSpPr>
                    <a:grpSpLocks noChangeAspect="1"/>
                  </p:cNvGrpSpPr>
                  <p:nvPr/>
                </p:nvGrpSpPr>
                <p:grpSpPr>
                  <a:xfrm rot="1680000">
                    <a:off x="8055016" y="5968079"/>
                    <a:ext cx="457200" cy="227666"/>
                    <a:chOff x="186749" y="5103441"/>
                    <a:chExt cx="1990145" cy="991004"/>
                  </a:xfrm>
                </p:grpSpPr>
                <p:grpSp>
                  <p:nvGrpSpPr>
                    <p:cNvPr id="331" name="Group 330"/>
                    <p:cNvGrpSpPr/>
                    <p:nvPr/>
                  </p:nvGrpSpPr>
                  <p:grpSpPr>
                    <a:xfrm rot="19938423">
                      <a:off x="186749" y="5103441"/>
                      <a:ext cx="1990145" cy="587522"/>
                      <a:chOff x="3292366" y="2896415"/>
                      <a:chExt cx="2559268" cy="755534"/>
                    </a:xfrm>
                  </p:grpSpPr>
                  <p:grpSp>
                    <p:nvGrpSpPr>
                      <p:cNvPr id="336" name="Group 335"/>
                      <p:cNvGrpSpPr/>
                      <p:nvPr/>
                    </p:nvGrpSpPr>
                    <p:grpSpPr>
                      <a:xfrm>
                        <a:off x="3292366" y="2896415"/>
                        <a:ext cx="2559268" cy="755534"/>
                        <a:chOff x="4465648" y="826525"/>
                        <a:chExt cx="2559268" cy="755534"/>
                      </a:xfrm>
                    </p:grpSpPr>
                    <p:sp>
                      <p:nvSpPr>
                        <p:cNvPr id="338" name="Rectangle 337"/>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39" name="Group 338"/>
                        <p:cNvGrpSpPr/>
                        <p:nvPr/>
                      </p:nvGrpSpPr>
                      <p:grpSpPr>
                        <a:xfrm>
                          <a:off x="4465648" y="826525"/>
                          <a:ext cx="2559268" cy="755534"/>
                          <a:chOff x="4465648" y="826525"/>
                          <a:chExt cx="2559268" cy="755534"/>
                        </a:xfrm>
                      </p:grpSpPr>
                      <p:grpSp>
                        <p:nvGrpSpPr>
                          <p:cNvPr id="340" name="Group 339"/>
                          <p:cNvGrpSpPr/>
                          <p:nvPr/>
                        </p:nvGrpSpPr>
                        <p:grpSpPr>
                          <a:xfrm>
                            <a:off x="4465648" y="826525"/>
                            <a:ext cx="2559268" cy="755534"/>
                            <a:chOff x="4348967" y="775020"/>
                            <a:chExt cx="4141890" cy="1286009"/>
                          </a:xfrm>
                          <a:solidFill>
                            <a:srgbClr val="FFC000"/>
                          </a:solidFill>
                        </p:grpSpPr>
                        <p:sp>
                          <p:nvSpPr>
                            <p:cNvPr id="342" name="Oval 341"/>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3" name="Trapezoid 342"/>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4" name="Parallelogram 343"/>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5" name="Rectangle 344"/>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41" name="Rectangle 340"/>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37" name="Oval 336"/>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32" name="Group 331"/>
                    <p:cNvGrpSpPr>
                      <a:grpSpLocks noChangeAspect="1"/>
                    </p:cNvGrpSpPr>
                    <p:nvPr/>
                  </p:nvGrpSpPr>
                  <p:grpSpPr>
                    <a:xfrm rot="14522359">
                      <a:off x="222290" y="5953129"/>
                      <a:ext cx="218173" cy="64460"/>
                      <a:chOff x="5240867" y="2785533"/>
                      <a:chExt cx="372532" cy="110067"/>
                    </a:xfrm>
                  </p:grpSpPr>
                  <p:sp>
                    <p:nvSpPr>
                      <p:cNvPr id="333" name="Trapezoid 332"/>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Right Triangle 333"/>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Right Triangle 334"/>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8" name="Group 297"/>
                  <p:cNvGrpSpPr>
                    <a:grpSpLocks noChangeAspect="1"/>
                  </p:cNvGrpSpPr>
                  <p:nvPr/>
                </p:nvGrpSpPr>
                <p:grpSpPr>
                  <a:xfrm rot="20291445">
                    <a:off x="7626975" y="5942206"/>
                    <a:ext cx="457200" cy="227666"/>
                    <a:chOff x="186749" y="5103441"/>
                    <a:chExt cx="1990145" cy="991004"/>
                  </a:xfrm>
                </p:grpSpPr>
                <p:grpSp>
                  <p:nvGrpSpPr>
                    <p:cNvPr id="316" name="Group 315"/>
                    <p:cNvGrpSpPr/>
                    <p:nvPr/>
                  </p:nvGrpSpPr>
                  <p:grpSpPr>
                    <a:xfrm rot="19938423">
                      <a:off x="186749" y="5103441"/>
                      <a:ext cx="1990145" cy="587522"/>
                      <a:chOff x="3292366" y="2896415"/>
                      <a:chExt cx="2559268" cy="755534"/>
                    </a:xfrm>
                  </p:grpSpPr>
                  <p:grpSp>
                    <p:nvGrpSpPr>
                      <p:cNvPr id="321" name="Group 320"/>
                      <p:cNvGrpSpPr/>
                      <p:nvPr/>
                    </p:nvGrpSpPr>
                    <p:grpSpPr>
                      <a:xfrm>
                        <a:off x="3292366" y="2896415"/>
                        <a:ext cx="2559268" cy="755534"/>
                        <a:chOff x="4465648" y="826525"/>
                        <a:chExt cx="2559268" cy="755534"/>
                      </a:xfrm>
                    </p:grpSpPr>
                    <p:sp>
                      <p:nvSpPr>
                        <p:cNvPr id="323" name="Rectangle 32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24" name="Group 323"/>
                        <p:cNvGrpSpPr/>
                        <p:nvPr/>
                      </p:nvGrpSpPr>
                      <p:grpSpPr>
                        <a:xfrm>
                          <a:off x="4465648" y="826525"/>
                          <a:ext cx="2559268" cy="755534"/>
                          <a:chOff x="4465648" y="826525"/>
                          <a:chExt cx="2559268" cy="755534"/>
                        </a:xfrm>
                      </p:grpSpPr>
                      <p:grpSp>
                        <p:nvGrpSpPr>
                          <p:cNvPr id="325" name="Group 324"/>
                          <p:cNvGrpSpPr/>
                          <p:nvPr/>
                        </p:nvGrpSpPr>
                        <p:grpSpPr>
                          <a:xfrm>
                            <a:off x="4465648" y="826525"/>
                            <a:ext cx="2559268" cy="755534"/>
                            <a:chOff x="4348967" y="775020"/>
                            <a:chExt cx="4141890" cy="1286009"/>
                          </a:xfrm>
                          <a:solidFill>
                            <a:srgbClr val="FFC000"/>
                          </a:solidFill>
                        </p:grpSpPr>
                        <p:sp>
                          <p:nvSpPr>
                            <p:cNvPr id="327" name="Oval 32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8" name="Trapezoid 32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9" name="Parallelogram 32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0" name="Rectangle 32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26" name="Rectangle 32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22" name="Oval 321"/>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17" name="Group 316"/>
                    <p:cNvGrpSpPr>
                      <a:grpSpLocks noChangeAspect="1"/>
                    </p:cNvGrpSpPr>
                    <p:nvPr/>
                  </p:nvGrpSpPr>
                  <p:grpSpPr>
                    <a:xfrm rot="14522359">
                      <a:off x="222290" y="5953129"/>
                      <a:ext cx="218173" cy="64460"/>
                      <a:chOff x="5240867" y="2785533"/>
                      <a:chExt cx="372532" cy="110067"/>
                    </a:xfrm>
                  </p:grpSpPr>
                  <p:sp>
                    <p:nvSpPr>
                      <p:cNvPr id="318" name="Trapezoid 317"/>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Right Triangle 318"/>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ight Triangle 319"/>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9" name="Group 298"/>
                  <p:cNvGrpSpPr>
                    <a:grpSpLocks noChangeAspect="1"/>
                  </p:cNvGrpSpPr>
                  <p:nvPr/>
                </p:nvGrpSpPr>
                <p:grpSpPr>
                  <a:xfrm rot="4377766">
                    <a:off x="8507278" y="5926504"/>
                    <a:ext cx="457200" cy="227666"/>
                    <a:chOff x="186749" y="5103441"/>
                    <a:chExt cx="1990145" cy="991004"/>
                  </a:xfrm>
                </p:grpSpPr>
                <p:grpSp>
                  <p:nvGrpSpPr>
                    <p:cNvPr id="301" name="Group 300"/>
                    <p:cNvGrpSpPr/>
                    <p:nvPr/>
                  </p:nvGrpSpPr>
                  <p:grpSpPr>
                    <a:xfrm rot="19938423">
                      <a:off x="186749" y="5103441"/>
                      <a:ext cx="1990145" cy="587522"/>
                      <a:chOff x="3292366" y="2896415"/>
                      <a:chExt cx="2559268" cy="755534"/>
                    </a:xfrm>
                  </p:grpSpPr>
                  <p:grpSp>
                    <p:nvGrpSpPr>
                      <p:cNvPr id="306" name="Group 305"/>
                      <p:cNvGrpSpPr/>
                      <p:nvPr/>
                    </p:nvGrpSpPr>
                    <p:grpSpPr>
                      <a:xfrm>
                        <a:off x="3292366" y="2896415"/>
                        <a:ext cx="2559268" cy="755534"/>
                        <a:chOff x="4465648" y="826525"/>
                        <a:chExt cx="2559268" cy="755534"/>
                      </a:xfrm>
                    </p:grpSpPr>
                    <p:sp>
                      <p:nvSpPr>
                        <p:cNvPr id="308" name="Rectangle 307"/>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09" name="Group 308"/>
                        <p:cNvGrpSpPr/>
                        <p:nvPr/>
                      </p:nvGrpSpPr>
                      <p:grpSpPr>
                        <a:xfrm>
                          <a:off x="4465648" y="826525"/>
                          <a:ext cx="2559268" cy="755534"/>
                          <a:chOff x="4465648" y="826525"/>
                          <a:chExt cx="2559268" cy="755534"/>
                        </a:xfrm>
                      </p:grpSpPr>
                      <p:grpSp>
                        <p:nvGrpSpPr>
                          <p:cNvPr id="310" name="Group 309"/>
                          <p:cNvGrpSpPr/>
                          <p:nvPr/>
                        </p:nvGrpSpPr>
                        <p:grpSpPr>
                          <a:xfrm>
                            <a:off x="4465648" y="826525"/>
                            <a:ext cx="2559268" cy="755534"/>
                            <a:chOff x="4348967" y="775020"/>
                            <a:chExt cx="4141890" cy="1286009"/>
                          </a:xfrm>
                          <a:solidFill>
                            <a:srgbClr val="FFC000"/>
                          </a:solidFill>
                        </p:grpSpPr>
                        <p:sp>
                          <p:nvSpPr>
                            <p:cNvPr id="312" name="Oval 311"/>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3" name="Trapezoid 312"/>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4" name="Parallelogram 313"/>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5" name="Rectangle 314"/>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11" name="Rectangle 310"/>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07" name="Oval 306"/>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02" name="Group 301"/>
                    <p:cNvGrpSpPr>
                      <a:grpSpLocks noChangeAspect="1"/>
                    </p:cNvGrpSpPr>
                    <p:nvPr/>
                  </p:nvGrpSpPr>
                  <p:grpSpPr>
                    <a:xfrm rot="14522359">
                      <a:off x="222290" y="5953129"/>
                      <a:ext cx="218173" cy="64460"/>
                      <a:chOff x="5240867" y="2785533"/>
                      <a:chExt cx="372532" cy="110067"/>
                    </a:xfrm>
                  </p:grpSpPr>
                  <p:sp>
                    <p:nvSpPr>
                      <p:cNvPr id="303" name="Trapezoid 302"/>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Right Triangle 303"/>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Right Triangle 304"/>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94" name="Straight Connector 293"/>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96" name="Rectangle 295"/>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6" name="TextBox 865"/>
              <p:cNvSpPr txBox="1"/>
              <p:nvPr/>
            </p:nvSpPr>
            <p:spPr>
              <a:xfrm rot="16200000">
                <a:off x="2711705" y="5235355"/>
                <a:ext cx="484428" cy="246221"/>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3" name="Group 872"/>
            <p:cNvGrpSpPr/>
            <p:nvPr/>
          </p:nvGrpSpPr>
          <p:grpSpPr>
            <a:xfrm>
              <a:off x="4336632" y="5004382"/>
              <a:ext cx="1140583" cy="996654"/>
              <a:chOff x="3969609" y="5004382"/>
              <a:chExt cx="1140583" cy="996654"/>
            </a:xfrm>
          </p:grpSpPr>
          <p:grpSp>
            <p:nvGrpSpPr>
              <p:cNvPr id="346" name="Group 345"/>
              <p:cNvGrpSpPr>
                <a:grpSpLocks noChangeAspect="1"/>
              </p:cNvGrpSpPr>
              <p:nvPr/>
            </p:nvGrpSpPr>
            <p:grpSpPr>
              <a:xfrm>
                <a:off x="4211541" y="5004382"/>
                <a:ext cx="898651" cy="996654"/>
                <a:chOff x="1681596" y="4909755"/>
                <a:chExt cx="956070" cy="1060334"/>
              </a:xfrm>
            </p:grpSpPr>
            <p:sp>
              <p:nvSpPr>
                <p:cNvPr id="347" name="Rectangle 346"/>
                <p:cNvSpPr/>
                <p:nvPr/>
              </p:nvSpPr>
              <p:spPr>
                <a:xfrm>
                  <a:off x="1785511" y="5576614"/>
                  <a:ext cx="196549" cy="5967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Rectangle 347"/>
                <p:cNvSpPr/>
                <p:nvPr/>
              </p:nvSpPr>
              <p:spPr>
                <a:xfrm>
                  <a:off x="2072244" y="5035058"/>
                  <a:ext cx="196549" cy="60122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Rectangle 348"/>
                <p:cNvSpPr/>
                <p:nvPr/>
              </p:nvSpPr>
              <p:spPr>
                <a:xfrm flipV="1">
                  <a:off x="2363405" y="5469756"/>
                  <a:ext cx="153713" cy="16648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0" name="Group 349"/>
                <p:cNvGrpSpPr>
                  <a:grpSpLocks noChangeAspect="1"/>
                </p:cNvGrpSpPr>
                <p:nvPr/>
              </p:nvGrpSpPr>
              <p:grpSpPr>
                <a:xfrm>
                  <a:off x="1681596" y="5654327"/>
                  <a:ext cx="914400" cy="315762"/>
                  <a:chOff x="7626975" y="5811737"/>
                  <a:chExt cx="1323985" cy="457200"/>
                </a:xfrm>
              </p:grpSpPr>
              <p:cxnSp>
                <p:nvCxnSpPr>
                  <p:cNvPr id="357" name="Straight Connector 356"/>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54" name="Group 353"/>
                  <p:cNvGrpSpPr>
                    <a:grpSpLocks noChangeAspect="1"/>
                  </p:cNvGrpSpPr>
                  <p:nvPr/>
                </p:nvGrpSpPr>
                <p:grpSpPr>
                  <a:xfrm rot="1680000">
                    <a:off x="8055016" y="5968079"/>
                    <a:ext cx="457200" cy="227666"/>
                    <a:chOff x="186749" y="5103441"/>
                    <a:chExt cx="1990145" cy="991004"/>
                  </a:xfrm>
                </p:grpSpPr>
                <p:grpSp>
                  <p:nvGrpSpPr>
                    <p:cNvPr id="388" name="Group 387"/>
                    <p:cNvGrpSpPr/>
                    <p:nvPr/>
                  </p:nvGrpSpPr>
                  <p:grpSpPr>
                    <a:xfrm rot="19938423">
                      <a:off x="186749" y="5103441"/>
                      <a:ext cx="1990145" cy="587522"/>
                      <a:chOff x="3292366" y="2896415"/>
                      <a:chExt cx="2559268" cy="755534"/>
                    </a:xfrm>
                  </p:grpSpPr>
                  <p:grpSp>
                    <p:nvGrpSpPr>
                      <p:cNvPr id="393" name="Group 392"/>
                      <p:cNvGrpSpPr/>
                      <p:nvPr/>
                    </p:nvGrpSpPr>
                    <p:grpSpPr>
                      <a:xfrm>
                        <a:off x="3292366" y="2896415"/>
                        <a:ext cx="2559268" cy="755534"/>
                        <a:chOff x="4465648" y="826525"/>
                        <a:chExt cx="2559268" cy="755534"/>
                      </a:xfrm>
                    </p:grpSpPr>
                    <p:sp>
                      <p:nvSpPr>
                        <p:cNvPr id="395" name="Rectangle 39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96" name="Group 395"/>
                        <p:cNvGrpSpPr/>
                        <p:nvPr/>
                      </p:nvGrpSpPr>
                      <p:grpSpPr>
                        <a:xfrm>
                          <a:off x="4465648" y="826525"/>
                          <a:ext cx="2559268" cy="755534"/>
                          <a:chOff x="4465648" y="826525"/>
                          <a:chExt cx="2559268" cy="755534"/>
                        </a:xfrm>
                      </p:grpSpPr>
                      <p:grpSp>
                        <p:nvGrpSpPr>
                          <p:cNvPr id="397" name="Group 396"/>
                          <p:cNvGrpSpPr/>
                          <p:nvPr/>
                        </p:nvGrpSpPr>
                        <p:grpSpPr>
                          <a:xfrm>
                            <a:off x="4465648" y="826525"/>
                            <a:ext cx="2559268" cy="755534"/>
                            <a:chOff x="4348967" y="775020"/>
                            <a:chExt cx="4141890" cy="1286009"/>
                          </a:xfrm>
                          <a:solidFill>
                            <a:srgbClr val="FFC000"/>
                          </a:solidFill>
                        </p:grpSpPr>
                        <p:sp>
                          <p:nvSpPr>
                            <p:cNvPr id="399" name="Oval 39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0" name="Trapezoid 39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1" name="Parallelogram 40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2" name="Rectangle 40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98" name="Rectangle 39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94" name="Oval 39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89" name="Group 388"/>
                    <p:cNvGrpSpPr>
                      <a:grpSpLocks noChangeAspect="1"/>
                    </p:cNvGrpSpPr>
                    <p:nvPr/>
                  </p:nvGrpSpPr>
                  <p:grpSpPr>
                    <a:xfrm rot="14522359">
                      <a:off x="222290" y="5953129"/>
                      <a:ext cx="218173" cy="64460"/>
                      <a:chOff x="5240867" y="2785533"/>
                      <a:chExt cx="372532" cy="110067"/>
                    </a:xfrm>
                  </p:grpSpPr>
                  <p:sp>
                    <p:nvSpPr>
                      <p:cNvPr id="390" name="Trapezoid 38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Right Triangle 39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Right Triangle 39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5" name="Group 354"/>
                  <p:cNvGrpSpPr>
                    <a:grpSpLocks noChangeAspect="1"/>
                  </p:cNvGrpSpPr>
                  <p:nvPr/>
                </p:nvGrpSpPr>
                <p:grpSpPr>
                  <a:xfrm rot="20291445">
                    <a:off x="7626975" y="5942206"/>
                    <a:ext cx="457200" cy="227666"/>
                    <a:chOff x="186749" y="5103441"/>
                    <a:chExt cx="1990145" cy="991004"/>
                  </a:xfrm>
                </p:grpSpPr>
                <p:grpSp>
                  <p:nvGrpSpPr>
                    <p:cNvPr id="373" name="Group 372"/>
                    <p:cNvGrpSpPr/>
                    <p:nvPr/>
                  </p:nvGrpSpPr>
                  <p:grpSpPr>
                    <a:xfrm rot="19938423">
                      <a:off x="186749" y="5103441"/>
                      <a:ext cx="1990145" cy="587522"/>
                      <a:chOff x="3292366" y="2896415"/>
                      <a:chExt cx="2559268" cy="755534"/>
                    </a:xfrm>
                  </p:grpSpPr>
                  <p:grpSp>
                    <p:nvGrpSpPr>
                      <p:cNvPr id="378" name="Group 377"/>
                      <p:cNvGrpSpPr/>
                      <p:nvPr/>
                    </p:nvGrpSpPr>
                    <p:grpSpPr>
                      <a:xfrm>
                        <a:off x="3292366" y="2896415"/>
                        <a:ext cx="2559268" cy="755534"/>
                        <a:chOff x="4465648" y="826525"/>
                        <a:chExt cx="2559268" cy="755534"/>
                      </a:xfrm>
                    </p:grpSpPr>
                    <p:sp>
                      <p:nvSpPr>
                        <p:cNvPr id="380" name="Rectangle 37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81" name="Group 380"/>
                        <p:cNvGrpSpPr/>
                        <p:nvPr/>
                      </p:nvGrpSpPr>
                      <p:grpSpPr>
                        <a:xfrm>
                          <a:off x="4465648" y="826525"/>
                          <a:ext cx="2559268" cy="755534"/>
                          <a:chOff x="4465648" y="826525"/>
                          <a:chExt cx="2559268" cy="755534"/>
                        </a:xfrm>
                      </p:grpSpPr>
                      <p:grpSp>
                        <p:nvGrpSpPr>
                          <p:cNvPr id="382" name="Group 381"/>
                          <p:cNvGrpSpPr/>
                          <p:nvPr/>
                        </p:nvGrpSpPr>
                        <p:grpSpPr>
                          <a:xfrm>
                            <a:off x="4465648" y="826525"/>
                            <a:ext cx="2559268" cy="755534"/>
                            <a:chOff x="4348967" y="775020"/>
                            <a:chExt cx="4141890" cy="1286009"/>
                          </a:xfrm>
                          <a:solidFill>
                            <a:srgbClr val="FFC000"/>
                          </a:solidFill>
                        </p:grpSpPr>
                        <p:sp>
                          <p:nvSpPr>
                            <p:cNvPr id="384" name="Oval 38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5" name="Trapezoid 38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6" name="Parallelogram 38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7" name="Rectangle 38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83" name="Rectangle 38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79" name="Oval 378"/>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74" name="Group 373"/>
                    <p:cNvGrpSpPr>
                      <a:grpSpLocks noChangeAspect="1"/>
                    </p:cNvGrpSpPr>
                    <p:nvPr/>
                  </p:nvGrpSpPr>
                  <p:grpSpPr>
                    <a:xfrm rot="14522359">
                      <a:off x="222290" y="5953129"/>
                      <a:ext cx="218173" cy="64460"/>
                      <a:chOff x="5240867" y="2785533"/>
                      <a:chExt cx="372532" cy="110067"/>
                    </a:xfrm>
                  </p:grpSpPr>
                  <p:sp>
                    <p:nvSpPr>
                      <p:cNvPr id="375" name="Trapezoid 374"/>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Right Triangle 37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Right Triangle 376"/>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6" name="Group 355"/>
                  <p:cNvGrpSpPr>
                    <a:grpSpLocks noChangeAspect="1"/>
                  </p:cNvGrpSpPr>
                  <p:nvPr/>
                </p:nvGrpSpPr>
                <p:grpSpPr>
                  <a:xfrm rot="4377766">
                    <a:off x="8507278" y="5926504"/>
                    <a:ext cx="457200" cy="227666"/>
                    <a:chOff x="186749" y="5103441"/>
                    <a:chExt cx="1990145" cy="991004"/>
                  </a:xfrm>
                </p:grpSpPr>
                <p:grpSp>
                  <p:nvGrpSpPr>
                    <p:cNvPr id="358" name="Group 357"/>
                    <p:cNvGrpSpPr/>
                    <p:nvPr/>
                  </p:nvGrpSpPr>
                  <p:grpSpPr>
                    <a:xfrm rot="19938423">
                      <a:off x="186749" y="5103441"/>
                      <a:ext cx="1990145" cy="587522"/>
                      <a:chOff x="3292366" y="2896415"/>
                      <a:chExt cx="2559268" cy="755534"/>
                    </a:xfrm>
                  </p:grpSpPr>
                  <p:grpSp>
                    <p:nvGrpSpPr>
                      <p:cNvPr id="363" name="Group 362"/>
                      <p:cNvGrpSpPr/>
                      <p:nvPr/>
                    </p:nvGrpSpPr>
                    <p:grpSpPr>
                      <a:xfrm>
                        <a:off x="3292366" y="2896415"/>
                        <a:ext cx="2559268" cy="755534"/>
                        <a:chOff x="4465648" y="826525"/>
                        <a:chExt cx="2559268" cy="755534"/>
                      </a:xfrm>
                    </p:grpSpPr>
                    <p:sp>
                      <p:nvSpPr>
                        <p:cNvPr id="365" name="Rectangle 36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66" name="Group 365"/>
                        <p:cNvGrpSpPr/>
                        <p:nvPr/>
                      </p:nvGrpSpPr>
                      <p:grpSpPr>
                        <a:xfrm>
                          <a:off x="4465648" y="826525"/>
                          <a:ext cx="2559268" cy="755534"/>
                          <a:chOff x="4465648" y="826525"/>
                          <a:chExt cx="2559268" cy="755534"/>
                        </a:xfrm>
                      </p:grpSpPr>
                      <p:grpSp>
                        <p:nvGrpSpPr>
                          <p:cNvPr id="367" name="Group 366"/>
                          <p:cNvGrpSpPr/>
                          <p:nvPr/>
                        </p:nvGrpSpPr>
                        <p:grpSpPr>
                          <a:xfrm>
                            <a:off x="4465648" y="826525"/>
                            <a:ext cx="2559268" cy="755534"/>
                            <a:chOff x="4348967" y="775020"/>
                            <a:chExt cx="4141890" cy="1286009"/>
                          </a:xfrm>
                          <a:solidFill>
                            <a:srgbClr val="FFC000"/>
                          </a:solidFill>
                        </p:grpSpPr>
                        <p:sp>
                          <p:nvSpPr>
                            <p:cNvPr id="369" name="Oval 36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0" name="Trapezoid 36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1" name="Parallelogram 37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2" name="Rectangle 37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68" name="Rectangle 36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64" name="Oval 36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59" name="Group 358"/>
                    <p:cNvGrpSpPr>
                      <a:grpSpLocks noChangeAspect="1"/>
                    </p:cNvGrpSpPr>
                    <p:nvPr/>
                  </p:nvGrpSpPr>
                  <p:grpSpPr>
                    <a:xfrm rot="14522359">
                      <a:off x="222290" y="5953129"/>
                      <a:ext cx="218173" cy="64460"/>
                      <a:chOff x="5240867" y="2785533"/>
                      <a:chExt cx="372532" cy="110067"/>
                    </a:xfrm>
                  </p:grpSpPr>
                  <p:sp>
                    <p:nvSpPr>
                      <p:cNvPr id="360" name="Trapezoid 35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Right Triangle 36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Right Triangle 36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351" name="Straight Connector 350"/>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2" name="Straight Connector 351"/>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3" name="Rectangle 352"/>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7" name="TextBox 866"/>
              <p:cNvSpPr txBox="1"/>
              <p:nvPr/>
            </p:nvSpPr>
            <p:spPr>
              <a:xfrm rot="16200000">
                <a:off x="3850505" y="5232505"/>
                <a:ext cx="484428" cy="246220"/>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0" name="Group 869"/>
            <p:cNvGrpSpPr/>
            <p:nvPr/>
          </p:nvGrpSpPr>
          <p:grpSpPr>
            <a:xfrm>
              <a:off x="5531009" y="5016381"/>
              <a:ext cx="1126852" cy="996654"/>
              <a:chOff x="6303534" y="5004382"/>
              <a:chExt cx="1126852" cy="996654"/>
            </a:xfrm>
          </p:grpSpPr>
          <p:grpSp>
            <p:nvGrpSpPr>
              <p:cNvPr id="460" name="Group 459"/>
              <p:cNvGrpSpPr>
                <a:grpSpLocks noChangeAspect="1"/>
              </p:cNvGrpSpPr>
              <p:nvPr/>
            </p:nvGrpSpPr>
            <p:grpSpPr>
              <a:xfrm>
                <a:off x="6531735" y="5004382"/>
                <a:ext cx="898651" cy="996654"/>
                <a:chOff x="1681596" y="4909755"/>
                <a:chExt cx="956070" cy="1060334"/>
              </a:xfrm>
            </p:grpSpPr>
            <p:sp>
              <p:nvSpPr>
                <p:cNvPr id="461" name="Rectangle 460"/>
                <p:cNvSpPr/>
                <p:nvPr/>
              </p:nvSpPr>
              <p:spPr>
                <a:xfrm>
                  <a:off x="1785511" y="5586538"/>
                  <a:ext cx="196549" cy="497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Rectangle 461"/>
                <p:cNvSpPr/>
                <p:nvPr/>
              </p:nvSpPr>
              <p:spPr>
                <a:xfrm>
                  <a:off x="2072244" y="5578212"/>
                  <a:ext cx="196549" cy="58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Rectangle 462"/>
                <p:cNvSpPr/>
                <p:nvPr/>
              </p:nvSpPr>
              <p:spPr>
                <a:xfrm>
                  <a:off x="2363405" y="4984869"/>
                  <a:ext cx="196549" cy="65136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4" name="Group 463"/>
                <p:cNvGrpSpPr>
                  <a:grpSpLocks noChangeAspect="1"/>
                </p:cNvGrpSpPr>
                <p:nvPr/>
              </p:nvGrpSpPr>
              <p:grpSpPr>
                <a:xfrm>
                  <a:off x="1681596" y="5654327"/>
                  <a:ext cx="914400" cy="315762"/>
                  <a:chOff x="7626975" y="5811737"/>
                  <a:chExt cx="1323985" cy="457200"/>
                </a:xfrm>
              </p:grpSpPr>
              <p:cxnSp>
                <p:nvCxnSpPr>
                  <p:cNvPr id="471" name="Straight Connector 470"/>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68" name="Group 467"/>
                  <p:cNvGrpSpPr>
                    <a:grpSpLocks noChangeAspect="1"/>
                  </p:cNvGrpSpPr>
                  <p:nvPr/>
                </p:nvGrpSpPr>
                <p:grpSpPr>
                  <a:xfrm rot="1680000">
                    <a:off x="8055016" y="5968079"/>
                    <a:ext cx="457200" cy="227666"/>
                    <a:chOff x="186749" y="5103441"/>
                    <a:chExt cx="1990145" cy="991004"/>
                  </a:xfrm>
                </p:grpSpPr>
                <p:grpSp>
                  <p:nvGrpSpPr>
                    <p:cNvPr id="502" name="Group 501"/>
                    <p:cNvGrpSpPr/>
                    <p:nvPr/>
                  </p:nvGrpSpPr>
                  <p:grpSpPr>
                    <a:xfrm rot="19938423">
                      <a:off x="186749" y="5103441"/>
                      <a:ext cx="1990145" cy="587522"/>
                      <a:chOff x="3292366" y="2896415"/>
                      <a:chExt cx="2559268" cy="755534"/>
                    </a:xfrm>
                  </p:grpSpPr>
                  <p:grpSp>
                    <p:nvGrpSpPr>
                      <p:cNvPr id="507" name="Group 506"/>
                      <p:cNvGrpSpPr/>
                      <p:nvPr/>
                    </p:nvGrpSpPr>
                    <p:grpSpPr>
                      <a:xfrm>
                        <a:off x="3292366" y="2896415"/>
                        <a:ext cx="2559268" cy="755534"/>
                        <a:chOff x="4465648" y="826525"/>
                        <a:chExt cx="2559268" cy="755534"/>
                      </a:xfrm>
                    </p:grpSpPr>
                    <p:sp>
                      <p:nvSpPr>
                        <p:cNvPr id="509" name="Rectangle 50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0" name="Group 509"/>
                        <p:cNvGrpSpPr/>
                        <p:nvPr/>
                      </p:nvGrpSpPr>
                      <p:grpSpPr>
                        <a:xfrm>
                          <a:off x="4465648" y="826525"/>
                          <a:ext cx="2559268" cy="755534"/>
                          <a:chOff x="4465648" y="826525"/>
                          <a:chExt cx="2559268" cy="755534"/>
                        </a:xfrm>
                      </p:grpSpPr>
                      <p:grpSp>
                        <p:nvGrpSpPr>
                          <p:cNvPr id="511" name="Group 510"/>
                          <p:cNvGrpSpPr/>
                          <p:nvPr/>
                        </p:nvGrpSpPr>
                        <p:grpSpPr>
                          <a:xfrm>
                            <a:off x="4465648" y="826525"/>
                            <a:ext cx="2559268" cy="755534"/>
                            <a:chOff x="4348967" y="775020"/>
                            <a:chExt cx="4141890" cy="1286009"/>
                          </a:xfrm>
                          <a:solidFill>
                            <a:srgbClr val="FFC000"/>
                          </a:solidFill>
                        </p:grpSpPr>
                        <p:sp>
                          <p:nvSpPr>
                            <p:cNvPr id="513" name="Oval 51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4" name="Trapezoid 51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5" name="Parallelogram 51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6" name="Rectangle 51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12" name="Rectangle 51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08" name="Oval 50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03" name="Group 502"/>
                    <p:cNvGrpSpPr>
                      <a:grpSpLocks noChangeAspect="1"/>
                    </p:cNvGrpSpPr>
                    <p:nvPr/>
                  </p:nvGrpSpPr>
                  <p:grpSpPr>
                    <a:xfrm rot="14522359">
                      <a:off x="222290" y="5953129"/>
                      <a:ext cx="218173" cy="64460"/>
                      <a:chOff x="5240867" y="2785533"/>
                      <a:chExt cx="372532" cy="110067"/>
                    </a:xfrm>
                  </p:grpSpPr>
                  <p:sp>
                    <p:nvSpPr>
                      <p:cNvPr id="504" name="Trapezoid 50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Right Triangle 50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Right Triangle 50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69" name="Group 468"/>
                  <p:cNvGrpSpPr>
                    <a:grpSpLocks noChangeAspect="1"/>
                  </p:cNvGrpSpPr>
                  <p:nvPr/>
                </p:nvGrpSpPr>
                <p:grpSpPr>
                  <a:xfrm rot="20291445">
                    <a:off x="7626975" y="5942206"/>
                    <a:ext cx="457200" cy="227666"/>
                    <a:chOff x="186749" y="5103441"/>
                    <a:chExt cx="1990145" cy="991004"/>
                  </a:xfrm>
                </p:grpSpPr>
                <p:grpSp>
                  <p:nvGrpSpPr>
                    <p:cNvPr id="487" name="Group 486"/>
                    <p:cNvGrpSpPr/>
                    <p:nvPr/>
                  </p:nvGrpSpPr>
                  <p:grpSpPr>
                    <a:xfrm rot="19938423">
                      <a:off x="186749" y="5103441"/>
                      <a:ext cx="1990145" cy="587522"/>
                      <a:chOff x="3292366" y="2896415"/>
                      <a:chExt cx="2559268" cy="755534"/>
                    </a:xfrm>
                  </p:grpSpPr>
                  <p:grpSp>
                    <p:nvGrpSpPr>
                      <p:cNvPr id="492" name="Group 491"/>
                      <p:cNvGrpSpPr/>
                      <p:nvPr/>
                    </p:nvGrpSpPr>
                    <p:grpSpPr>
                      <a:xfrm>
                        <a:off x="3292366" y="2896415"/>
                        <a:ext cx="2559268" cy="755534"/>
                        <a:chOff x="4465648" y="826525"/>
                        <a:chExt cx="2559268" cy="755534"/>
                      </a:xfrm>
                    </p:grpSpPr>
                    <p:sp>
                      <p:nvSpPr>
                        <p:cNvPr id="494" name="Rectangle 493"/>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95" name="Group 494"/>
                        <p:cNvGrpSpPr/>
                        <p:nvPr/>
                      </p:nvGrpSpPr>
                      <p:grpSpPr>
                        <a:xfrm>
                          <a:off x="4465648" y="826525"/>
                          <a:ext cx="2559268" cy="755534"/>
                          <a:chOff x="4465648" y="826525"/>
                          <a:chExt cx="2559268" cy="755534"/>
                        </a:xfrm>
                      </p:grpSpPr>
                      <p:grpSp>
                        <p:nvGrpSpPr>
                          <p:cNvPr id="496" name="Group 495"/>
                          <p:cNvGrpSpPr/>
                          <p:nvPr/>
                        </p:nvGrpSpPr>
                        <p:grpSpPr>
                          <a:xfrm>
                            <a:off x="4465648" y="826525"/>
                            <a:ext cx="2559268" cy="755534"/>
                            <a:chOff x="4348967" y="775020"/>
                            <a:chExt cx="4141890" cy="1286009"/>
                          </a:xfrm>
                          <a:solidFill>
                            <a:srgbClr val="FFC000"/>
                          </a:solidFill>
                        </p:grpSpPr>
                        <p:sp>
                          <p:nvSpPr>
                            <p:cNvPr id="498" name="Oval 497"/>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99" name="Trapezoid 498"/>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0" name="Parallelogram 499"/>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1" name="Rectangle 500"/>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97" name="Rectangle 496"/>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493" name="Oval 492"/>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488" name="Group 487"/>
                    <p:cNvGrpSpPr>
                      <a:grpSpLocks noChangeAspect="1"/>
                    </p:cNvGrpSpPr>
                    <p:nvPr/>
                  </p:nvGrpSpPr>
                  <p:grpSpPr>
                    <a:xfrm rot="14522359">
                      <a:off x="222290" y="5953129"/>
                      <a:ext cx="218173" cy="64460"/>
                      <a:chOff x="5240867" y="2785533"/>
                      <a:chExt cx="372532" cy="110067"/>
                    </a:xfrm>
                  </p:grpSpPr>
                  <p:sp>
                    <p:nvSpPr>
                      <p:cNvPr id="489" name="Trapezoid 488"/>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Right Triangle 489"/>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Right Triangle 490"/>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70" name="Group 469"/>
                  <p:cNvGrpSpPr>
                    <a:grpSpLocks noChangeAspect="1"/>
                  </p:cNvGrpSpPr>
                  <p:nvPr/>
                </p:nvGrpSpPr>
                <p:grpSpPr>
                  <a:xfrm rot="4377766">
                    <a:off x="8507278" y="5926504"/>
                    <a:ext cx="457200" cy="227666"/>
                    <a:chOff x="186749" y="5103441"/>
                    <a:chExt cx="1990145" cy="991004"/>
                  </a:xfrm>
                </p:grpSpPr>
                <p:grpSp>
                  <p:nvGrpSpPr>
                    <p:cNvPr id="472" name="Group 471"/>
                    <p:cNvGrpSpPr/>
                    <p:nvPr/>
                  </p:nvGrpSpPr>
                  <p:grpSpPr>
                    <a:xfrm rot="19938423">
                      <a:off x="186749" y="5103441"/>
                      <a:ext cx="1990145" cy="587522"/>
                      <a:chOff x="3292366" y="2896415"/>
                      <a:chExt cx="2559268" cy="755534"/>
                    </a:xfrm>
                  </p:grpSpPr>
                  <p:grpSp>
                    <p:nvGrpSpPr>
                      <p:cNvPr id="477" name="Group 476"/>
                      <p:cNvGrpSpPr/>
                      <p:nvPr/>
                    </p:nvGrpSpPr>
                    <p:grpSpPr>
                      <a:xfrm>
                        <a:off x="3292366" y="2896415"/>
                        <a:ext cx="2559268" cy="755534"/>
                        <a:chOff x="4465648" y="826525"/>
                        <a:chExt cx="2559268" cy="755534"/>
                      </a:xfrm>
                    </p:grpSpPr>
                    <p:sp>
                      <p:nvSpPr>
                        <p:cNvPr id="479" name="Rectangle 47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80" name="Group 479"/>
                        <p:cNvGrpSpPr/>
                        <p:nvPr/>
                      </p:nvGrpSpPr>
                      <p:grpSpPr>
                        <a:xfrm>
                          <a:off x="4465648" y="826525"/>
                          <a:ext cx="2559268" cy="755534"/>
                          <a:chOff x="4465648" y="826525"/>
                          <a:chExt cx="2559268" cy="755534"/>
                        </a:xfrm>
                      </p:grpSpPr>
                      <p:grpSp>
                        <p:nvGrpSpPr>
                          <p:cNvPr id="481" name="Group 480"/>
                          <p:cNvGrpSpPr/>
                          <p:nvPr/>
                        </p:nvGrpSpPr>
                        <p:grpSpPr>
                          <a:xfrm>
                            <a:off x="4465648" y="826525"/>
                            <a:ext cx="2559268" cy="755534"/>
                            <a:chOff x="4348967" y="775020"/>
                            <a:chExt cx="4141890" cy="1286009"/>
                          </a:xfrm>
                          <a:solidFill>
                            <a:srgbClr val="FFC000"/>
                          </a:solidFill>
                        </p:grpSpPr>
                        <p:sp>
                          <p:nvSpPr>
                            <p:cNvPr id="483" name="Oval 48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4" name="Trapezoid 48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5" name="Parallelogram 48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6" name="Rectangle 48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82" name="Rectangle 48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478" name="Oval 47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473" name="Group 472"/>
                    <p:cNvGrpSpPr>
                      <a:grpSpLocks noChangeAspect="1"/>
                    </p:cNvGrpSpPr>
                    <p:nvPr/>
                  </p:nvGrpSpPr>
                  <p:grpSpPr>
                    <a:xfrm rot="14522359">
                      <a:off x="222290" y="5953129"/>
                      <a:ext cx="218173" cy="64460"/>
                      <a:chOff x="5240867" y="2785533"/>
                      <a:chExt cx="372532" cy="110067"/>
                    </a:xfrm>
                  </p:grpSpPr>
                  <p:sp>
                    <p:nvSpPr>
                      <p:cNvPr id="474" name="Trapezoid 47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Right Triangle 47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Right Triangle 47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465" name="Straight Connector 464"/>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6" name="Straight Connector 465"/>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67" name="Rectangle 466"/>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9" name="TextBox 868"/>
              <p:cNvSpPr txBox="1"/>
              <p:nvPr/>
            </p:nvSpPr>
            <p:spPr>
              <a:xfrm rot="16200000">
                <a:off x="6184430" y="5215159"/>
                <a:ext cx="484428" cy="246220"/>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grpSp>
        <p:nvGrpSpPr>
          <p:cNvPr id="876" name="Group 875"/>
          <p:cNvGrpSpPr/>
          <p:nvPr/>
        </p:nvGrpSpPr>
        <p:grpSpPr>
          <a:xfrm>
            <a:off x="2242020" y="3643894"/>
            <a:ext cx="4401231" cy="1241565"/>
            <a:chOff x="1583659" y="3457504"/>
            <a:chExt cx="5506101" cy="1553244"/>
          </a:xfrm>
        </p:grpSpPr>
        <p:sp>
          <p:nvSpPr>
            <p:cNvPr id="877" name="Rectangle 876"/>
            <p:cNvSpPr/>
            <p:nvPr/>
          </p:nvSpPr>
          <p:spPr>
            <a:xfrm>
              <a:off x="1583659" y="3493218"/>
              <a:ext cx="1551236" cy="134722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Rectangle 877"/>
            <p:cNvSpPr/>
            <p:nvPr/>
          </p:nvSpPr>
          <p:spPr>
            <a:xfrm>
              <a:off x="5371041" y="3553616"/>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Rectangle 878"/>
            <p:cNvSpPr/>
            <p:nvPr/>
          </p:nvSpPr>
          <p:spPr>
            <a:xfrm>
              <a:off x="3946752" y="3514723"/>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Rectangle 879"/>
            <p:cNvSpPr/>
            <p:nvPr/>
          </p:nvSpPr>
          <p:spPr>
            <a:xfrm>
              <a:off x="2842606" y="3457504"/>
              <a:ext cx="1718719" cy="1348984"/>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1" name="Straight Connector 880"/>
            <p:cNvCxnSpPr/>
            <p:nvPr/>
          </p:nvCxnSpPr>
          <p:spPr>
            <a:xfrm>
              <a:off x="2359277" y="4840442"/>
              <a:ext cx="0" cy="16394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2" name="Straight Connector 881"/>
            <p:cNvCxnSpPr/>
            <p:nvPr/>
          </p:nvCxnSpPr>
          <p:spPr>
            <a:xfrm flipH="1">
              <a:off x="3693360" y="4806488"/>
              <a:ext cx="0" cy="20426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3" name="Straight Connector 882"/>
            <p:cNvCxnSpPr/>
            <p:nvPr/>
          </p:nvCxnSpPr>
          <p:spPr>
            <a:xfrm>
              <a:off x="4763474" y="4857867"/>
              <a:ext cx="0" cy="1501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4" name="Straight Connector 883"/>
            <p:cNvCxnSpPr/>
            <p:nvPr/>
          </p:nvCxnSpPr>
          <p:spPr>
            <a:xfrm flipH="1">
              <a:off x="6230400" y="4902600"/>
              <a:ext cx="1" cy="10814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92" name="TextBox 991"/>
          <p:cNvSpPr txBox="1"/>
          <p:nvPr/>
        </p:nvSpPr>
        <p:spPr>
          <a:xfrm>
            <a:off x="678887" y="3992719"/>
            <a:ext cx="1532792" cy="369332"/>
          </a:xfrm>
          <a:prstGeom prst="rect">
            <a:avLst/>
          </a:prstGeom>
          <a:noFill/>
        </p:spPr>
        <p:txBody>
          <a:bodyPr wrap="none" rtlCol="0">
            <a:spAutoFit/>
          </a:bodyPr>
          <a:lstStyle/>
          <a:p>
            <a:r>
              <a:rPr lang="en-US" dirty="0" smtClean="0">
                <a:latin typeface="Georgia" charset="0"/>
                <a:ea typeface="Georgia" charset="0"/>
                <a:cs typeface="Georgia" charset="0"/>
              </a:rPr>
              <a:t>Observations</a:t>
            </a:r>
            <a:endParaRPr lang="en-US" dirty="0">
              <a:latin typeface="Georgia" charset="0"/>
              <a:ea typeface="Georgia" charset="0"/>
              <a:cs typeface="Georgia" charset="0"/>
            </a:endParaRPr>
          </a:p>
        </p:txBody>
      </p:sp>
      <p:grpSp>
        <p:nvGrpSpPr>
          <p:cNvPr id="10" name="Group 9"/>
          <p:cNvGrpSpPr/>
          <p:nvPr/>
        </p:nvGrpSpPr>
        <p:grpSpPr>
          <a:xfrm>
            <a:off x="6468332" y="2587393"/>
            <a:ext cx="700685" cy="770627"/>
            <a:chOff x="7055721" y="2428246"/>
            <a:chExt cx="700685" cy="770627"/>
          </a:xfrm>
        </p:grpSpPr>
        <p:sp>
          <p:nvSpPr>
            <p:cNvPr id="517" name="Oval 516"/>
            <p:cNvSpPr>
              <a:spLocks noChangeAspect="1"/>
            </p:cNvSpPr>
            <p:nvPr/>
          </p:nvSpPr>
          <p:spPr>
            <a:xfrm>
              <a:off x="7055721" y="2504028"/>
              <a:ext cx="700685" cy="694845"/>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2184" r="12873"/>
            <a:stretch/>
          </p:blipFill>
          <p:spPr>
            <a:xfrm>
              <a:off x="7206072" y="2428246"/>
              <a:ext cx="457200" cy="457551"/>
            </a:xfrm>
            <a:prstGeom prst="rect">
              <a:avLst/>
            </a:prstGeom>
          </p:spPr>
        </p:pic>
        <p:grpSp>
          <p:nvGrpSpPr>
            <p:cNvPr id="518" name="Group 517"/>
            <p:cNvGrpSpPr>
              <a:grpSpLocks noChangeAspect="1"/>
            </p:cNvGrpSpPr>
            <p:nvPr/>
          </p:nvGrpSpPr>
          <p:grpSpPr>
            <a:xfrm rot="1680000">
              <a:off x="7116544" y="2728784"/>
              <a:ext cx="579038" cy="288336"/>
              <a:chOff x="186749" y="5103441"/>
              <a:chExt cx="1990145" cy="991004"/>
            </a:xfrm>
          </p:grpSpPr>
          <p:grpSp>
            <p:nvGrpSpPr>
              <p:cNvPr id="519" name="Group 518"/>
              <p:cNvGrpSpPr/>
              <p:nvPr/>
            </p:nvGrpSpPr>
            <p:grpSpPr>
              <a:xfrm rot="19938423">
                <a:off x="186749" y="5103441"/>
                <a:ext cx="1990145" cy="587522"/>
                <a:chOff x="3292366" y="2896415"/>
                <a:chExt cx="2559268" cy="755534"/>
              </a:xfrm>
            </p:grpSpPr>
            <p:grpSp>
              <p:nvGrpSpPr>
                <p:cNvPr id="524" name="Group 523"/>
                <p:cNvGrpSpPr/>
                <p:nvPr/>
              </p:nvGrpSpPr>
              <p:grpSpPr>
                <a:xfrm>
                  <a:off x="3292366" y="2896415"/>
                  <a:ext cx="2559268" cy="755534"/>
                  <a:chOff x="4465648" y="826525"/>
                  <a:chExt cx="2559268" cy="755534"/>
                </a:xfrm>
              </p:grpSpPr>
              <p:sp>
                <p:nvSpPr>
                  <p:cNvPr id="526" name="Rectangle 525"/>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27" name="Group 526"/>
                  <p:cNvGrpSpPr/>
                  <p:nvPr/>
                </p:nvGrpSpPr>
                <p:grpSpPr>
                  <a:xfrm>
                    <a:off x="4465648" y="826525"/>
                    <a:ext cx="2559268" cy="755534"/>
                    <a:chOff x="4465648" y="826525"/>
                    <a:chExt cx="2559268" cy="755534"/>
                  </a:xfrm>
                </p:grpSpPr>
                <p:grpSp>
                  <p:nvGrpSpPr>
                    <p:cNvPr id="528" name="Group 527"/>
                    <p:cNvGrpSpPr/>
                    <p:nvPr/>
                  </p:nvGrpSpPr>
                  <p:grpSpPr>
                    <a:xfrm>
                      <a:off x="4465648" y="826525"/>
                      <a:ext cx="2559268" cy="755534"/>
                      <a:chOff x="4348967" y="775020"/>
                      <a:chExt cx="4141890" cy="1286009"/>
                    </a:xfrm>
                    <a:solidFill>
                      <a:srgbClr val="FFC000"/>
                    </a:solidFill>
                  </p:grpSpPr>
                  <p:sp>
                    <p:nvSpPr>
                      <p:cNvPr id="530" name="Oval 529"/>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1" name="Trapezoid 530"/>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2" name="Parallelogram 531"/>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3" name="Rectangle 532"/>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29" name="Rectangle 528"/>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25" name="Oval 524"/>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20" name="Group 519"/>
              <p:cNvGrpSpPr>
                <a:grpSpLocks noChangeAspect="1"/>
              </p:cNvGrpSpPr>
              <p:nvPr/>
            </p:nvGrpSpPr>
            <p:grpSpPr>
              <a:xfrm rot="14522359">
                <a:off x="222290" y="5953129"/>
                <a:ext cx="218173" cy="64460"/>
                <a:chOff x="5240867" y="2785533"/>
                <a:chExt cx="372532" cy="110067"/>
              </a:xfrm>
            </p:grpSpPr>
            <p:sp>
              <p:nvSpPr>
                <p:cNvPr id="521" name="Trapezoid 520"/>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Right Triangle 521"/>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Right Triangle 522"/>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36" name="Group 535"/>
          <p:cNvGrpSpPr/>
          <p:nvPr/>
        </p:nvGrpSpPr>
        <p:grpSpPr>
          <a:xfrm>
            <a:off x="3981632" y="1920822"/>
            <a:ext cx="922064" cy="1441463"/>
            <a:chOff x="4000279" y="1897492"/>
            <a:chExt cx="922064" cy="1441463"/>
          </a:xfrm>
        </p:grpSpPr>
        <p:grpSp>
          <p:nvGrpSpPr>
            <p:cNvPr id="671" name="Group 670"/>
            <p:cNvGrpSpPr/>
            <p:nvPr/>
          </p:nvGrpSpPr>
          <p:grpSpPr>
            <a:xfrm>
              <a:off x="4221658" y="2644110"/>
              <a:ext cx="700685" cy="694845"/>
              <a:chOff x="4108941" y="2003067"/>
              <a:chExt cx="1106501" cy="1097280"/>
            </a:xfrm>
          </p:grpSpPr>
          <p:sp>
            <p:nvSpPr>
              <p:cNvPr id="702" name="Oval 701"/>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4" name="Group 703"/>
              <p:cNvGrpSpPr>
                <a:grpSpLocks noChangeAspect="1"/>
              </p:cNvGrpSpPr>
              <p:nvPr/>
            </p:nvGrpSpPr>
            <p:grpSpPr>
              <a:xfrm rot="1680000">
                <a:off x="4204991" y="2357995"/>
                <a:ext cx="914400" cy="455332"/>
                <a:chOff x="186749" y="5103441"/>
                <a:chExt cx="1990145" cy="991004"/>
              </a:xfrm>
            </p:grpSpPr>
            <p:grpSp>
              <p:nvGrpSpPr>
                <p:cNvPr id="708" name="Group 707"/>
                <p:cNvGrpSpPr/>
                <p:nvPr/>
              </p:nvGrpSpPr>
              <p:grpSpPr>
                <a:xfrm rot="19938423">
                  <a:off x="186749" y="5103441"/>
                  <a:ext cx="1990145" cy="587522"/>
                  <a:chOff x="3292366" y="2896415"/>
                  <a:chExt cx="2559268" cy="755534"/>
                </a:xfrm>
              </p:grpSpPr>
              <p:grpSp>
                <p:nvGrpSpPr>
                  <p:cNvPr id="713" name="Group 712"/>
                  <p:cNvGrpSpPr/>
                  <p:nvPr/>
                </p:nvGrpSpPr>
                <p:grpSpPr>
                  <a:xfrm>
                    <a:off x="3292366" y="2896415"/>
                    <a:ext cx="2559268" cy="755534"/>
                    <a:chOff x="4465648" y="826525"/>
                    <a:chExt cx="2559268" cy="755534"/>
                  </a:xfrm>
                </p:grpSpPr>
                <p:sp>
                  <p:nvSpPr>
                    <p:cNvPr id="715" name="Rectangle 71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716" name="Group 715"/>
                    <p:cNvGrpSpPr/>
                    <p:nvPr/>
                  </p:nvGrpSpPr>
                  <p:grpSpPr>
                    <a:xfrm>
                      <a:off x="4465648" y="826525"/>
                      <a:ext cx="2559268" cy="755534"/>
                      <a:chOff x="4465648" y="826525"/>
                      <a:chExt cx="2559268" cy="755534"/>
                    </a:xfrm>
                  </p:grpSpPr>
                  <p:grpSp>
                    <p:nvGrpSpPr>
                      <p:cNvPr id="717" name="Group 716"/>
                      <p:cNvGrpSpPr/>
                      <p:nvPr/>
                    </p:nvGrpSpPr>
                    <p:grpSpPr>
                      <a:xfrm>
                        <a:off x="4465648" y="826525"/>
                        <a:ext cx="2559268" cy="755534"/>
                        <a:chOff x="4348967" y="775020"/>
                        <a:chExt cx="4141890" cy="1286009"/>
                      </a:xfrm>
                      <a:solidFill>
                        <a:srgbClr val="FFC000"/>
                      </a:solidFill>
                    </p:grpSpPr>
                    <p:sp>
                      <p:nvSpPr>
                        <p:cNvPr id="719" name="Oval 71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20" name="Trapezoid 71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21" name="Parallelogram 72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22" name="Rectangle 72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18" name="Rectangle 71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714" name="Oval 71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709" name="Group 708"/>
                <p:cNvGrpSpPr>
                  <a:grpSpLocks noChangeAspect="1"/>
                </p:cNvGrpSpPr>
                <p:nvPr/>
              </p:nvGrpSpPr>
              <p:grpSpPr>
                <a:xfrm rot="14522359">
                  <a:off x="222290" y="5953129"/>
                  <a:ext cx="218173" cy="64460"/>
                  <a:chOff x="5240867" y="2785533"/>
                  <a:chExt cx="372532" cy="110067"/>
                </a:xfrm>
              </p:grpSpPr>
              <p:sp>
                <p:nvSpPr>
                  <p:cNvPr id="710" name="Trapezoid 70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Right Triangle 71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Right Triangle 71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673" name="Group 672"/>
            <p:cNvGrpSpPr/>
            <p:nvPr/>
          </p:nvGrpSpPr>
          <p:grpSpPr>
            <a:xfrm>
              <a:off x="4000279" y="1897492"/>
              <a:ext cx="915696" cy="708856"/>
              <a:chOff x="4000628" y="1967133"/>
              <a:chExt cx="915696" cy="708856"/>
            </a:xfrm>
          </p:grpSpPr>
          <p:sp>
            <p:nvSpPr>
              <p:cNvPr id="674" name="TextBox 673"/>
              <p:cNvSpPr txBox="1"/>
              <p:nvPr/>
            </p:nvSpPr>
            <p:spPr>
              <a:xfrm rot="16200000">
                <a:off x="3905792" y="2160793"/>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675" name="Group 674"/>
              <p:cNvGrpSpPr/>
              <p:nvPr/>
            </p:nvGrpSpPr>
            <p:grpSpPr>
              <a:xfrm>
                <a:off x="4221833" y="1967133"/>
                <a:ext cx="694491" cy="708856"/>
                <a:chOff x="4125557" y="1203491"/>
                <a:chExt cx="868833" cy="886805"/>
              </a:xfrm>
            </p:grpSpPr>
            <p:grpSp>
              <p:nvGrpSpPr>
                <p:cNvPr id="676" name="Group 675"/>
                <p:cNvGrpSpPr/>
                <p:nvPr/>
              </p:nvGrpSpPr>
              <p:grpSpPr>
                <a:xfrm>
                  <a:off x="4125557" y="1203491"/>
                  <a:ext cx="868833" cy="692392"/>
                  <a:chOff x="7429539" y="1655158"/>
                  <a:chExt cx="868833" cy="692392"/>
                </a:xfrm>
              </p:grpSpPr>
              <p:grpSp>
                <p:nvGrpSpPr>
                  <p:cNvPr id="678" name="Group 677"/>
                  <p:cNvGrpSpPr/>
                  <p:nvPr/>
                </p:nvGrpSpPr>
                <p:grpSpPr>
                  <a:xfrm>
                    <a:off x="7466200" y="1725761"/>
                    <a:ext cx="759127" cy="621789"/>
                    <a:chOff x="7466200" y="1725761"/>
                    <a:chExt cx="759127" cy="621789"/>
                  </a:xfrm>
                </p:grpSpPr>
                <p:sp>
                  <p:nvSpPr>
                    <p:cNvPr id="686" name="Rectangle 685"/>
                    <p:cNvSpPr/>
                    <p:nvPr/>
                  </p:nvSpPr>
                  <p:spPr>
                    <a:xfrm>
                      <a:off x="7725468" y="225908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Rectangle 686"/>
                    <p:cNvSpPr/>
                    <p:nvPr/>
                  </p:nvSpPr>
                  <p:spPr>
                    <a:xfrm>
                      <a:off x="8179608" y="1725761"/>
                      <a:ext cx="45719" cy="61225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Rectangle 688"/>
                    <p:cNvSpPr/>
                    <p:nvPr/>
                  </p:nvSpPr>
                  <p:spPr>
                    <a:xfrm>
                      <a:off x="7531017" y="2257270"/>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Rectangle 692"/>
                    <p:cNvSpPr/>
                    <p:nvPr/>
                  </p:nvSpPr>
                  <p:spPr>
                    <a:xfrm>
                      <a:off x="7790285" y="22952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Rectangle 693"/>
                    <p:cNvSpPr/>
                    <p:nvPr/>
                  </p:nvSpPr>
                  <p:spPr>
                    <a:xfrm>
                      <a:off x="7595834" y="1958327"/>
                      <a:ext cx="45719" cy="38254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Rectangle 694"/>
                    <p:cNvSpPr/>
                    <p:nvPr/>
                  </p:nvSpPr>
                  <p:spPr>
                    <a:xfrm>
                      <a:off x="7919919" y="2021430"/>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Rectangle 695"/>
                    <p:cNvSpPr/>
                    <p:nvPr/>
                  </p:nvSpPr>
                  <p:spPr>
                    <a:xfrm>
                      <a:off x="8049977" y="229963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Rectangle 696"/>
                    <p:cNvSpPr/>
                    <p:nvPr/>
                  </p:nvSpPr>
                  <p:spPr>
                    <a:xfrm>
                      <a:off x="8114794" y="2283813"/>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Rectangle 697"/>
                    <p:cNvSpPr/>
                    <p:nvPr/>
                  </p:nvSpPr>
                  <p:spPr>
                    <a:xfrm>
                      <a:off x="7466200" y="2181500"/>
                      <a:ext cx="45719" cy="1630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Rectangle 698"/>
                    <p:cNvSpPr/>
                    <p:nvPr/>
                  </p:nvSpPr>
                  <p:spPr>
                    <a:xfrm>
                      <a:off x="7660651" y="230016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Rectangle 699"/>
                    <p:cNvSpPr/>
                    <p:nvPr/>
                  </p:nvSpPr>
                  <p:spPr>
                    <a:xfrm flipV="1">
                      <a:off x="7984736" y="228381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Rectangle 700"/>
                    <p:cNvSpPr/>
                    <p:nvPr/>
                  </p:nvSpPr>
                  <p:spPr>
                    <a:xfrm>
                      <a:off x="7855102" y="2199676"/>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0" name="Group 679"/>
                  <p:cNvGrpSpPr/>
                  <p:nvPr/>
                </p:nvGrpSpPr>
                <p:grpSpPr>
                  <a:xfrm>
                    <a:off x="7429539" y="1655158"/>
                    <a:ext cx="868833" cy="687458"/>
                    <a:chOff x="7429539" y="1655158"/>
                    <a:chExt cx="868833" cy="687458"/>
                  </a:xfrm>
                </p:grpSpPr>
                <p:cxnSp>
                  <p:nvCxnSpPr>
                    <p:cNvPr id="681" name="Straight Connector 680"/>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3" name="Straight Connector 682"/>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84" name="Rectangle 683"/>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77" name="TextBox 676"/>
                <p:cNvSpPr txBox="1"/>
                <p:nvPr/>
              </p:nvSpPr>
              <p:spPr>
                <a:xfrm>
                  <a:off x="4126201" y="1844075"/>
                  <a:ext cx="867545"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grpSp>
        <p:nvGrpSpPr>
          <p:cNvPr id="578" name="Group 577"/>
          <p:cNvGrpSpPr>
            <a:grpSpLocks noChangeAspect="1"/>
          </p:cNvGrpSpPr>
          <p:nvPr/>
        </p:nvGrpSpPr>
        <p:grpSpPr>
          <a:xfrm rot="2387355">
            <a:off x="5174062" y="2671159"/>
            <a:ext cx="700685" cy="694845"/>
            <a:chOff x="4108941" y="2003067"/>
            <a:chExt cx="1106501" cy="1097280"/>
          </a:xfrm>
        </p:grpSpPr>
        <p:sp>
          <p:nvSpPr>
            <p:cNvPr id="600" name="Oval 599"/>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1" name="Group 600"/>
            <p:cNvGrpSpPr>
              <a:grpSpLocks noChangeAspect="1"/>
            </p:cNvGrpSpPr>
            <p:nvPr/>
          </p:nvGrpSpPr>
          <p:grpSpPr>
            <a:xfrm rot="1680000">
              <a:off x="4204991" y="2357995"/>
              <a:ext cx="914400" cy="455332"/>
              <a:chOff x="186749" y="5103441"/>
              <a:chExt cx="1990145" cy="991004"/>
            </a:xfrm>
          </p:grpSpPr>
          <p:grpSp>
            <p:nvGrpSpPr>
              <p:cNvPr id="602" name="Group 601"/>
              <p:cNvGrpSpPr/>
              <p:nvPr/>
            </p:nvGrpSpPr>
            <p:grpSpPr>
              <a:xfrm rot="19938423">
                <a:off x="186749" y="5103441"/>
                <a:ext cx="1990145" cy="587522"/>
                <a:chOff x="3292366" y="2896415"/>
                <a:chExt cx="2559268" cy="755534"/>
              </a:xfrm>
            </p:grpSpPr>
            <p:grpSp>
              <p:nvGrpSpPr>
                <p:cNvPr id="607" name="Group 606"/>
                <p:cNvGrpSpPr/>
                <p:nvPr/>
              </p:nvGrpSpPr>
              <p:grpSpPr>
                <a:xfrm>
                  <a:off x="3292366" y="2896415"/>
                  <a:ext cx="2559268" cy="755534"/>
                  <a:chOff x="4465648" y="826525"/>
                  <a:chExt cx="2559268" cy="755534"/>
                </a:xfrm>
              </p:grpSpPr>
              <p:sp>
                <p:nvSpPr>
                  <p:cNvPr id="609" name="Rectangle 60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10" name="Group 609"/>
                  <p:cNvGrpSpPr/>
                  <p:nvPr/>
                </p:nvGrpSpPr>
                <p:grpSpPr>
                  <a:xfrm>
                    <a:off x="4465648" y="826525"/>
                    <a:ext cx="2559268" cy="755534"/>
                    <a:chOff x="4465648" y="826525"/>
                    <a:chExt cx="2559268" cy="755534"/>
                  </a:xfrm>
                </p:grpSpPr>
                <p:grpSp>
                  <p:nvGrpSpPr>
                    <p:cNvPr id="611" name="Group 610"/>
                    <p:cNvGrpSpPr/>
                    <p:nvPr/>
                  </p:nvGrpSpPr>
                  <p:grpSpPr>
                    <a:xfrm>
                      <a:off x="4465648" y="826525"/>
                      <a:ext cx="2559268" cy="755534"/>
                      <a:chOff x="4348967" y="775020"/>
                      <a:chExt cx="4141890" cy="1286009"/>
                    </a:xfrm>
                    <a:solidFill>
                      <a:srgbClr val="FFC000"/>
                    </a:solidFill>
                  </p:grpSpPr>
                  <p:sp>
                    <p:nvSpPr>
                      <p:cNvPr id="613" name="Oval 61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4" name="Trapezoid 61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6" name="Parallelogram 61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0" name="Rectangle 66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12" name="Rectangle 61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08" name="Oval 60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03" name="Group 602"/>
              <p:cNvGrpSpPr>
                <a:grpSpLocks noChangeAspect="1"/>
              </p:cNvGrpSpPr>
              <p:nvPr/>
            </p:nvGrpSpPr>
            <p:grpSpPr>
              <a:xfrm rot="14522359">
                <a:off x="222290" y="5953129"/>
                <a:ext cx="218173" cy="64460"/>
                <a:chOff x="5240867" y="2785533"/>
                <a:chExt cx="372532" cy="110067"/>
              </a:xfrm>
            </p:grpSpPr>
            <p:sp>
              <p:nvSpPr>
                <p:cNvPr id="604" name="Trapezoid 60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Right Triangle 60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Right Triangle 60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79" name="Group 578"/>
          <p:cNvGrpSpPr/>
          <p:nvPr/>
        </p:nvGrpSpPr>
        <p:grpSpPr>
          <a:xfrm>
            <a:off x="4973061" y="1924833"/>
            <a:ext cx="915608" cy="709603"/>
            <a:chOff x="4822755" y="1970497"/>
            <a:chExt cx="915608" cy="709603"/>
          </a:xfrm>
        </p:grpSpPr>
        <p:sp>
          <p:nvSpPr>
            <p:cNvPr id="580" name="TextBox 579"/>
            <p:cNvSpPr txBox="1"/>
            <p:nvPr/>
          </p:nvSpPr>
          <p:spPr>
            <a:xfrm rot="16200000">
              <a:off x="4727919" y="2160310"/>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581" name="Group 580"/>
            <p:cNvGrpSpPr/>
            <p:nvPr/>
          </p:nvGrpSpPr>
          <p:grpSpPr>
            <a:xfrm>
              <a:off x="5043872" y="1970497"/>
              <a:ext cx="694491" cy="553453"/>
              <a:chOff x="5162333" y="1344227"/>
              <a:chExt cx="868833" cy="692392"/>
            </a:xfrm>
          </p:grpSpPr>
          <p:grpSp>
            <p:nvGrpSpPr>
              <p:cNvPr id="583" name="Group 582"/>
              <p:cNvGrpSpPr/>
              <p:nvPr/>
            </p:nvGrpSpPr>
            <p:grpSpPr>
              <a:xfrm>
                <a:off x="5198994" y="1503314"/>
                <a:ext cx="759127" cy="533305"/>
                <a:chOff x="5198994" y="1503314"/>
                <a:chExt cx="759127" cy="533305"/>
              </a:xfrm>
            </p:grpSpPr>
            <p:sp>
              <p:nvSpPr>
                <p:cNvPr id="588" name="Rectangle 587"/>
                <p:cNvSpPr/>
                <p:nvPr/>
              </p:nvSpPr>
              <p:spPr>
                <a:xfrm>
                  <a:off x="5458262" y="1503314"/>
                  <a:ext cx="45719" cy="53330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Rectangle 588"/>
                <p:cNvSpPr/>
                <p:nvPr/>
              </p:nvSpPr>
              <p:spPr>
                <a:xfrm>
                  <a:off x="5912402" y="1895724"/>
                  <a:ext cx="45719" cy="13508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Rectangle 589"/>
                <p:cNvSpPr/>
                <p:nvPr/>
              </p:nvSpPr>
              <p:spPr>
                <a:xfrm>
                  <a:off x="5263811" y="1946339"/>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Rectangle 590"/>
                <p:cNvSpPr/>
                <p:nvPr/>
              </p:nvSpPr>
              <p:spPr>
                <a:xfrm>
                  <a:off x="5523079" y="19842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Rectangle 591"/>
                <p:cNvSpPr/>
                <p:nvPr/>
              </p:nvSpPr>
              <p:spPr>
                <a:xfrm>
                  <a:off x="5328628" y="1868053"/>
                  <a:ext cx="45719" cy="16188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Rectangle 592"/>
                <p:cNvSpPr/>
                <p:nvPr/>
              </p:nvSpPr>
              <p:spPr>
                <a:xfrm>
                  <a:off x="5652713" y="1710499"/>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Rectangle 593"/>
                <p:cNvSpPr/>
                <p:nvPr/>
              </p:nvSpPr>
              <p:spPr>
                <a:xfrm>
                  <a:off x="5782771" y="19887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Rectangle 594"/>
                <p:cNvSpPr/>
                <p:nvPr/>
              </p:nvSpPr>
              <p:spPr>
                <a:xfrm>
                  <a:off x="5847588" y="1972882"/>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Rectangle 595"/>
                <p:cNvSpPr/>
                <p:nvPr/>
              </p:nvSpPr>
              <p:spPr>
                <a:xfrm>
                  <a:off x="5198994" y="1648489"/>
                  <a:ext cx="45719" cy="38514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Rectangle 596"/>
                <p:cNvSpPr/>
                <p:nvPr/>
              </p:nvSpPr>
              <p:spPr>
                <a:xfrm>
                  <a:off x="5393445" y="1989238"/>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Rectangle 597"/>
                <p:cNvSpPr/>
                <p:nvPr/>
              </p:nvSpPr>
              <p:spPr>
                <a:xfrm flipV="1">
                  <a:off x="5717530" y="1564561"/>
                  <a:ext cx="45719" cy="47067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Rectangle 598"/>
                <p:cNvSpPr/>
                <p:nvPr/>
              </p:nvSpPr>
              <p:spPr>
                <a:xfrm>
                  <a:off x="5587896" y="1888745"/>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4" name="Group 583"/>
              <p:cNvGrpSpPr/>
              <p:nvPr/>
            </p:nvGrpSpPr>
            <p:grpSpPr>
              <a:xfrm>
                <a:off x="5162333" y="1344227"/>
                <a:ext cx="868833" cy="687458"/>
                <a:chOff x="7429539" y="1655158"/>
                <a:chExt cx="868833" cy="687458"/>
              </a:xfrm>
            </p:grpSpPr>
            <p:cxnSp>
              <p:nvCxnSpPr>
                <p:cNvPr id="585" name="Straight Connector 584"/>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86" name="Straight Connector 585"/>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87" name="Rectangle 586"/>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82" name="TextBox 581"/>
            <p:cNvSpPr txBox="1"/>
            <p:nvPr/>
          </p:nvSpPr>
          <p:spPr>
            <a:xfrm>
              <a:off x="5044387" y="2483287"/>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nvGrpSpPr>
          <p:cNvPr id="538" name="Group 537"/>
          <p:cNvGrpSpPr/>
          <p:nvPr/>
        </p:nvGrpSpPr>
        <p:grpSpPr>
          <a:xfrm>
            <a:off x="2996605" y="1920331"/>
            <a:ext cx="915662" cy="1452300"/>
            <a:chOff x="3039164" y="1897001"/>
            <a:chExt cx="915662" cy="1452300"/>
          </a:xfrm>
        </p:grpSpPr>
        <p:grpSp>
          <p:nvGrpSpPr>
            <p:cNvPr id="539" name="Group 538"/>
            <p:cNvGrpSpPr/>
            <p:nvPr/>
          </p:nvGrpSpPr>
          <p:grpSpPr>
            <a:xfrm rot="18702175">
              <a:off x="3230653" y="2651536"/>
              <a:ext cx="700684" cy="694845"/>
              <a:chOff x="4108941" y="2003067"/>
              <a:chExt cx="1106501" cy="1097280"/>
            </a:xfrm>
          </p:grpSpPr>
          <p:sp>
            <p:nvSpPr>
              <p:cNvPr id="561" name="Oval 560"/>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2" name="Group 561"/>
              <p:cNvGrpSpPr>
                <a:grpSpLocks noChangeAspect="1"/>
              </p:cNvGrpSpPr>
              <p:nvPr/>
            </p:nvGrpSpPr>
            <p:grpSpPr>
              <a:xfrm rot="1680000">
                <a:off x="4204991" y="2357995"/>
                <a:ext cx="914400" cy="455332"/>
                <a:chOff x="186749" y="5103441"/>
                <a:chExt cx="1990145" cy="991004"/>
              </a:xfrm>
            </p:grpSpPr>
            <p:grpSp>
              <p:nvGrpSpPr>
                <p:cNvPr id="563" name="Group 562"/>
                <p:cNvGrpSpPr/>
                <p:nvPr/>
              </p:nvGrpSpPr>
              <p:grpSpPr>
                <a:xfrm rot="19938423">
                  <a:off x="186749" y="5103441"/>
                  <a:ext cx="1990145" cy="587522"/>
                  <a:chOff x="3292366" y="2896415"/>
                  <a:chExt cx="2559268" cy="755534"/>
                </a:xfrm>
              </p:grpSpPr>
              <p:grpSp>
                <p:nvGrpSpPr>
                  <p:cNvPr id="568" name="Group 567"/>
                  <p:cNvGrpSpPr/>
                  <p:nvPr/>
                </p:nvGrpSpPr>
                <p:grpSpPr>
                  <a:xfrm>
                    <a:off x="3292366" y="2896415"/>
                    <a:ext cx="2559268" cy="755534"/>
                    <a:chOff x="4465648" y="826525"/>
                    <a:chExt cx="2559268" cy="755534"/>
                  </a:xfrm>
                </p:grpSpPr>
                <p:sp>
                  <p:nvSpPr>
                    <p:cNvPr id="570" name="Rectangle 56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71" name="Group 570"/>
                    <p:cNvGrpSpPr/>
                    <p:nvPr/>
                  </p:nvGrpSpPr>
                  <p:grpSpPr>
                    <a:xfrm>
                      <a:off x="4465648" y="826525"/>
                      <a:ext cx="2559268" cy="755534"/>
                      <a:chOff x="4465648" y="826525"/>
                      <a:chExt cx="2559268" cy="755534"/>
                    </a:xfrm>
                  </p:grpSpPr>
                  <p:grpSp>
                    <p:nvGrpSpPr>
                      <p:cNvPr id="572" name="Group 571"/>
                      <p:cNvGrpSpPr/>
                      <p:nvPr/>
                    </p:nvGrpSpPr>
                    <p:grpSpPr>
                      <a:xfrm>
                        <a:off x="4465648" y="826525"/>
                        <a:ext cx="2559268" cy="755534"/>
                        <a:chOff x="4348967" y="775020"/>
                        <a:chExt cx="4141890" cy="1286009"/>
                      </a:xfrm>
                      <a:solidFill>
                        <a:srgbClr val="FFC000"/>
                      </a:solidFill>
                    </p:grpSpPr>
                    <p:sp>
                      <p:nvSpPr>
                        <p:cNvPr id="574" name="Oval 57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75" name="Trapezoid 57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76" name="Parallelogram 57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77" name="Rectangle 57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73" name="Rectangle 57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69" name="Oval 568"/>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64" name="Group 563"/>
                <p:cNvGrpSpPr>
                  <a:grpSpLocks noChangeAspect="1"/>
                </p:cNvGrpSpPr>
                <p:nvPr/>
              </p:nvGrpSpPr>
              <p:grpSpPr>
                <a:xfrm rot="14522359">
                  <a:off x="222290" y="5953129"/>
                  <a:ext cx="218173" cy="64460"/>
                  <a:chOff x="5240867" y="2785533"/>
                  <a:chExt cx="372532" cy="110067"/>
                </a:xfrm>
              </p:grpSpPr>
              <p:sp>
                <p:nvSpPr>
                  <p:cNvPr id="565" name="Trapezoid 564"/>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Right Triangle 56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Right Triangle 566"/>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40" name="Group 539"/>
            <p:cNvGrpSpPr/>
            <p:nvPr/>
          </p:nvGrpSpPr>
          <p:grpSpPr>
            <a:xfrm>
              <a:off x="3039164" y="1897001"/>
              <a:ext cx="915662" cy="710794"/>
              <a:chOff x="3181541" y="1966451"/>
              <a:chExt cx="915662" cy="710794"/>
            </a:xfrm>
          </p:grpSpPr>
          <p:sp>
            <p:nvSpPr>
              <p:cNvPr id="541" name="TextBox 540"/>
              <p:cNvSpPr txBox="1"/>
              <p:nvPr/>
            </p:nvSpPr>
            <p:spPr>
              <a:xfrm rot="16200000">
                <a:off x="3086704" y="2143034"/>
                <a:ext cx="385729" cy="196055"/>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542" name="Group 541"/>
              <p:cNvGrpSpPr/>
              <p:nvPr/>
            </p:nvGrpSpPr>
            <p:grpSpPr>
              <a:xfrm>
                <a:off x="3402713" y="1966451"/>
                <a:ext cx="694490" cy="553454"/>
                <a:chOff x="3109182" y="1316938"/>
                <a:chExt cx="868833" cy="692392"/>
              </a:xfrm>
            </p:grpSpPr>
            <p:grpSp>
              <p:nvGrpSpPr>
                <p:cNvPr id="544" name="Group 543"/>
                <p:cNvGrpSpPr/>
                <p:nvPr/>
              </p:nvGrpSpPr>
              <p:grpSpPr>
                <a:xfrm>
                  <a:off x="3145843" y="1406345"/>
                  <a:ext cx="759127" cy="602985"/>
                  <a:chOff x="3145843" y="1406345"/>
                  <a:chExt cx="759127" cy="602985"/>
                </a:xfrm>
              </p:grpSpPr>
              <p:sp>
                <p:nvSpPr>
                  <p:cNvPr id="549" name="Rectangle 548"/>
                  <p:cNvSpPr/>
                  <p:nvPr/>
                </p:nvSpPr>
                <p:spPr>
                  <a:xfrm>
                    <a:off x="3405111" y="192086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Rectangle 549"/>
                  <p:cNvSpPr/>
                  <p:nvPr/>
                </p:nvSpPr>
                <p:spPr>
                  <a:xfrm>
                    <a:off x="3859251" y="19540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Rectangle 550"/>
                  <p:cNvSpPr/>
                  <p:nvPr/>
                </p:nvSpPr>
                <p:spPr>
                  <a:xfrm>
                    <a:off x="3210660" y="1601020"/>
                    <a:ext cx="45719" cy="4064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Rectangle 551"/>
                  <p:cNvSpPr/>
                  <p:nvPr/>
                </p:nvSpPr>
                <p:spPr>
                  <a:xfrm>
                    <a:off x="3469928" y="195698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Rectangle 552"/>
                  <p:cNvSpPr/>
                  <p:nvPr/>
                </p:nvSpPr>
                <p:spPr>
                  <a:xfrm>
                    <a:off x="3275477" y="195693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Rectangle 553"/>
                  <p:cNvSpPr/>
                  <p:nvPr/>
                </p:nvSpPr>
                <p:spPr>
                  <a:xfrm>
                    <a:off x="3599562" y="1962944"/>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Rectangle 554"/>
                  <p:cNvSpPr/>
                  <p:nvPr/>
                </p:nvSpPr>
                <p:spPr>
                  <a:xfrm>
                    <a:off x="3729620" y="196141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Rectangle 555"/>
                  <p:cNvSpPr/>
                  <p:nvPr/>
                </p:nvSpPr>
                <p:spPr>
                  <a:xfrm>
                    <a:off x="3794437" y="1447453"/>
                    <a:ext cx="45719" cy="56121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Rectangle 556"/>
                  <p:cNvSpPr/>
                  <p:nvPr/>
                </p:nvSpPr>
                <p:spPr>
                  <a:xfrm>
                    <a:off x="3145843" y="1406345"/>
                    <a:ext cx="49544" cy="60000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Rectangle 557"/>
                  <p:cNvSpPr/>
                  <p:nvPr/>
                </p:nvSpPr>
                <p:spPr>
                  <a:xfrm>
                    <a:off x="3340294" y="196194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Rectangle 558"/>
                  <p:cNvSpPr/>
                  <p:nvPr/>
                </p:nvSpPr>
                <p:spPr>
                  <a:xfrm flipV="1">
                    <a:off x="3664379" y="194559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p:cNvSpPr/>
                  <p:nvPr/>
                </p:nvSpPr>
                <p:spPr>
                  <a:xfrm>
                    <a:off x="3534745" y="1461218"/>
                    <a:ext cx="49968" cy="54379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5" name="Group 544"/>
                <p:cNvGrpSpPr/>
                <p:nvPr/>
              </p:nvGrpSpPr>
              <p:grpSpPr>
                <a:xfrm>
                  <a:off x="3109182" y="1316938"/>
                  <a:ext cx="868833" cy="687458"/>
                  <a:chOff x="7429539" y="1655158"/>
                  <a:chExt cx="868833" cy="687458"/>
                </a:xfrm>
              </p:grpSpPr>
              <p:cxnSp>
                <p:nvCxnSpPr>
                  <p:cNvPr id="546" name="Straight Connector 545"/>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47" name="Straight Connector 546"/>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48" name="Rectangle 547"/>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43" name="TextBox 542"/>
              <p:cNvSpPr txBox="1"/>
              <p:nvPr/>
            </p:nvSpPr>
            <p:spPr>
              <a:xfrm>
                <a:off x="3403228" y="2480432"/>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sp>
        <p:nvSpPr>
          <p:cNvPr id="723" name="TextBox 722"/>
          <p:cNvSpPr txBox="1"/>
          <p:nvPr/>
        </p:nvSpPr>
        <p:spPr>
          <a:xfrm>
            <a:off x="5874876" y="2694773"/>
            <a:ext cx="553357" cy="461665"/>
          </a:xfrm>
          <a:prstGeom prst="rect">
            <a:avLst/>
          </a:prstGeom>
          <a:noFill/>
        </p:spPr>
        <p:txBody>
          <a:bodyPr wrap="none" rtlCol="0" anchor="ctr">
            <a:spAutoFit/>
          </a:bodyPr>
          <a:lstStyle/>
          <a:p>
            <a:pPr algn="ctr"/>
            <a:r>
              <a:rPr lang="en-US" sz="2400" dirty="0" smtClean="0">
                <a:solidFill>
                  <a:schemeClr val="bg1">
                    <a:lumMod val="50000"/>
                  </a:schemeClr>
                </a:solidFill>
              </a:rPr>
              <a:t>. . .</a:t>
            </a:r>
            <a:endParaRPr lang="en-US" sz="2400" dirty="0">
              <a:solidFill>
                <a:schemeClr val="bg1">
                  <a:lumMod val="50000"/>
                </a:schemeClr>
              </a:solidFill>
            </a:endParaRPr>
          </a:p>
        </p:txBody>
      </p:sp>
      <p:sp>
        <p:nvSpPr>
          <p:cNvPr id="452" name="TextBox 451"/>
          <p:cNvSpPr txBox="1"/>
          <p:nvPr/>
        </p:nvSpPr>
        <p:spPr>
          <a:xfrm>
            <a:off x="205119" y="910712"/>
            <a:ext cx="7379584"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Generating </a:t>
            </a:r>
            <a:r>
              <a:rPr lang="en-US" sz="2000" b="1" dirty="0">
                <a:latin typeface="Times New Roman" charset="0"/>
                <a:ea typeface="Times New Roman" charset="0"/>
                <a:cs typeface="Times New Roman" charset="0"/>
              </a:rPr>
              <a:t>a performance </a:t>
            </a:r>
            <a:r>
              <a:rPr lang="en-US" sz="2000" b="1" dirty="0" smtClean="0">
                <a:latin typeface="Times New Roman" charset="0"/>
                <a:ea typeface="Times New Roman" charset="0"/>
                <a:cs typeface="Times New Roman" charset="0"/>
              </a:rPr>
              <a:t>model </a:t>
            </a:r>
            <a:r>
              <a:rPr lang="en-US" sz="2000" b="1" dirty="0">
                <a:latin typeface="Times New Roman" charset="0"/>
                <a:ea typeface="Times New Roman" charset="0"/>
                <a:cs typeface="Times New Roman" charset="0"/>
              </a:rPr>
              <a:t>of </a:t>
            </a:r>
            <a:r>
              <a:rPr lang="en-US" sz="2000" b="1">
                <a:latin typeface="Times New Roman" charset="0"/>
                <a:ea typeface="Times New Roman" charset="0"/>
                <a:cs typeface="Times New Roman" charset="0"/>
              </a:rPr>
              <a:t>the </a:t>
            </a:r>
            <a:r>
              <a:rPr lang="en-US" sz="2000" b="1" smtClean="0">
                <a:latin typeface="Times New Roman" charset="0"/>
                <a:ea typeface="Times New Roman" charset="0"/>
                <a:cs typeface="Times New Roman" charset="0"/>
              </a:rPr>
              <a:t>AUV from </a:t>
            </a:r>
            <a:r>
              <a:rPr lang="en-US" sz="2000" b="1" dirty="0">
                <a:latin typeface="Times New Roman" charset="0"/>
                <a:ea typeface="Times New Roman" charset="0"/>
                <a:cs typeface="Times New Roman" charset="0"/>
              </a:rPr>
              <a:t>training data</a:t>
            </a:r>
            <a:endParaRPr lang="en-US" sz="2000" dirty="0"/>
          </a:p>
        </p:txBody>
      </p:sp>
      <p:sp>
        <p:nvSpPr>
          <p:cNvPr id="453" name="TextBox 452"/>
          <p:cNvSpPr txBox="1"/>
          <p:nvPr/>
        </p:nvSpPr>
        <p:spPr>
          <a:xfrm>
            <a:off x="593125" y="5904415"/>
            <a:ext cx="8073080" cy="584775"/>
          </a:xfrm>
          <a:prstGeom prst="rect">
            <a:avLst/>
          </a:prstGeom>
          <a:noFill/>
        </p:spPr>
        <p:txBody>
          <a:bodyPr wrap="square" rtlCol="0">
            <a:spAutoFit/>
          </a:bodyPr>
          <a:lstStyle/>
          <a:p>
            <a:pPr algn="ctr"/>
            <a:r>
              <a:rPr lang="en-US" sz="1600" dirty="0" smtClean="0">
                <a:latin typeface="Times New Roman" charset="0"/>
                <a:ea typeface="Times New Roman" charset="0"/>
                <a:cs typeface="Times New Roman" charset="0"/>
              </a:rPr>
              <a:t>Topics </a:t>
            </a:r>
            <a:r>
              <a:rPr lang="en-US" sz="1600" dirty="0" smtClean="0">
                <a:latin typeface="Times New Roman" charset="0"/>
                <a:ea typeface="Times New Roman" charset="0"/>
                <a:cs typeface="Times New Roman" charset="0"/>
              </a:rPr>
              <a:t>correspond </a:t>
            </a:r>
            <a:r>
              <a:rPr lang="en-US" sz="1600" dirty="0">
                <a:latin typeface="Times New Roman" charset="0"/>
                <a:ea typeface="Times New Roman" charset="0"/>
                <a:cs typeface="Times New Roman" charset="0"/>
              </a:rPr>
              <a:t>to the control policies or behaviors that are executed onboard, and capture the dynamic relationship between the actuators and the AUV’s performance </a:t>
            </a:r>
          </a:p>
        </p:txBody>
      </p:sp>
      <p:grpSp>
        <p:nvGrpSpPr>
          <p:cNvPr id="454" name="Group 453"/>
          <p:cNvGrpSpPr/>
          <p:nvPr/>
        </p:nvGrpSpPr>
        <p:grpSpPr>
          <a:xfrm>
            <a:off x="6251826" y="1924831"/>
            <a:ext cx="915608" cy="709605"/>
            <a:chOff x="4822755" y="1970495"/>
            <a:chExt cx="915608" cy="709605"/>
          </a:xfrm>
        </p:grpSpPr>
        <p:sp>
          <p:nvSpPr>
            <p:cNvPr id="457" name="TextBox 456"/>
            <p:cNvSpPr txBox="1"/>
            <p:nvPr/>
          </p:nvSpPr>
          <p:spPr>
            <a:xfrm>
              <a:off x="5044387" y="2483287"/>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sp>
          <p:nvSpPr>
            <p:cNvPr id="455" name="TextBox 454"/>
            <p:cNvSpPr txBox="1"/>
            <p:nvPr/>
          </p:nvSpPr>
          <p:spPr>
            <a:xfrm rot="16200000">
              <a:off x="4727919" y="2160310"/>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456" name="Group 455"/>
            <p:cNvGrpSpPr/>
            <p:nvPr/>
          </p:nvGrpSpPr>
          <p:grpSpPr>
            <a:xfrm>
              <a:off x="5043872" y="1970495"/>
              <a:ext cx="694491" cy="555497"/>
              <a:chOff x="5162333" y="1344227"/>
              <a:chExt cx="868833" cy="694957"/>
            </a:xfrm>
          </p:grpSpPr>
          <p:grpSp>
            <p:nvGrpSpPr>
              <p:cNvPr id="458" name="Group 457"/>
              <p:cNvGrpSpPr/>
              <p:nvPr/>
            </p:nvGrpSpPr>
            <p:grpSpPr>
              <a:xfrm>
                <a:off x="5198994" y="1460421"/>
                <a:ext cx="759127" cy="578763"/>
                <a:chOff x="5198994" y="1460421"/>
                <a:chExt cx="759127" cy="578763"/>
              </a:xfrm>
            </p:grpSpPr>
            <p:sp>
              <p:nvSpPr>
                <p:cNvPr id="619" name="Rectangle 618"/>
                <p:cNvSpPr/>
                <p:nvPr/>
              </p:nvSpPr>
              <p:spPr>
                <a:xfrm>
                  <a:off x="5458262" y="1924789"/>
                  <a:ext cx="45719" cy="1143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Rectangle 619"/>
                <p:cNvSpPr/>
                <p:nvPr/>
              </p:nvSpPr>
              <p:spPr>
                <a:xfrm>
                  <a:off x="5912402" y="1899695"/>
                  <a:ext cx="45719" cy="13508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Rectangle 620"/>
                <p:cNvSpPr/>
                <p:nvPr/>
              </p:nvSpPr>
              <p:spPr>
                <a:xfrm>
                  <a:off x="5263811" y="1946339"/>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Rectangle 621"/>
                <p:cNvSpPr/>
                <p:nvPr/>
              </p:nvSpPr>
              <p:spPr>
                <a:xfrm>
                  <a:off x="5523079" y="19842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Rectangle 622"/>
                <p:cNvSpPr/>
                <p:nvPr/>
              </p:nvSpPr>
              <p:spPr>
                <a:xfrm>
                  <a:off x="5328628" y="1868053"/>
                  <a:ext cx="45719" cy="16188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Rectangle 623"/>
                <p:cNvSpPr/>
                <p:nvPr/>
              </p:nvSpPr>
              <p:spPr>
                <a:xfrm>
                  <a:off x="5652713" y="1710499"/>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Rectangle 624"/>
                <p:cNvSpPr/>
                <p:nvPr/>
              </p:nvSpPr>
              <p:spPr>
                <a:xfrm>
                  <a:off x="5782771" y="1460421"/>
                  <a:ext cx="45719" cy="5719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Rectangle 625"/>
                <p:cNvSpPr/>
                <p:nvPr/>
              </p:nvSpPr>
              <p:spPr>
                <a:xfrm>
                  <a:off x="5847588" y="1972882"/>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Rectangle 626"/>
                <p:cNvSpPr/>
                <p:nvPr/>
              </p:nvSpPr>
              <p:spPr>
                <a:xfrm>
                  <a:off x="5198994" y="1648489"/>
                  <a:ext cx="45719" cy="38514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Rectangle 627"/>
                <p:cNvSpPr/>
                <p:nvPr/>
              </p:nvSpPr>
              <p:spPr>
                <a:xfrm>
                  <a:off x="5393445" y="1989238"/>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Rectangle 628"/>
                <p:cNvSpPr/>
                <p:nvPr/>
              </p:nvSpPr>
              <p:spPr>
                <a:xfrm flipV="1">
                  <a:off x="5717529" y="1914101"/>
                  <a:ext cx="45719" cy="1143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Rectangle 629"/>
                <p:cNvSpPr/>
                <p:nvPr/>
              </p:nvSpPr>
              <p:spPr>
                <a:xfrm>
                  <a:off x="5587896" y="1888745"/>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9" name="Group 458"/>
              <p:cNvGrpSpPr/>
              <p:nvPr/>
            </p:nvGrpSpPr>
            <p:grpSpPr>
              <a:xfrm>
                <a:off x="5162333" y="1344227"/>
                <a:ext cx="868833" cy="687458"/>
                <a:chOff x="7429539" y="1655158"/>
                <a:chExt cx="868833" cy="687458"/>
              </a:xfrm>
            </p:grpSpPr>
            <p:cxnSp>
              <p:nvCxnSpPr>
                <p:cNvPr id="615" name="Straight Connector 614"/>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17" name="Straight Connector 616"/>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18" name="Rectangle 617"/>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9" name="Group 18"/>
          <p:cNvGrpSpPr/>
          <p:nvPr/>
        </p:nvGrpSpPr>
        <p:grpSpPr>
          <a:xfrm>
            <a:off x="986182" y="1596717"/>
            <a:ext cx="5948823" cy="276999"/>
            <a:chOff x="986182" y="1596717"/>
            <a:chExt cx="5948823" cy="276999"/>
          </a:xfrm>
        </p:grpSpPr>
        <p:sp>
          <p:nvSpPr>
            <p:cNvPr id="631" name="Oval 630"/>
            <p:cNvSpPr>
              <a:spLocks noChangeAspect="1"/>
            </p:cNvSpPr>
            <p:nvPr/>
          </p:nvSpPr>
          <p:spPr>
            <a:xfrm>
              <a:off x="5421282" y="1603788"/>
              <a:ext cx="262673" cy="26285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ysClr val="windowText" lastClr="000000"/>
                  </a:solidFill>
                </a:rPr>
                <a:t>✔</a:t>
              </a:r>
              <a:endParaRPr lang="en-US" sz="1600" dirty="0">
                <a:solidFill>
                  <a:sysClr val="windowText" lastClr="000000"/>
                </a:solidFill>
              </a:endParaRPr>
            </a:p>
          </p:txBody>
        </p:sp>
        <p:sp>
          <p:nvSpPr>
            <p:cNvPr id="632" name="Oval 631"/>
            <p:cNvSpPr>
              <a:spLocks noChangeAspect="1"/>
            </p:cNvSpPr>
            <p:nvPr/>
          </p:nvSpPr>
          <p:spPr>
            <a:xfrm>
              <a:off x="4378130" y="1603788"/>
              <a:ext cx="262673" cy="26285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ysClr val="windowText" lastClr="000000"/>
                  </a:solidFill>
                </a:rPr>
                <a:t>✔</a:t>
              </a:r>
              <a:endParaRPr lang="en-US" sz="1600" dirty="0">
                <a:solidFill>
                  <a:sysClr val="windowText" lastClr="000000"/>
                </a:solidFill>
              </a:endParaRPr>
            </a:p>
          </p:txBody>
        </p:sp>
        <p:sp>
          <p:nvSpPr>
            <p:cNvPr id="633" name="Oval 632"/>
            <p:cNvSpPr>
              <a:spLocks noChangeAspect="1"/>
            </p:cNvSpPr>
            <p:nvPr/>
          </p:nvSpPr>
          <p:spPr>
            <a:xfrm>
              <a:off x="3432830" y="1603788"/>
              <a:ext cx="262673" cy="26285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ysClr val="windowText" lastClr="000000"/>
                  </a:solidFill>
                </a:rPr>
                <a:t>✔</a:t>
              </a:r>
              <a:endParaRPr lang="en-US" sz="1600" dirty="0">
                <a:solidFill>
                  <a:sysClr val="windowText" lastClr="000000"/>
                </a:solidFill>
              </a:endParaRPr>
            </a:p>
          </p:txBody>
        </p:sp>
        <p:sp>
          <p:nvSpPr>
            <p:cNvPr id="634" name="Oval 633"/>
            <p:cNvSpPr>
              <a:spLocks noChangeAspect="1"/>
            </p:cNvSpPr>
            <p:nvPr/>
          </p:nvSpPr>
          <p:spPr>
            <a:xfrm>
              <a:off x="6669829" y="1602535"/>
              <a:ext cx="265176" cy="265362"/>
            </a:xfrm>
            <a:prstGeom prst="ellipse">
              <a:avLst/>
            </a:prstGeom>
            <a:solidFill>
              <a:srgbClr val="FF4C4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𝗫</a:t>
              </a:r>
            </a:p>
          </p:txBody>
        </p:sp>
        <mc:AlternateContent xmlns:mc="http://schemas.openxmlformats.org/markup-compatibility/2006" xmlns:a14="http://schemas.microsoft.com/office/drawing/2010/main">
          <mc:Choice Requires="a14">
            <p:sp>
              <p:nvSpPr>
                <p:cNvPr id="11" name="Rectangle 10"/>
                <p:cNvSpPr/>
                <p:nvPr/>
              </p:nvSpPr>
              <p:spPr>
                <a:xfrm>
                  <a:off x="986182" y="1596717"/>
                  <a:ext cx="1686039"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1200" smtClean="0">
                            <a:latin typeface="Cambria Math" charset="0"/>
                          </a:rPr>
                          <m:t>P</m:t>
                        </m:r>
                        <m:d>
                          <m:dPr>
                            <m:ctrlPr>
                              <a:rPr lang="en-US" sz="1200" i="1">
                                <a:latin typeface="Cambria Math" charset="0"/>
                              </a:rPr>
                            </m:ctrlPr>
                          </m:dPr>
                          <m:e>
                            <m:r>
                              <a:rPr lang="en-US" sz="1200" b="0" i="1" smtClean="0">
                                <a:latin typeface="Cambria Math" charset="0"/>
                              </a:rPr>
                              <m:t>h𝑒𝑎𝑙𝑡h</m:t>
                            </m:r>
                            <m:r>
                              <a:rPr lang="en-US" sz="1200" b="0" i="1" smtClean="0">
                                <a:latin typeface="Cambria Math" charset="0"/>
                              </a:rPr>
                              <m:t> </m:t>
                            </m:r>
                            <m:r>
                              <a:rPr lang="en-US" sz="1200" b="0" i="1" smtClean="0">
                                <a:latin typeface="Cambria Math" charset="0"/>
                              </a:rPr>
                              <m:t>𝑠𝑡𝑎𝑡𝑒</m:t>
                            </m:r>
                          </m:e>
                          <m:e>
                            <m:r>
                              <a:rPr lang="en-US" sz="1200" i="1">
                                <a:latin typeface="Cambria Math" charset="0"/>
                              </a:rPr>
                              <m:t>𝑧</m:t>
                            </m:r>
                            <m:r>
                              <a:rPr lang="en-US" sz="1200">
                                <a:latin typeface="Cambria Math" charset="0"/>
                              </a:rPr>
                              <m:t>=</m:t>
                            </m:r>
                            <m:r>
                              <a:rPr lang="en-US" sz="1200" i="1">
                                <a:latin typeface="Cambria Math" charset="0"/>
                              </a:rPr>
                              <m:t>𝑘</m:t>
                            </m:r>
                          </m:e>
                        </m:d>
                      </m:oMath>
                    </m:oMathPara>
                  </a14:m>
                  <a:endParaRPr lang="en-US" sz="1200" dirty="0"/>
                </a:p>
              </p:txBody>
            </p:sp>
          </mc:Choice>
          <mc:Fallback xmlns="">
            <p:sp>
              <p:nvSpPr>
                <p:cNvPr id="11" name="Rectangle 10"/>
                <p:cNvSpPr>
                  <a:spLocks noRot="1" noChangeAspect="1" noMove="1" noResize="1" noEditPoints="1" noAdjustHandles="1" noChangeArrowheads="1" noChangeShapeType="1" noTextEdit="1"/>
                </p:cNvSpPr>
                <p:nvPr/>
              </p:nvSpPr>
              <p:spPr>
                <a:xfrm>
                  <a:off x="986182" y="1596717"/>
                  <a:ext cx="1686039" cy="276999"/>
                </a:xfrm>
                <a:prstGeom prst="rect">
                  <a:avLst/>
                </a:prstGeom>
                <a:blipFill rotWithShape="0">
                  <a:blip r:embed="rId7"/>
                  <a:stretch>
                    <a:fillRect t="-80000" b="-102222"/>
                  </a:stretch>
                </a:blipFill>
              </p:spPr>
              <p:txBody>
                <a:bodyPr/>
                <a:lstStyle/>
                <a:p>
                  <a:r>
                    <a:rPr lang="en-US">
                      <a:noFill/>
                    </a:rPr>
                    <a:t> </a:t>
                  </a:r>
                </a:p>
              </p:txBody>
            </p:sp>
          </mc:Fallback>
        </mc:AlternateContent>
        <p:cxnSp>
          <p:nvCxnSpPr>
            <p:cNvPr id="13" name="Straight Arrow Connector 12"/>
            <p:cNvCxnSpPr>
              <a:stCxn id="11" idx="3"/>
            </p:cNvCxnSpPr>
            <p:nvPr/>
          </p:nvCxnSpPr>
          <p:spPr>
            <a:xfrm>
              <a:off x="2672221" y="1735217"/>
              <a:ext cx="59466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413607" y="3317733"/>
            <a:ext cx="6682210" cy="307777"/>
            <a:chOff x="413607" y="3317733"/>
            <a:chExt cx="6682210" cy="307777"/>
          </a:xfrm>
        </p:grpSpPr>
        <mc:AlternateContent xmlns:mc="http://schemas.openxmlformats.org/markup-compatibility/2006" xmlns:a14="http://schemas.microsoft.com/office/drawing/2010/main">
          <mc:Choice Requires="a14">
            <p:sp>
              <p:nvSpPr>
                <p:cNvPr id="635" name="Rectangle 634"/>
                <p:cNvSpPr/>
                <p:nvPr/>
              </p:nvSpPr>
              <p:spPr>
                <a:xfrm>
                  <a:off x="413607" y="3333122"/>
                  <a:ext cx="1852622"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1200" smtClean="0">
                            <a:latin typeface="Cambria Math" charset="0"/>
                          </a:rPr>
                          <m:t>P</m:t>
                        </m:r>
                        <m:d>
                          <m:dPr>
                            <m:ctrlPr>
                              <a:rPr lang="en-US" sz="1200" i="1">
                                <a:latin typeface="Cambria Math" charset="0"/>
                              </a:rPr>
                            </m:ctrlPr>
                          </m:dPr>
                          <m:e>
                            <m:r>
                              <a:rPr lang="en-US" sz="1200" b="0" i="1" smtClean="0">
                                <a:latin typeface="Cambria Math" charset="0"/>
                              </a:rPr>
                              <m:t>𝑐𝑜𝑛𝑡𝑟𝑜𝑙</m:t>
                            </m:r>
                            <m:r>
                              <a:rPr lang="en-US" sz="1200" b="0" i="1" smtClean="0">
                                <a:latin typeface="Cambria Math" charset="0"/>
                              </a:rPr>
                              <m:t> </m:t>
                            </m:r>
                            <m:r>
                              <a:rPr lang="en-US" sz="1200" b="0" i="1" smtClean="0">
                                <a:latin typeface="Cambria Math" charset="0"/>
                              </a:rPr>
                              <m:t>𝑝𝑜𝑙𝑖𝑐𝑦</m:t>
                            </m:r>
                          </m:e>
                          <m:e>
                            <m:r>
                              <a:rPr lang="en-US" sz="1200" i="1">
                                <a:latin typeface="Cambria Math" charset="0"/>
                              </a:rPr>
                              <m:t>𝑧</m:t>
                            </m:r>
                            <m:r>
                              <a:rPr lang="en-US" sz="1200">
                                <a:latin typeface="Cambria Math" charset="0"/>
                              </a:rPr>
                              <m:t>=</m:t>
                            </m:r>
                            <m:r>
                              <a:rPr lang="en-US" sz="1200" i="1">
                                <a:latin typeface="Cambria Math" charset="0"/>
                              </a:rPr>
                              <m:t>𝑘</m:t>
                            </m:r>
                          </m:e>
                        </m:d>
                      </m:oMath>
                    </m:oMathPara>
                  </a14:m>
                  <a:endParaRPr lang="en-US" sz="1200" dirty="0"/>
                </a:p>
              </p:txBody>
            </p:sp>
          </mc:Choice>
          <mc:Fallback xmlns="">
            <p:sp>
              <p:nvSpPr>
                <p:cNvPr id="635" name="Rectangle 634"/>
                <p:cNvSpPr>
                  <a:spLocks noRot="1" noChangeAspect="1" noMove="1" noResize="1" noEditPoints="1" noAdjustHandles="1" noChangeArrowheads="1" noChangeShapeType="1" noTextEdit="1"/>
                </p:cNvSpPr>
                <p:nvPr/>
              </p:nvSpPr>
              <p:spPr>
                <a:xfrm>
                  <a:off x="413607" y="3333122"/>
                  <a:ext cx="1852622" cy="276999"/>
                </a:xfrm>
                <a:prstGeom prst="rect">
                  <a:avLst/>
                </a:prstGeom>
                <a:blipFill rotWithShape="0">
                  <a:blip r:embed="rId8"/>
                  <a:stretch>
                    <a:fillRect t="-80000" b="-102222"/>
                  </a:stretch>
                </a:blipFill>
              </p:spPr>
              <p:txBody>
                <a:bodyPr/>
                <a:lstStyle/>
                <a:p>
                  <a:r>
                    <a:rPr lang="en-US">
                      <a:noFill/>
                    </a:rPr>
                    <a:t> </a:t>
                  </a:r>
                </a:p>
              </p:txBody>
            </p:sp>
          </mc:Fallback>
        </mc:AlternateContent>
        <p:cxnSp>
          <p:nvCxnSpPr>
            <p:cNvPr id="636" name="Straight Arrow Connector 635"/>
            <p:cNvCxnSpPr/>
            <p:nvPr/>
          </p:nvCxnSpPr>
          <p:spPr>
            <a:xfrm flipV="1">
              <a:off x="2266229" y="3471621"/>
              <a:ext cx="5843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200505" y="3317733"/>
              <a:ext cx="588623" cy="307777"/>
            </a:xfrm>
            <a:prstGeom prst="rect">
              <a:avLst/>
            </a:prstGeom>
            <a:noFill/>
          </p:spPr>
          <p:txBody>
            <a:bodyPr wrap="none" rtlCol="0">
              <a:spAutoFit/>
            </a:bodyPr>
            <a:lstStyle/>
            <a:p>
              <a:pPr algn="ctr"/>
              <a:r>
                <a:rPr lang="en-US" sz="1400" smtClean="0">
                  <a:latin typeface="Georgia" charset="0"/>
                  <a:ea typeface="Georgia" charset="0"/>
                  <a:cs typeface="Georgia" charset="0"/>
                </a:rPr>
                <a:t>pitch</a:t>
              </a:r>
              <a:endParaRPr lang="en-US" sz="1600" dirty="0">
                <a:latin typeface="Georgia" charset="0"/>
                <a:ea typeface="Georgia" charset="0"/>
                <a:cs typeface="Georgia" charset="0"/>
              </a:endParaRPr>
            </a:p>
          </p:txBody>
        </p:sp>
        <p:sp>
          <p:nvSpPr>
            <p:cNvPr id="639" name="TextBox 638"/>
            <p:cNvSpPr txBox="1"/>
            <p:nvPr/>
          </p:nvSpPr>
          <p:spPr>
            <a:xfrm>
              <a:off x="4320596" y="3317733"/>
              <a:ext cx="542136" cy="307777"/>
            </a:xfrm>
            <a:prstGeom prst="rect">
              <a:avLst/>
            </a:prstGeom>
            <a:noFill/>
          </p:spPr>
          <p:txBody>
            <a:bodyPr wrap="none" rtlCol="0">
              <a:spAutoFit/>
            </a:bodyPr>
            <a:lstStyle/>
            <a:p>
              <a:pPr algn="ctr"/>
              <a:r>
                <a:rPr lang="en-US" sz="1400" dirty="0" smtClean="0">
                  <a:latin typeface="Georgia" charset="0"/>
                  <a:ea typeface="Georgia" charset="0"/>
                  <a:cs typeface="Georgia" charset="0"/>
                </a:rPr>
                <a:t>float</a:t>
              </a:r>
              <a:endParaRPr lang="en-US" sz="1600" dirty="0">
                <a:latin typeface="Georgia" charset="0"/>
                <a:ea typeface="Georgia" charset="0"/>
                <a:cs typeface="Georgia" charset="0"/>
              </a:endParaRPr>
            </a:p>
          </p:txBody>
        </p:sp>
        <p:sp>
          <p:nvSpPr>
            <p:cNvPr id="640" name="TextBox 639"/>
            <p:cNvSpPr txBox="1"/>
            <p:nvPr/>
          </p:nvSpPr>
          <p:spPr>
            <a:xfrm>
              <a:off x="5265226" y="3317733"/>
              <a:ext cx="588623" cy="307777"/>
            </a:xfrm>
            <a:prstGeom prst="rect">
              <a:avLst/>
            </a:prstGeom>
            <a:noFill/>
          </p:spPr>
          <p:txBody>
            <a:bodyPr wrap="none" rtlCol="0">
              <a:spAutoFit/>
            </a:bodyPr>
            <a:lstStyle/>
            <a:p>
              <a:pPr algn="ctr"/>
              <a:r>
                <a:rPr lang="en-US" sz="1400" dirty="0" smtClean="0">
                  <a:latin typeface="Georgia" charset="0"/>
                  <a:ea typeface="Georgia" charset="0"/>
                  <a:cs typeface="Georgia" charset="0"/>
                </a:rPr>
                <a:t>pitch</a:t>
              </a:r>
              <a:endParaRPr lang="en-US" sz="1600" dirty="0">
                <a:latin typeface="Georgia" charset="0"/>
                <a:ea typeface="Georgia" charset="0"/>
                <a:cs typeface="Georgia" charset="0"/>
              </a:endParaRPr>
            </a:p>
          </p:txBody>
        </p:sp>
        <p:sp>
          <p:nvSpPr>
            <p:cNvPr id="641" name="TextBox 640"/>
            <p:cNvSpPr txBox="1"/>
            <p:nvPr/>
          </p:nvSpPr>
          <p:spPr>
            <a:xfrm>
              <a:off x="6553681" y="3317733"/>
              <a:ext cx="542136" cy="307777"/>
            </a:xfrm>
            <a:prstGeom prst="rect">
              <a:avLst/>
            </a:prstGeom>
            <a:noFill/>
          </p:spPr>
          <p:txBody>
            <a:bodyPr wrap="none" rtlCol="0">
              <a:spAutoFit/>
            </a:bodyPr>
            <a:lstStyle/>
            <a:p>
              <a:pPr algn="ctr"/>
              <a:r>
                <a:rPr lang="en-US" sz="1400" dirty="0" smtClean="0">
                  <a:latin typeface="Georgia" charset="0"/>
                  <a:ea typeface="Georgia" charset="0"/>
                  <a:cs typeface="Georgia" charset="0"/>
                </a:rPr>
                <a:t>float</a:t>
              </a:r>
              <a:endParaRPr lang="en-US" sz="1600" dirty="0">
                <a:latin typeface="Georgia" charset="0"/>
                <a:ea typeface="Georgia" charset="0"/>
                <a:cs typeface="Georgia" charset="0"/>
              </a:endParaRPr>
            </a:p>
          </p:txBody>
        </p:sp>
      </p:grpSp>
      <mc:AlternateContent xmlns:mc="http://schemas.openxmlformats.org/markup-compatibility/2006" xmlns:a14="http://schemas.microsoft.com/office/drawing/2010/main">
        <mc:Choice Requires="a14">
          <p:sp>
            <p:nvSpPr>
              <p:cNvPr id="535" name="TextBox 534"/>
              <p:cNvSpPr txBox="1"/>
              <p:nvPr/>
            </p:nvSpPr>
            <p:spPr>
              <a:xfrm>
                <a:off x="1944271" y="2623068"/>
                <a:ext cx="1121013" cy="723275"/>
              </a:xfrm>
              <a:prstGeom prst="rect">
                <a:avLst/>
              </a:prstGeom>
              <a:noFill/>
            </p:spPr>
            <p:txBody>
              <a:bodyPr wrap="none" rtlCol="0">
                <a:spAutoFit/>
              </a:bodyPr>
              <a:lstStyle/>
              <a:p>
                <a:pPr algn="ctr">
                  <a:lnSpc>
                    <a:spcPct val="150000"/>
                  </a:lnSpc>
                </a:pPr>
                <a:r>
                  <a:rPr lang="en-US" dirty="0" smtClean="0">
                    <a:latin typeface="Georgia" charset="0"/>
                    <a:ea typeface="Georgia" charset="0"/>
                    <a:cs typeface="Georgia" charset="0"/>
                  </a:rPr>
                  <a:t>1) Topics</a:t>
                </a:r>
              </a:p>
              <a:p>
                <a:pPr algn="ctr"/>
                <a14:m>
                  <m:oMathPara xmlns:m="http://schemas.openxmlformats.org/officeDocument/2006/math">
                    <m:oMathParaPr>
                      <m:jc m:val="centerGroup"/>
                    </m:oMathParaPr>
                    <m:oMath xmlns:m="http://schemas.openxmlformats.org/officeDocument/2006/math">
                      <m:d>
                        <m:dPr>
                          <m:begChr m:val=""/>
                          <m:ctrlPr>
                            <a:rPr lang="en-US" sz="1400" i="1">
                              <a:latin typeface="Cambria Math" charset="0"/>
                            </a:rPr>
                          </m:ctrlPr>
                        </m:dPr>
                        <m:e>
                          <m:r>
                            <m:rPr>
                              <m:sty m:val="p"/>
                            </m:rPr>
                            <a:rPr lang="en-US" sz="1400">
                              <a:latin typeface="Cambria Math" charset="0"/>
                            </a:rPr>
                            <m:t>P</m:t>
                          </m:r>
                          <m:r>
                            <a:rPr lang="en-US" sz="1400">
                              <a:latin typeface="Cambria Math" charset="0"/>
                            </a:rPr>
                            <m:t>(</m:t>
                          </m:r>
                          <m:r>
                            <a:rPr lang="en-US" sz="1400" b="0" i="1" smtClean="0">
                              <a:latin typeface="Cambria Math" charset="0"/>
                            </a:rPr>
                            <m:t>𝑤</m:t>
                          </m:r>
                          <m:r>
                            <a:rPr lang="en-US" sz="1400" b="0" i="1" smtClean="0">
                              <a:latin typeface="Cambria Math" charset="0"/>
                            </a:rPr>
                            <m:t>|</m:t>
                          </m:r>
                          <m:r>
                            <a:rPr lang="en-US" sz="1400" i="1" smtClean="0">
                              <a:latin typeface="Cambria Math" charset="0"/>
                            </a:rPr>
                            <m:t>𝑧</m:t>
                          </m:r>
                          <m:r>
                            <a:rPr lang="en-US" sz="1400">
                              <a:latin typeface="Cambria Math" charset="0"/>
                            </a:rPr>
                            <m:t>=</m:t>
                          </m:r>
                          <m:r>
                            <a:rPr lang="en-US" sz="1400" i="1">
                              <a:latin typeface="Cambria Math" charset="0"/>
                            </a:rPr>
                            <m:t>𝑘</m:t>
                          </m:r>
                        </m:e>
                      </m:d>
                    </m:oMath>
                  </m:oMathPara>
                </a14:m>
                <a:endParaRPr lang="en-US" sz="1400" dirty="0">
                  <a:latin typeface="Georgia" charset="0"/>
                  <a:ea typeface="Georgia" charset="0"/>
                  <a:cs typeface="Georgia" charset="0"/>
                </a:endParaRPr>
              </a:p>
            </p:txBody>
          </p:sp>
        </mc:Choice>
        <mc:Fallback xmlns="">
          <p:sp>
            <p:nvSpPr>
              <p:cNvPr id="535" name="TextBox 534"/>
              <p:cNvSpPr txBox="1">
                <a:spLocks noRot="1" noChangeAspect="1" noMove="1" noResize="1" noEditPoints="1" noAdjustHandles="1" noChangeArrowheads="1" noChangeShapeType="1" noTextEdit="1"/>
              </p:cNvSpPr>
              <p:nvPr/>
            </p:nvSpPr>
            <p:spPr>
              <a:xfrm>
                <a:off x="1944271" y="2623068"/>
                <a:ext cx="1121013" cy="723275"/>
              </a:xfrm>
              <a:prstGeom prst="rect">
                <a:avLst/>
              </a:prstGeom>
              <a:blipFill rotWithShape="0">
                <a:blip r:embed="rId9"/>
                <a:stretch>
                  <a:fillRect l="-3804" r="-30978" b="-722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7" name="TextBox 536"/>
              <p:cNvSpPr txBox="1"/>
              <p:nvPr/>
            </p:nvSpPr>
            <p:spPr>
              <a:xfrm>
                <a:off x="369184" y="4839727"/>
                <a:ext cx="2292615" cy="723275"/>
              </a:xfrm>
              <a:prstGeom prst="rect">
                <a:avLst/>
              </a:prstGeom>
              <a:noFill/>
            </p:spPr>
            <p:txBody>
              <a:bodyPr wrap="none" rtlCol="0">
                <a:spAutoFit/>
              </a:bodyPr>
              <a:lstStyle/>
              <a:p>
                <a:pPr algn="ctr">
                  <a:lnSpc>
                    <a:spcPct val="150000"/>
                  </a:lnSpc>
                </a:pPr>
                <a:r>
                  <a:rPr lang="en-US" dirty="0" smtClean="0">
                    <a:latin typeface="Georgia" charset="0"/>
                    <a:ea typeface="Georgia" charset="0"/>
                    <a:cs typeface="Georgia" charset="0"/>
                  </a:rPr>
                  <a:t>2) Topic proportions</a:t>
                </a:r>
              </a:p>
              <a:p>
                <a:pPr/>
                <a14:m>
                  <m:oMathPara xmlns:m="http://schemas.openxmlformats.org/officeDocument/2006/math">
                    <m:oMathParaPr>
                      <m:jc m:val="centerGroup"/>
                    </m:oMathParaPr>
                    <m:oMath xmlns:m="http://schemas.openxmlformats.org/officeDocument/2006/math">
                      <m:d>
                        <m:dPr>
                          <m:begChr m:val=""/>
                          <m:ctrlPr>
                            <a:rPr lang="en-US" sz="1400" i="1">
                              <a:latin typeface="Cambria Math" charset="0"/>
                            </a:rPr>
                          </m:ctrlPr>
                        </m:dPr>
                        <m:e>
                          <m:r>
                            <m:rPr>
                              <m:sty m:val="p"/>
                            </m:rPr>
                            <a:rPr lang="en-US" sz="1400">
                              <a:latin typeface="Cambria Math" charset="0"/>
                            </a:rPr>
                            <m:t>P</m:t>
                          </m:r>
                          <m:r>
                            <a:rPr lang="en-US" sz="1400">
                              <a:latin typeface="Cambria Math" charset="0"/>
                            </a:rPr>
                            <m:t>(</m:t>
                          </m:r>
                          <m:r>
                            <a:rPr lang="en-US" sz="1400" i="1" smtClean="0">
                              <a:latin typeface="Cambria Math" charset="0"/>
                            </a:rPr>
                            <m:t>𝑧</m:t>
                          </m:r>
                          <m:r>
                            <a:rPr lang="en-US" sz="1400">
                              <a:latin typeface="Cambria Math" charset="0"/>
                            </a:rPr>
                            <m:t>=</m:t>
                          </m:r>
                          <m:r>
                            <a:rPr lang="en-US" sz="1400" i="1">
                              <a:latin typeface="Cambria Math" charset="0"/>
                            </a:rPr>
                            <m:t>𝑘</m:t>
                          </m:r>
                          <m:r>
                            <a:rPr lang="en-US" sz="1400">
                              <a:latin typeface="Cambria Math" charset="0"/>
                            </a:rPr>
                            <m:t>|</m:t>
                          </m:r>
                          <m:r>
                            <a:rPr lang="en-US" sz="1400" i="1">
                              <a:latin typeface="Cambria Math" charset="0"/>
                            </a:rPr>
                            <m:t>𝑡</m:t>
                          </m:r>
                        </m:e>
                      </m:d>
                    </m:oMath>
                  </m:oMathPara>
                </a14:m>
                <a:endParaRPr lang="en-US" sz="1400" dirty="0">
                  <a:latin typeface="Georgia" charset="0"/>
                  <a:ea typeface="Georgia" charset="0"/>
                  <a:cs typeface="Georgia" charset="0"/>
                </a:endParaRPr>
              </a:p>
            </p:txBody>
          </p:sp>
        </mc:Choice>
        <mc:Fallback xmlns="">
          <p:sp>
            <p:nvSpPr>
              <p:cNvPr id="537" name="TextBox 536"/>
              <p:cNvSpPr txBox="1">
                <a:spLocks noRot="1" noChangeAspect="1" noMove="1" noResize="1" noEditPoints="1" noAdjustHandles="1" noChangeArrowheads="1" noChangeShapeType="1" noTextEdit="1"/>
              </p:cNvSpPr>
              <p:nvPr/>
            </p:nvSpPr>
            <p:spPr>
              <a:xfrm>
                <a:off x="369184" y="4839727"/>
                <a:ext cx="2292615" cy="723275"/>
              </a:xfrm>
              <a:prstGeom prst="rect">
                <a:avLst/>
              </a:prstGeom>
              <a:blipFill rotWithShape="0">
                <a:blip r:embed="rId10"/>
                <a:stretch>
                  <a:fillRect l="-2128" r="-1862" b="-72269"/>
                </a:stretch>
              </a:blipFill>
            </p:spPr>
            <p:txBody>
              <a:bodyPr/>
              <a:lstStyle/>
              <a:p>
                <a:r>
                  <a:rPr lang="en-US">
                    <a:noFill/>
                  </a:rPr>
                  <a:t> </a:t>
                </a:r>
              </a:p>
            </p:txBody>
          </p:sp>
        </mc:Fallback>
      </mc:AlternateContent>
    </p:spTree>
    <p:extLst>
      <p:ext uri="{BB962C8B-B14F-4D97-AF65-F5344CB8AC3E}">
        <p14:creationId xmlns:p14="http://schemas.microsoft.com/office/powerpoint/2010/main" val="106677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203444623"/>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15</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Health monitoring</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869922" y="3899745"/>
            <a:ext cx="7404156" cy="2071336"/>
            <a:chOff x="2868102" y="4431857"/>
            <a:chExt cx="5903407" cy="1774167"/>
          </a:xfrm>
        </p:grpSpPr>
        <p:sp>
          <p:nvSpPr>
            <p:cNvPr id="13" name="Rounded Rectangle 12"/>
            <p:cNvSpPr/>
            <p:nvPr/>
          </p:nvSpPr>
          <p:spPr>
            <a:xfrm>
              <a:off x="2868102" y="4431857"/>
              <a:ext cx="5903407" cy="1774167"/>
            </a:xfrm>
            <a:prstGeom prst="roundRect">
              <a:avLst>
                <a:gd name="adj" fmla="val 6457"/>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rot="16200000">
              <a:off x="2274286" y="5057717"/>
              <a:ext cx="1708318" cy="520685"/>
            </a:xfrm>
            <a:prstGeom prst="rect">
              <a:avLst/>
            </a:prstGeom>
            <a:noFill/>
          </p:spPr>
          <p:txBody>
            <a:bodyPr wrap="none" rtlCol="0">
              <a:spAutoFit/>
            </a:bodyPr>
            <a:lstStyle/>
            <a:p>
              <a:r>
                <a:rPr lang="en-US" sz="2800" dirty="0" smtClean="0">
                  <a:solidFill>
                    <a:schemeClr val="bg2">
                      <a:lumMod val="10000"/>
                    </a:schemeClr>
                  </a:solidFill>
                  <a:latin typeface="Georgia" charset="0"/>
                  <a:ea typeface="Georgia" charset="0"/>
                  <a:cs typeface="Georgia" charset="0"/>
                </a:rPr>
                <a:t>Monitoring</a:t>
              </a:r>
              <a:endParaRPr lang="en-US" sz="2800" dirty="0">
                <a:solidFill>
                  <a:schemeClr val="bg2">
                    <a:lumMod val="10000"/>
                  </a:schemeClr>
                </a:solidFill>
                <a:latin typeface="Georgia" charset="0"/>
                <a:ea typeface="Georgia" charset="0"/>
                <a:cs typeface="Georgia" charset="0"/>
              </a:endParaRPr>
            </a:p>
          </p:txBody>
        </p:sp>
      </p:grpSp>
      <p:grpSp>
        <p:nvGrpSpPr>
          <p:cNvPr id="16" name="Group 15"/>
          <p:cNvGrpSpPr/>
          <p:nvPr/>
        </p:nvGrpSpPr>
        <p:grpSpPr>
          <a:xfrm>
            <a:off x="2871951" y="4008809"/>
            <a:ext cx="1273105" cy="1684519"/>
            <a:chOff x="2539368" y="4649820"/>
            <a:chExt cx="1273105" cy="1684519"/>
          </a:xfrm>
        </p:grpSpPr>
        <p:sp>
          <p:nvSpPr>
            <p:cNvPr id="17" name="Rounded Rectangle 16"/>
            <p:cNvSpPr/>
            <p:nvPr/>
          </p:nvSpPr>
          <p:spPr>
            <a:xfrm>
              <a:off x="2612749" y="4696947"/>
              <a:ext cx="1142451" cy="1637392"/>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539368" y="4649820"/>
              <a:ext cx="1273105"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State-words</a:t>
              </a:r>
              <a:endParaRPr lang="en-US" sz="1600" dirty="0">
                <a:solidFill>
                  <a:schemeClr val="bg2">
                    <a:lumMod val="10000"/>
                  </a:schemeClr>
                </a:solidFill>
                <a:latin typeface="Georgia" charset="0"/>
                <a:ea typeface="Georgia" charset="0"/>
                <a:cs typeface="Georgia" charset="0"/>
              </a:endParaRPr>
            </a:p>
          </p:txBody>
        </p:sp>
      </p:grpSp>
      <p:graphicFrame>
        <p:nvGraphicFramePr>
          <p:cNvPr id="19" name="Table 18"/>
          <p:cNvGraphicFramePr>
            <a:graphicFrameLocks noGrp="1"/>
          </p:cNvGraphicFramePr>
          <p:nvPr>
            <p:extLst>
              <p:ext uri="{D42A27DB-BD31-4B8C-83A1-F6EECF244321}">
                <p14:modId xmlns:p14="http://schemas.microsoft.com/office/powerpoint/2010/main" val="805944446"/>
              </p:ext>
            </p:extLst>
          </p:nvPr>
        </p:nvGraphicFramePr>
        <p:xfrm>
          <a:off x="3179210" y="4310028"/>
          <a:ext cx="210312" cy="10058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1328942293"/>
              </p:ext>
            </p:extLst>
          </p:nvPr>
        </p:nvGraphicFramePr>
        <p:xfrm>
          <a:off x="3322223" y="4366268"/>
          <a:ext cx="210312" cy="10058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25" name="Table 24"/>
          <p:cNvGraphicFramePr>
            <a:graphicFrameLocks noGrp="1"/>
          </p:cNvGraphicFramePr>
          <p:nvPr>
            <p:extLst>
              <p:ext uri="{D42A27DB-BD31-4B8C-83A1-F6EECF244321}">
                <p14:modId xmlns:p14="http://schemas.microsoft.com/office/powerpoint/2010/main" val="1703189651"/>
              </p:ext>
            </p:extLst>
          </p:nvPr>
        </p:nvGraphicFramePr>
        <p:xfrm>
          <a:off x="3468801" y="4438679"/>
          <a:ext cx="210312" cy="10058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1</a:t>
                      </a: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26" name="TextBox 25"/>
          <p:cNvSpPr txBox="1"/>
          <p:nvPr/>
        </p:nvSpPr>
        <p:spPr>
          <a:xfrm>
            <a:off x="3427906" y="5406987"/>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baseline="-25000" dirty="0"/>
          </a:p>
        </p:txBody>
      </p:sp>
      <p:sp>
        <p:nvSpPr>
          <p:cNvPr id="27" name="TextBox 26"/>
          <p:cNvSpPr txBox="1"/>
          <p:nvPr/>
        </p:nvSpPr>
        <p:spPr>
          <a:xfrm>
            <a:off x="3246201" y="5339582"/>
            <a:ext cx="27122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28" name="TextBox 27"/>
          <p:cNvSpPr txBox="1"/>
          <p:nvPr/>
        </p:nvSpPr>
        <p:spPr>
          <a:xfrm>
            <a:off x="3090871" y="5289761"/>
            <a:ext cx="271228" cy="246221"/>
          </a:xfrm>
          <a:prstGeom prst="rect">
            <a:avLst/>
          </a:prstGeom>
          <a:noFill/>
        </p:spPr>
        <p:txBody>
          <a:bodyPr wrap="none" rtlCol="0">
            <a:spAutoFit/>
          </a:bodyPr>
          <a:lstStyle/>
          <a:p>
            <a:r>
              <a:rPr lang="en-US" sz="1000" b="1" smtClean="0"/>
              <a:t>t</a:t>
            </a:r>
            <a:r>
              <a:rPr lang="en-US" sz="1000" b="1" baseline="-25000" smtClean="0"/>
              <a:t>1</a:t>
            </a:r>
            <a:endParaRPr lang="en-US" sz="1400" b="1" baseline="-25000" dirty="0"/>
          </a:p>
        </p:txBody>
      </p:sp>
      <p:graphicFrame>
        <p:nvGraphicFramePr>
          <p:cNvPr id="29" name="Table 28"/>
          <p:cNvGraphicFramePr>
            <a:graphicFrameLocks noGrp="1"/>
          </p:cNvGraphicFramePr>
          <p:nvPr>
            <p:extLst>
              <p:ext uri="{D42A27DB-BD31-4B8C-83A1-F6EECF244321}">
                <p14:modId xmlns:p14="http://schemas.microsoft.com/office/powerpoint/2010/main" val="1152659295"/>
              </p:ext>
            </p:extLst>
          </p:nvPr>
        </p:nvGraphicFramePr>
        <p:xfrm>
          <a:off x="3023312" y="4310028"/>
          <a:ext cx="210312" cy="10058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Times New Roman" charset="0"/>
                          <a:ea typeface="Times New Roman" charset="0"/>
                          <a:cs typeface="Times New Roman" charset="0"/>
                        </a:rPr>
                        <a:t>1</a:t>
                      </a:r>
                      <a:endParaRPr lang="en-US" sz="500" b="1" dirty="0">
                        <a:latin typeface="Times New Roman" charset="0"/>
                        <a:ea typeface="Times New Roman" charset="0"/>
                        <a:cs typeface="Times New Roman"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Times New Roman" charset="0"/>
                          <a:ea typeface="Times New Roman" charset="0"/>
                          <a:cs typeface="Times New Roman" charset="0"/>
                        </a:rPr>
                        <a:t>2</a:t>
                      </a:r>
                      <a:endParaRPr lang="en-US" sz="500" b="1" dirty="0">
                        <a:latin typeface="Times New Roman" charset="0"/>
                        <a:ea typeface="Times New Roman" charset="0"/>
                        <a:cs typeface="Times New Roman"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Times New Roman" charset="0"/>
                          <a:ea typeface="Times New Roman" charset="0"/>
                          <a:cs typeface="Times New Roman" charset="0"/>
                        </a:rPr>
                        <a:t>.</a:t>
                      </a:r>
                      <a:endParaRPr lang="en-US" sz="500" b="1" dirty="0">
                        <a:latin typeface="Times New Roman" charset="0"/>
                        <a:ea typeface="Times New Roman" charset="0"/>
                        <a:cs typeface="Times New Roman"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Times New Roman" charset="0"/>
                          <a:ea typeface="Times New Roman" charset="0"/>
                          <a:cs typeface="Times New Roman" charset="0"/>
                        </a:rPr>
                        <a:t>.</a:t>
                      </a:r>
                      <a:endParaRPr lang="en-US" sz="500" b="1" dirty="0">
                        <a:latin typeface="Times New Roman" charset="0"/>
                        <a:ea typeface="Times New Roman" charset="0"/>
                        <a:cs typeface="Times New Roman"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Times New Roman" charset="0"/>
                          <a:ea typeface="Times New Roman" charset="0"/>
                          <a:cs typeface="Times New Roman" charset="0"/>
                        </a:rPr>
                        <a:t>.</a:t>
                      </a:r>
                      <a:endParaRPr lang="en-US" sz="500" b="1" dirty="0">
                        <a:latin typeface="Times New Roman" charset="0"/>
                        <a:ea typeface="Times New Roman" charset="0"/>
                        <a:cs typeface="Times New Roman"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500" b="1" i="1" dirty="0" smtClean="0">
                          <a:latin typeface="Times New Roman" charset="0"/>
                          <a:ea typeface="Times New Roman" charset="0"/>
                          <a:cs typeface="Times New Roman" charset="0"/>
                        </a:rPr>
                        <a:t>V</a:t>
                      </a: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bl>
          </a:graphicData>
        </a:graphic>
      </p:graphicFrame>
      <p:grpSp>
        <p:nvGrpSpPr>
          <p:cNvPr id="30" name="Group 29"/>
          <p:cNvGrpSpPr/>
          <p:nvPr/>
        </p:nvGrpSpPr>
        <p:grpSpPr>
          <a:xfrm>
            <a:off x="6726126" y="4060448"/>
            <a:ext cx="1494320" cy="1193995"/>
            <a:chOff x="5539579" y="4266731"/>
            <a:chExt cx="1494320" cy="1193995"/>
          </a:xfrm>
        </p:grpSpPr>
        <p:grpSp>
          <p:nvGrpSpPr>
            <p:cNvPr id="31" name="Group 30"/>
            <p:cNvGrpSpPr/>
            <p:nvPr/>
          </p:nvGrpSpPr>
          <p:grpSpPr>
            <a:xfrm>
              <a:off x="5539579" y="4266731"/>
              <a:ext cx="1494320" cy="1193995"/>
              <a:chOff x="5539579" y="4266731"/>
              <a:chExt cx="1494320" cy="1193995"/>
            </a:xfrm>
          </p:grpSpPr>
          <p:sp>
            <p:nvSpPr>
              <p:cNvPr id="45" name="Rounded Rectangle 44"/>
              <p:cNvSpPr/>
              <p:nvPr/>
            </p:nvSpPr>
            <p:spPr>
              <a:xfrm>
                <a:off x="5594575" y="4290452"/>
                <a:ext cx="1384328" cy="1170274"/>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5539579" y="4266731"/>
                <a:ext cx="1494320"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Labeled topics</a:t>
                </a:r>
                <a:endParaRPr lang="en-US" sz="1600" dirty="0">
                  <a:solidFill>
                    <a:schemeClr val="bg2">
                      <a:lumMod val="10000"/>
                    </a:schemeClr>
                  </a:solidFill>
                  <a:latin typeface="Georgia" charset="0"/>
                  <a:ea typeface="Georgia" charset="0"/>
                  <a:cs typeface="Georgia" charset="0"/>
                </a:endParaRPr>
              </a:p>
            </p:txBody>
          </p:sp>
        </p:grpSp>
        <p:grpSp>
          <p:nvGrpSpPr>
            <p:cNvPr id="32" name="Group 31"/>
            <p:cNvGrpSpPr/>
            <p:nvPr/>
          </p:nvGrpSpPr>
          <p:grpSpPr>
            <a:xfrm rot="5400000">
              <a:off x="5960214" y="4405137"/>
              <a:ext cx="653051" cy="1121323"/>
              <a:chOff x="5734764" y="4496011"/>
              <a:chExt cx="653051" cy="1121323"/>
            </a:xfrm>
          </p:grpSpPr>
          <p:grpSp>
            <p:nvGrpSpPr>
              <p:cNvPr id="33" name="Group 32"/>
              <p:cNvGrpSpPr/>
              <p:nvPr/>
            </p:nvGrpSpPr>
            <p:grpSpPr>
              <a:xfrm>
                <a:off x="5734765" y="4518866"/>
                <a:ext cx="276681" cy="588623"/>
                <a:chOff x="5734765" y="4518866"/>
                <a:chExt cx="276681" cy="588623"/>
              </a:xfrm>
            </p:grpSpPr>
            <p:sp>
              <p:nvSpPr>
                <p:cNvPr id="43" name="Rectangle 42"/>
                <p:cNvSpPr/>
                <p:nvPr/>
              </p:nvSpPr>
              <p:spPr>
                <a:xfrm>
                  <a:off x="5734765" y="4576713"/>
                  <a:ext cx="276681" cy="457200"/>
                </a:xfrm>
                <a:prstGeom prst="rect">
                  <a:avLst/>
                </a:prstGeom>
                <a:solidFill>
                  <a:srgbClr val="9541D4"/>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rot="16200000">
                  <a:off x="5576534" y="4682373"/>
                  <a:ext cx="588623"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grpSp>
          <p:grpSp>
            <p:nvGrpSpPr>
              <p:cNvPr id="34" name="Group 33"/>
              <p:cNvGrpSpPr/>
              <p:nvPr/>
            </p:nvGrpSpPr>
            <p:grpSpPr>
              <a:xfrm>
                <a:off x="5734764" y="5011078"/>
                <a:ext cx="276681" cy="606256"/>
                <a:chOff x="5734764" y="5011078"/>
                <a:chExt cx="276681" cy="606256"/>
              </a:xfrm>
            </p:grpSpPr>
            <p:sp>
              <p:nvSpPr>
                <p:cNvPr id="41" name="Rectangle 40"/>
                <p:cNvSpPr/>
                <p:nvPr/>
              </p:nvSpPr>
              <p:spPr>
                <a:xfrm>
                  <a:off x="5734764" y="508620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rot="16200000">
                  <a:off x="5565281" y="5183401"/>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grpSp>
          <p:grpSp>
            <p:nvGrpSpPr>
              <p:cNvPr id="35" name="Group 34"/>
              <p:cNvGrpSpPr/>
              <p:nvPr/>
            </p:nvGrpSpPr>
            <p:grpSpPr>
              <a:xfrm>
                <a:off x="6111134" y="4496011"/>
                <a:ext cx="276681" cy="606256"/>
                <a:chOff x="5734762" y="5518856"/>
                <a:chExt cx="276681" cy="606256"/>
              </a:xfrm>
            </p:grpSpPr>
            <p:sp>
              <p:nvSpPr>
                <p:cNvPr id="39" name="Rectangle 38"/>
                <p:cNvSpPr/>
                <p:nvPr/>
              </p:nvSpPr>
              <p:spPr>
                <a:xfrm>
                  <a:off x="5734762" y="559671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rot="16200000">
                  <a:off x="5565282" y="5691179"/>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grpSp>
          <p:grpSp>
            <p:nvGrpSpPr>
              <p:cNvPr id="36" name="Group 35"/>
              <p:cNvGrpSpPr/>
              <p:nvPr/>
            </p:nvGrpSpPr>
            <p:grpSpPr>
              <a:xfrm>
                <a:off x="6111134" y="5001724"/>
                <a:ext cx="276681" cy="607859"/>
                <a:chOff x="5734762" y="6024569"/>
                <a:chExt cx="276681" cy="607859"/>
              </a:xfrm>
            </p:grpSpPr>
            <p:sp>
              <p:nvSpPr>
                <p:cNvPr id="37" name="Rectangle 36"/>
                <p:cNvSpPr/>
                <p:nvPr/>
              </p:nvSpPr>
              <p:spPr>
                <a:xfrm>
                  <a:off x="5734762" y="610620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rot="16200000">
                  <a:off x="5562629" y="6197694"/>
                  <a:ext cx="607859"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grpSp>
      <p:sp>
        <p:nvSpPr>
          <p:cNvPr id="47" name="Right Arrow 46"/>
          <p:cNvSpPr/>
          <p:nvPr/>
        </p:nvSpPr>
        <p:spPr>
          <a:xfrm>
            <a:off x="4159114" y="4334698"/>
            <a:ext cx="248775" cy="376370"/>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ight Arrow 47"/>
          <p:cNvSpPr/>
          <p:nvPr/>
        </p:nvSpPr>
        <p:spPr>
          <a:xfrm flipH="1">
            <a:off x="6451648" y="4321071"/>
            <a:ext cx="248775" cy="376370"/>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4501667" y="4142370"/>
            <a:ext cx="2143151" cy="1852392"/>
            <a:chOff x="4872723" y="4456257"/>
            <a:chExt cx="2143151" cy="1852392"/>
          </a:xfrm>
        </p:grpSpPr>
        <p:grpSp>
          <p:nvGrpSpPr>
            <p:cNvPr id="50" name="Group 49"/>
            <p:cNvGrpSpPr/>
            <p:nvPr/>
          </p:nvGrpSpPr>
          <p:grpSpPr>
            <a:xfrm>
              <a:off x="4872723" y="4456257"/>
              <a:ext cx="1888018" cy="893812"/>
              <a:chOff x="3846277" y="4696947"/>
              <a:chExt cx="1888018" cy="893812"/>
            </a:xfrm>
          </p:grpSpPr>
          <p:sp>
            <p:nvSpPr>
              <p:cNvPr id="64" name="Rounded Rectangle 63"/>
              <p:cNvSpPr/>
              <p:nvPr/>
            </p:nvSpPr>
            <p:spPr>
              <a:xfrm>
                <a:off x="3846277" y="4696947"/>
                <a:ext cx="1888018" cy="893812"/>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3882826" y="4743744"/>
                <a:ext cx="1814920" cy="800219"/>
              </a:xfrm>
              <a:prstGeom prst="rect">
                <a:avLst/>
              </a:prstGeom>
              <a:noFill/>
            </p:spPr>
            <p:txBody>
              <a:bodyPr wrap="none" rtlCol="0">
                <a:spAutoFit/>
              </a:bodyPr>
              <a:lstStyle/>
              <a:p>
                <a:pPr algn="ctr"/>
                <a:r>
                  <a:rPr lang="en-US" sz="1600" dirty="0" smtClean="0">
                    <a:solidFill>
                      <a:schemeClr val="bg2">
                        <a:lumMod val="10000"/>
                      </a:schemeClr>
                    </a:solidFill>
                    <a:latin typeface="Georgia" charset="0"/>
                    <a:ea typeface="Georgia" charset="0"/>
                    <a:cs typeface="Georgia" charset="0"/>
                  </a:rPr>
                  <a:t>Nearest-Neighbor</a:t>
                </a:r>
              </a:p>
              <a:p>
                <a:pPr algn="ctr"/>
                <a:r>
                  <a:rPr lang="en-US" sz="1600" dirty="0" smtClean="0">
                    <a:solidFill>
                      <a:schemeClr val="bg2">
                        <a:lumMod val="10000"/>
                      </a:schemeClr>
                    </a:solidFill>
                    <a:latin typeface="Georgia" charset="0"/>
                    <a:ea typeface="Georgia" charset="0"/>
                    <a:cs typeface="Georgia" charset="0"/>
                  </a:rPr>
                  <a:t>Classifier</a:t>
                </a:r>
              </a:p>
              <a:p>
                <a:pPr algn="ctr"/>
                <a:r>
                  <a:rPr lang="en-US" sz="1400" dirty="0">
                    <a:solidFill>
                      <a:schemeClr val="bg2">
                        <a:lumMod val="10000"/>
                      </a:schemeClr>
                    </a:solidFill>
                    <a:latin typeface="Georgia" charset="0"/>
                    <a:ea typeface="Georgia" charset="0"/>
                    <a:cs typeface="Georgia" charset="0"/>
                  </a:rPr>
                  <a:t>(</a:t>
                </a:r>
                <a:r>
                  <a:rPr lang="en-US" sz="1400" dirty="0" err="1" smtClean="0">
                    <a:solidFill>
                      <a:schemeClr val="bg2">
                        <a:lumMod val="10000"/>
                      </a:schemeClr>
                    </a:solidFill>
                    <a:latin typeface="Georgia" charset="0"/>
                    <a:ea typeface="Georgia" charset="0"/>
                    <a:cs typeface="Georgia" charset="0"/>
                  </a:rPr>
                  <a:t>Kullback</a:t>
                </a:r>
                <a:r>
                  <a:rPr lang="en-US" sz="1400" dirty="0" smtClean="0">
                    <a:solidFill>
                      <a:schemeClr val="bg2">
                        <a:lumMod val="10000"/>
                      </a:schemeClr>
                    </a:solidFill>
                    <a:latin typeface="Georgia" charset="0"/>
                    <a:ea typeface="Georgia" charset="0"/>
                    <a:cs typeface="Georgia" charset="0"/>
                  </a:rPr>
                  <a:t>–</a:t>
                </a:r>
                <a:r>
                  <a:rPr lang="en-US" sz="1400" dirty="0" err="1" smtClean="0">
                    <a:solidFill>
                      <a:schemeClr val="bg2">
                        <a:lumMod val="10000"/>
                      </a:schemeClr>
                    </a:solidFill>
                    <a:latin typeface="Georgia" charset="0"/>
                    <a:ea typeface="Georgia" charset="0"/>
                    <a:cs typeface="Georgia" charset="0"/>
                  </a:rPr>
                  <a:t>Leibler</a:t>
                </a:r>
                <a:r>
                  <a:rPr lang="en-US" sz="1400" dirty="0" smtClean="0">
                    <a:solidFill>
                      <a:schemeClr val="bg2">
                        <a:lumMod val="10000"/>
                      </a:schemeClr>
                    </a:solidFill>
                    <a:latin typeface="Georgia" charset="0"/>
                    <a:ea typeface="Georgia" charset="0"/>
                    <a:cs typeface="Georgia" charset="0"/>
                  </a:rPr>
                  <a:t>)</a:t>
                </a:r>
                <a:endParaRPr lang="en-US" sz="1400" dirty="0">
                  <a:solidFill>
                    <a:schemeClr val="bg2">
                      <a:lumMod val="10000"/>
                    </a:schemeClr>
                  </a:solidFill>
                  <a:latin typeface="Georgia" charset="0"/>
                  <a:ea typeface="Georgia" charset="0"/>
                  <a:cs typeface="Georgia" charset="0"/>
                </a:endParaRPr>
              </a:p>
            </p:txBody>
          </p:sp>
        </p:grpSp>
        <p:grpSp>
          <p:nvGrpSpPr>
            <p:cNvPr id="51" name="Group 50"/>
            <p:cNvGrpSpPr/>
            <p:nvPr/>
          </p:nvGrpSpPr>
          <p:grpSpPr>
            <a:xfrm>
              <a:off x="4905928" y="5309796"/>
              <a:ext cx="1821609" cy="448610"/>
              <a:chOff x="4401275" y="5541218"/>
              <a:chExt cx="1821609" cy="448610"/>
            </a:xfrm>
          </p:grpSpPr>
          <p:sp>
            <p:nvSpPr>
              <p:cNvPr id="62" name="Pentagon 61"/>
              <p:cNvSpPr/>
              <p:nvPr/>
            </p:nvSpPr>
            <p:spPr>
              <a:xfrm rot="5400000">
                <a:off x="5122004" y="4888948"/>
                <a:ext cx="380151" cy="1821609"/>
              </a:xfrm>
              <a:prstGeom prst="homePlate">
                <a:avLst>
                  <a:gd name="adj" fmla="val 1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4773310" y="5541218"/>
                <a:ext cx="1077539" cy="338554"/>
              </a:xfrm>
              <a:prstGeom prst="rect">
                <a:avLst/>
              </a:prstGeom>
              <a:noFill/>
            </p:spPr>
            <p:txBody>
              <a:bodyPr wrap="none" rtlCol="0">
                <a:spAutoFit/>
              </a:bodyPr>
              <a:lstStyle/>
              <a:p>
                <a:pPr algn="ctr"/>
                <a:r>
                  <a:rPr lang="en-US" sz="1600" dirty="0" smtClean="0">
                    <a:latin typeface="Georgia" charset="0"/>
                    <a:ea typeface="Georgia" charset="0"/>
                    <a:cs typeface="Georgia" charset="0"/>
                  </a:rPr>
                  <a:t>Diagnosis</a:t>
                </a:r>
                <a:endParaRPr lang="en-US" sz="1600" dirty="0">
                  <a:latin typeface="Georgia" charset="0"/>
                  <a:ea typeface="Georgia" charset="0"/>
                  <a:cs typeface="Georgia" charset="0"/>
                </a:endParaRPr>
              </a:p>
            </p:txBody>
          </p:sp>
        </p:grpSp>
        <p:grpSp>
          <p:nvGrpSpPr>
            <p:cNvPr id="52" name="Group 51"/>
            <p:cNvGrpSpPr/>
            <p:nvPr/>
          </p:nvGrpSpPr>
          <p:grpSpPr>
            <a:xfrm>
              <a:off x="5673173" y="5702393"/>
              <a:ext cx="1342701" cy="606256"/>
              <a:chOff x="5009541" y="5703629"/>
              <a:chExt cx="1342701" cy="606256"/>
            </a:xfrm>
          </p:grpSpPr>
          <p:grpSp>
            <p:nvGrpSpPr>
              <p:cNvPr id="53" name="Group 52"/>
              <p:cNvGrpSpPr/>
              <p:nvPr/>
            </p:nvGrpSpPr>
            <p:grpSpPr>
              <a:xfrm>
                <a:off x="5281223" y="5777456"/>
                <a:ext cx="1071019" cy="457200"/>
                <a:chOff x="4878843" y="5989828"/>
                <a:chExt cx="1071019" cy="457200"/>
              </a:xfrm>
            </p:grpSpPr>
            <p:sp>
              <p:nvSpPr>
                <p:cNvPr id="57" name="Rectangle 56"/>
                <p:cNvSpPr/>
                <p:nvPr/>
              </p:nvSpPr>
              <p:spPr>
                <a:xfrm>
                  <a:off x="4918272" y="5989828"/>
                  <a:ext cx="973191" cy="457200"/>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a:spLocks noChangeAspect="1"/>
                </p:cNvSpPr>
                <p:nvPr/>
              </p:nvSpPr>
              <p:spPr>
                <a:xfrm>
                  <a:off x="5690856" y="6242837"/>
                  <a:ext cx="128016" cy="12801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9" name="TextBox 58"/>
                <p:cNvSpPr txBox="1"/>
                <p:nvPr/>
              </p:nvSpPr>
              <p:spPr>
                <a:xfrm>
                  <a:off x="5624132" y="6161084"/>
                  <a:ext cx="325730" cy="261610"/>
                </a:xfrm>
                <a:prstGeom prst="rect">
                  <a:avLst/>
                </a:prstGeom>
                <a:noFill/>
              </p:spPr>
              <p:txBody>
                <a:bodyPr wrap="none" rtlCol="0">
                  <a:spAutoFit/>
                </a:bodyPr>
                <a:lstStyle/>
                <a:p>
                  <a:r>
                    <a:rPr lang="en-US" sz="1100" dirty="0" smtClean="0"/>
                    <a:t>✔</a:t>
                  </a:r>
                  <a:endParaRPr lang="en-US" sz="1100" dirty="0"/>
                </a:p>
              </p:txBody>
            </p:sp>
            <p:sp>
              <p:nvSpPr>
                <p:cNvPr id="60" name="TextBox 59"/>
                <p:cNvSpPr txBox="1"/>
                <p:nvPr/>
              </p:nvSpPr>
              <p:spPr>
                <a:xfrm>
                  <a:off x="4878843" y="6014161"/>
                  <a:ext cx="1032655" cy="230832"/>
                </a:xfrm>
                <a:prstGeom prst="rect">
                  <a:avLst/>
                </a:prstGeom>
                <a:noFill/>
              </p:spPr>
              <p:txBody>
                <a:bodyPr wrap="none" rtlCol="0">
                  <a:spAutoFit/>
                </a:bodyPr>
                <a:lstStyle/>
                <a:p>
                  <a:r>
                    <a:rPr lang="en-US" sz="900" dirty="0" smtClean="0">
                      <a:latin typeface="Georgia" charset="0"/>
                      <a:ea typeface="Georgia" charset="0"/>
                      <a:cs typeface="Georgia" charset="0"/>
                    </a:rPr>
                    <a:t>Control policy: 2</a:t>
                  </a:r>
                  <a:endParaRPr lang="en-US" sz="900" dirty="0">
                    <a:latin typeface="Georgia" charset="0"/>
                    <a:ea typeface="Georgia" charset="0"/>
                    <a:cs typeface="Georgia" charset="0"/>
                  </a:endParaRPr>
                </a:p>
              </p:txBody>
            </p:sp>
            <p:sp>
              <p:nvSpPr>
                <p:cNvPr id="61" name="TextBox 60"/>
                <p:cNvSpPr txBox="1"/>
                <p:nvPr/>
              </p:nvSpPr>
              <p:spPr>
                <a:xfrm>
                  <a:off x="4888841" y="6181187"/>
                  <a:ext cx="841897" cy="230832"/>
                </a:xfrm>
                <a:prstGeom prst="rect">
                  <a:avLst/>
                </a:prstGeom>
                <a:noFill/>
              </p:spPr>
              <p:txBody>
                <a:bodyPr wrap="none" rtlCol="0">
                  <a:spAutoFit/>
                </a:bodyPr>
                <a:lstStyle/>
                <a:p>
                  <a:r>
                    <a:rPr lang="en-US" sz="900" dirty="0" smtClean="0">
                      <a:latin typeface="Georgia" charset="0"/>
                      <a:ea typeface="Georgia" charset="0"/>
                      <a:cs typeface="Georgia" charset="0"/>
                    </a:rPr>
                    <a:t>Health state:</a:t>
                  </a:r>
                  <a:endParaRPr lang="en-US" sz="900" dirty="0">
                    <a:latin typeface="Georgia" charset="0"/>
                    <a:ea typeface="Georgia" charset="0"/>
                    <a:cs typeface="Georgia" charset="0"/>
                  </a:endParaRPr>
                </a:p>
              </p:txBody>
            </p:sp>
          </p:grpSp>
          <p:grpSp>
            <p:nvGrpSpPr>
              <p:cNvPr id="54" name="Group 53"/>
              <p:cNvGrpSpPr/>
              <p:nvPr/>
            </p:nvGrpSpPr>
            <p:grpSpPr>
              <a:xfrm rot="16200000">
                <a:off x="4844754" y="5868416"/>
                <a:ext cx="606256" cy="276681"/>
                <a:chOff x="7202983" y="5576815"/>
                <a:chExt cx="606256" cy="276681"/>
              </a:xfrm>
            </p:grpSpPr>
            <p:sp>
              <p:nvSpPr>
                <p:cNvPr id="55" name="Rectangle 54"/>
                <p:cNvSpPr/>
                <p:nvPr/>
              </p:nvSpPr>
              <p:spPr>
                <a:xfrm rot="5400000">
                  <a:off x="7367175" y="5486556"/>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p:cNvSpPr txBox="1"/>
                <p:nvPr/>
              </p:nvSpPr>
              <p:spPr>
                <a:xfrm>
                  <a:off x="7202983" y="5579656"/>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grpSp>
        </p:grpSp>
      </p:grpSp>
      <p:sp>
        <p:nvSpPr>
          <p:cNvPr id="66" name="Rounded Rectangle 65"/>
          <p:cNvSpPr/>
          <p:nvPr/>
        </p:nvSpPr>
        <p:spPr>
          <a:xfrm>
            <a:off x="1564577" y="4058813"/>
            <a:ext cx="1274442" cy="1634515"/>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TextBox 66"/>
          <p:cNvSpPr txBox="1"/>
          <p:nvPr/>
        </p:nvSpPr>
        <p:spPr>
          <a:xfrm>
            <a:off x="1506579" y="4017249"/>
            <a:ext cx="819236" cy="275198"/>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Observations</a:t>
            </a:r>
            <a:endParaRPr lang="en-US" sz="1600" dirty="0">
              <a:solidFill>
                <a:schemeClr val="bg2">
                  <a:lumMod val="10000"/>
                </a:schemeClr>
              </a:solidFill>
              <a:latin typeface="Georgia" charset="0"/>
              <a:ea typeface="Georgia" charset="0"/>
              <a:cs typeface="Georgia" charset="0"/>
            </a:endParaRPr>
          </a:p>
        </p:txBody>
      </p:sp>
      <p:grpSp>
        <p:nvGrpSpPr>
          <p:cNvPr id="68" name="Group 67"/>
          <p:cNvGrpSpPr/>
          <p:nvPr/>
        </p:nvGrpSpPr>
        <p:grpSpPr>
          <a:xfrm rot="5400000">
            <a:off x="1620997" y="4967780"/>
            <a:ext cx="304262" cy="45722"/>
            <a:chOff x="3190690" y="5002824"/>
            <a:chExt cx="370370" cy="77136"/>
          </a:xfrm>
        </p:grpSpPr>
        <p:sp>
          <p:nvSpPr>
            <p:cNvPr id="69" name="Oval 68"/>
            <p:cNvSpPr>
              <a:spLocks noChangeAspect="1"/>
            </p:cNvSpPr>
            <p:nvPr/>
          </p:nvSpPr>
          <p:spPr>
            <a:xfrm>
              <a:off x="3190690" y="5002826"/>
              <a:ext cx="55654" cy="77134"/>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a:spLocks noChangeAspect="1"/>
            </p:cNvSpPr>
            <p:nvPr/>
          </p:nvSpPr>
          <p:spPr>
            <a:xfrm>
              <a:off x="3340870" y="5002825"/>
              <a:ext cx="55654" cy="77134"/>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a:spLocks noChangeAspect="1"/>
            </p:cNvSpPr>
            <p:nvPr/>
          </p:nvSpPr>
          <p:spPr>
            <a:xfrm>
              <a:off x="3493994" y="5002824"/>
              <a:ext cx="67066" cy="7713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TextBox 71"/>
          <p:cNvSpPr txBox="1"/>
          <p:nvPr/>
        </p:nvSpPr>
        <p:spPr>
          <a:xfrm>
            <a:off x="1604339" y="4539750"/>
            <a:ext cx="181672" cy="225162"/>
          </a:xfrm>
          <a:prstGeom prst="rect">
            <a:avLst/>
          </a:prstGeom>
          <a:noFill/>
        </p:spPr>
        <p:txBody>
          <a:bodyPr wrap="none" rtlCol="0">
            <a:spAutoFit/>
          </a:bodyPr>
          <a:lstStyle/>
          <a:p>
            <a:r>
              <a:rPr lang="en-US" sz="1200" b="1" dirty="0" smtClean="0"/>
              <a:t>S</a:t>
            </a:r>
            <a:r>
              <a:rPr lang="en-US" sz="1200" b="1" baseline="-25000" dirty="0" smtClean="0"/>
              <a:t>1</a:t>
            </a:r>
            <a:endParaRPr lang="en-US" sz="1200" b="1" baseline="-25000" dirty="0"/>
          </a:p>
        </p:txBody>
      </p:sp>
      <p:sp>
        <p:nvSpPr>
          <p:cNvPr id="73" name="TextBox 72"/>
          <p:cNvSpPr txBox="1"/>
          <p:nvPr/>
        </p:nvSpPr>
        <p:spPr>
          <a:xfrm>
            <a:off x="1594618" y="5151080"/>
            <a:ext cx="184523" cy="225162"/>
          </a:xfrm>
          <a:prstGeom prst="rect">
            <a:avLst/>
          </a:prstGeom>
          <a:noFill/>
        </p:spPr>
        <p:txBody>
          <a:bodyPr wrap="none" rtlCol="0">
            <a:spAutoFit/>
          </a:bodyPr>
          <a:lstStyle/>
          <a:p>
            <a:r>
              <a:rPr lang="en-US" sz="1200" b="1" dirty="0" smtClean="0"/>
              <a:t>S</a:t>
            </a:r>
            <a:r>
              <a:rPr lang="en-US" sz="1200" b="1" baseline="-25000" dirty="0" smtClean="0"/>
              <a:t>n</a:t>
            </a:r>
            <a:endParaRPr lang="en-US" sz="1200" b="1" baseline="-25000" dirty="0"/>
          </a:p>
        </p:txBody>
      </p:sp>
      <p:grpSp>
        <p:nvGrpSpPr>
          <p:cNvPr id="74" name="Group 73"/>
          <p:cNvGrpSpPr/>
          <p:nvPr/>
        </p:nvGrpSpPr>
        <p:grpSpPr>
          <a:xfrm>
            <a:off x="1838255" y="4412262"/>
            <a:ext cx="862680" cy="873214"/>
            <a:chOff x="1209866" y="1722886"/>
            <a:chExt cx="1352374" cy="1714086"/>
          </a:xfrm>
        </p:grpSpPr>
        <p:pic>
          <p:nvPicPr>
            <p:cNvPr id="75" name="Picture 74"/>
            <p:cNvPicPr>
              <a:picLocks noChangeAspect="1"/>
            </p:cNvPicPr>
            <p:nvPr/>
          </p:nvPicPr>
          <p:blipFill rotWithShape="1">
            <a:blip r:embed="rId4">
              <a:extLst>
                <a:ext uri="{28A0092B-C50C-407E-A947-70E740481C1C}">
                  <a14:useLocalDpi xmlns:a14="http://schemas.microsoft.com/office/drawing/2010/main" val="0"/>
                </a:ext>
              </a:extLst>
            </a:blip>
            <a:srcRect l="2427" r="49745" b="6563"/>
            <a:stretch/>
          </p:blipFill>
          <p:spPr>
            <a:xfrm>
              <a:off x="1209866" y="1722886"/>
              <a:ext cx="1350642" cy="1714086"/>
            </a:xfrm>
            <a:prstGeom prst="rect">
              <a:avLst/>
            </a:prstGeom>
          </p:spPr>
        </p:pic>
        <p:cxnSp>
          <p:nvCxnSpPr>
            <p:cNvPr id="76" name="Straight Connector 75"/>
            <p:cNvCxnSpPr/>
            <p:nvPr/>
          </p:nvCxnSpPr>
          <p:spPr>
            <a:xfrm flipH="1">
              <a:off x="2559643" y="1743651"/>
              <a:ext cx="2597" cy="762237"/>
            </a:xfrm>
            <a:prstGeom prst="line">
              <a:avLst/>
            </a:prstGeom>
            <a:ln w="31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H="1">
              <a:off x="2556613" y="2657348"/>
              <a:ext cx="2597" cy="762237"/>
            </a:xfrm>
            <a:prstGeom prst="line">
              <a:avLst/>
            </a:prstGeom>
            <a:ln w="31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78" name="Right Arrow 77"/>
          <p:cNvSpPr/>
          <p:nvPr/>
        </p:nvSpPr>
        <p:spPr>
          <a:xfrm>
            <a:off x="2783803" y="4345546"/>
            <a:ext cx="248775" cy="376370"/>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p:cNvGrpSpPr/>
          <p:nvPr/>
        </p:nvGrpSpPr>
        <p:grpSpPr>
          <a:xfrm>
            <a:off x="1942168" y="5214655"/>
            <a:ext cx="831159" cy="249116"/>
            <a:chOff x="2221730" y="3507570"/>
            <a:chExt cx="831159" cy="249116"/>
          </a:xfrm>
        </p:grpSpPr>
        <p:sp>
          <p:nvSpPr>
            <p:cNvPr id="80" name="TextBox 79"/>
            <p:cNvSpPr txBox="1"/>
            <p:nvPr/>
          </p:nvSpPr>
          <p:spPr>
            <a:xfrm>
              <a:off x="2780057" y="3510465"/>
              <a:ext cx="272832" cy="246221"/>
            </a:xfrm>
            <a:prstGeom prst="rect">
              <a:avLst/>
            </a:prstGeom>
            <a:noFill/>
          </p:spPr>
          <p:txBody>
            <a:bodyPr wrap="none" rtlCol="0">
              <a:spAutoFit/>
            </a:bodyPr>
            <a:lstStyle/>
            <a:p>
              <a:r>
                <a:rPr lang="en-US" sz="1000" b="1" dirty="0" smtClean="0"/>
                <a:t>t</a:t>
              </a:r>
              <a:r>
                <a:rPr lang="en-US" sz="1000" b="1" baseline="-25000" dirty="0" smtClean="0"/>
                <a:t>3</a:t>
              </a:r>
              <a:endParaRPr lang="en-US" sz="1400" b="1" baseline="-25000" dirty="0"/>
            </a:p>
          </p:txBody>
        </p:sp>
        <p:sp>
          <p:nvSpPr>
            <p:cNvPr id="81" name="TextBox 80"/>
            <p:cNvSpPr txBox="1"/>
            <p:nvPr/>
          </p:nvSpPr>
          <p:spPr>
            <a:xfrm>
              <a:off x="2596595" y="3507881"/>
              <a:ext cx="27603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82" name="TextBox 81"/>
            <p:cNvSpPr txBox="1"/>
            <p:nvPr/>
          </p:nvSpPr>
          <p:spPr>
            <a:xfrm>
              <a:off x="2221730" y="3507570"/>
              <a:ext cx="460382" cy="246221"/>
            </a:xfrm>
            <a:prstGeom prst="rect">
              <a:avLst/>
            </a:prstGeom>
            <a:noFill/>
          </p:spPr>
          <p:txBody>
            <a:bodyPr wrap="none" rtlCol="0">
              <a:spAutoFit/>
            </a:bodyPr>
            <a:lstStyle/>
            <a:p>
              <a:r>
                <a:rPr lang="en-US" sz="1000" b="1" dirty="0" smtClean="0"/>
                <a:t>. . . t</a:t>
              </a:r>
              <a:r>
                <a:rPr lang="en-US" sz="1000" b="1" baseline="-25000" dirty="0" smtClean="0"/>
                <a:t>1</a:t>
              </a:r>
              <a:endParaRPr lang="en-US" sz="1400" b="1" baseline="-25000" dirty="0"/>
            </a:p>
          </p:txBody>
        </p:sp>
      </p:grpSp>
      <p:grpSp>
        <p:nvGrpSpPr>
          <p:cNvPr id="86" name="Group 85"/>
          <p:cNvGrpSpPr/>
          <p:nvPr/>
        </p:nvGrpSpPr>
        <p:grpSpPr>
          <a:xfrm>
            <a:off x="869922" y="1470375"/>
            <a:ext cx="7404156" cy="1939653"/>
            <a:chOff x="882489" y="2036535"/>
            <a:chExt cx="7404156" cy="1939653"/>
          </a:xfrm>
        </p:grpSpPr>
        <mc:AlternateContent xmlns:mc="http://schemas.openxmlformats.org/markup-compatibility/2006" xmlns:a14="http://schemas.microsoft.com/office/drawing/2010/main">
          <mc:Choice Requires="a14">
            <p:sp>
              <p:nvSpPr>
                <p:cNvPr id="85" name="Rounded Rectangle 84"/>
                <p:cNvSpPr/>
                <p:nvPr/>
              </p:nvSpPr>
              <p:spPr>
                <a:xfrm>
                  <a:off x="882489" y="2036535"/>
                  <a:ext cx="7404156" cy="1938814"/>
                </a:xfrm>
                <a:prstGeom prst="roundRect">
                  <a:avLst>
                    <a:gd name="adj" fmla="val 11990"/>
                  </a:avLst>
                </a:prstGeom>
                <a:solidFill>
                  <a:srgbClr val="D6DCE5"/>
                </a:solidFill>
              </p:spPr>
              <p:txBody>
                <a:bodyPr wrap="square">
                  <a:spAutoFit/>
                </a:bodyPr>
                <a:lstStyle/>
                <a:p>
                  <a:r>
                    <a:rPr lang="en-US" sz="1600" dirty="0" smtClean="0">
                      <a:latin typeface="Times New Roman" charset="0"/>
                      <a:ea typeface="Times New Roman" charset="0"/>
                      <a:cs typeface="Times New Roman" charset="0"/>
                    </a:rPr>
                    <a:t>Symmetric </a:t>
                  </a:r>
                  <a:r>
                    <a:rPr lang="en-US" sz="1600" dirty="0" err="1">
                      <a:latin typeface="Times New Roman" charset="0"/>
                      <a:ea typeface="Times New Roman" charset="0"/>
                      <a:cs typeface="Times New Roman" charset="0"/>
                    </a:rPr>
                    <a:t>Kullback-Leibler</a:t>
                  </a:r>
                  <a:r>
                    <a:rPr lang="en-US" sz="1600" dirty="0">
                      <a:latin typeface="Times New Roman" charset="0"/>
                      <a:ea typeface="Times New Roman" charset="0"/>
                      <a:cs typeface="Times New Roman" charset="0"/>
                    </a:rPr>
                    <a:t> (KL) </a:t>
                  </a:r>
                  <a:r>
                    <a:rPr lang="en-US" sz="1600" dirty="0" smtClean="0">
                      <a:latin typeface="Times New Roman" charset="0"/>
                      <a:ea typeface="Times New Roman" charset="0"/>
                      <a:cs typeface="Times New Roman" charset="0"/>
                    </a:rPr>
                    <a:t>divergence measures similarity </a:t>
                  </a:r>
                  <a:r>
                    <a:rPr lang="en-US" sz="1600" dirty="0">
                      <a:latin typeface="Times New Roman" charset="0"/>
                      <a:ea typeface="Times New Roman" charset="0"/>
                      <a:cs typeface="Times New Roman" charset="0"/>
                    </a:rPr>
                    <a:t>between </a:t>
                  </a:r>
                  <a:r>
                    <a:rPr lang="en-US" sz="1600" dirty="0" smtClean="0">
                      <a:latin typeface="Times New Roman" charset="0"/>
                      <a:ea typeface="Times New Roman" charset="0"/>
                      <a:cs typeface="Times New Roman" charset="0"/>
                    </a:rPr>
                    <a:t>two probability distributions </a:t>
                  </a:r>
                  <a14:m>
                    <m:oMath xmlns:m="http://schemas.openxmlformats.org/officeDocument/2006/math">
                      <m:r>
                        <a:rPr lang="en-US" sz="1600" i="1">
                          <a:latin typeface="Cambria Math" charset="0"/>
                          <a:ea typeface="Times New Roman" charset="0"/>
                          <a:cs typeface="Times New Roman" charset="0"/>
                        </a:rPr>
                        <m:t>𝑝</m:t>
                      </m:r>
                    </m:oMath>
                  </a14:m>
                  <a:r>
                    <a:rPr lang="en-US" sz="1600" dirty="0">
                      <a:latin typeface="Times New Roman" charset="0"/>
                      <a:ea typeface="Times New Roman" charset="0"/>
                      <a:cs typeface="Times New Roman" charset="0"/>
                    </a:rPr>
                    <a:t> and </a:t>
                  </a:r>
                  <a14:m>
                    <m:oMath xmlns:m="http://schemas.openxmlformats.org/officeDocument/2006/math">
                      <m:r>
                        <a:rPr lang="en-US" sz="1600" i="1">
                          <a:latin typeface="Cambria Math" charset="0"/>
                          <a:ea typeface="Times New Roman" charset="0"/>
                          <a:cs typeface="Times New Roman" charset="0"/>
                        </a:rPr>
                        <m:t>𝑞</m:t>
                      </m:r>
                    </m:oMath>
                  </a14:m>
                  <a:r>
                    <a:rPr lang="en-US" sz="1600" dirty="0">
                      <a:latin typeface="Times New Roman" charset="0"/>
                      <a:ea typeface="Times New Roman" charset="0"/>
                      <a:cs typeface="Times New Roman" charset="0"/>
                    </a:rPr>
                    <a:t>:</a:t>
                  </a:r>
                </a:p>
                <a:p>
                  <a:endParaRPr lang="en-US" sz="1600" dirty="0">
                    <a:latin typeface="Times New Roman" charset="0"/>
                    <a:ea typeface="Times New Roman" charset="0"/>
                    <a:cs typeface="Times New Roman" charset="0"/>
                  </a:endParaRPr>
                </a:p>
                <a:p>
                  <a:r>
                    <a:rPr lang="en-US" sz="1600" dirty="0">
                      <a:latin typeface="Times New Roman" charset="0"/>
                      <a:ea typeface="Times New Roman" charset="0"/>
                      <a:cs typeface="Times New Roman" charset="0"/>
                    </a:rPr>
                    <a:t> </a:t>
                  </a:r>
                  <a:endParaRPr lang="en-US" sz="1600" dirty="0" smtClean="0">
                    <a:latin typeface="Times New Roman" charset="0"/>
                    <a:ea typeface="Times New Roman" charset="0"/>
                    <a:cs typeface="Times New Roman" charset="0"/>
                  </a:endParaRPr>
                </a:p>
                <a:p>
                  <a:pPr lvl="3"/>
                  <a:r>
                    <a:rPr lang="en-US" sz="1600" dirty="0" smtClean="0">
                      <a:latin typeface="Times New Roman" charset="0"/>
                      <a:ea typeface="Times New Roman" charset="0"/>
                      <a:cs typeface="Times New Roman" charset="0"/>
                    </a:rPr>
                    <a:t>where:</a:t>
                  </a:r>
                </a:p>
                <a:p>
                  <a:endParaRPr lang="en-US" sz="1600" dirty="0" smtClean="0">
                    <a:latin typeface="Times New Roman" charset="0"/>
                    <a:ea typeface="Times New Roman" charset="0"/>
                    <a:cs typeface="Times New Roman" charset="0"/>
                  </a:endParaRPr>
                </a:p>
                <a:p>
                  <a:endParaRPr lang="en-US" sz="1400" dirty="0">
                    <a:latin typeface="Times New Roman" charset="0"/>
                    <a:ea typeface="Times New Roman" charset="0"/>
                    <a:cs typeface="Times New Roman" charset="0"/>
                  </a:endParaRPr>
                </a:p>
              </p:txBody>
            </p:sp>
          </mc:Choice>
          <mc:Fallback xmlns="">
            <p:sp>
              <p:nvSpPr>
                <p:cNvPr id="85" name="Rounded Rectangle 84"/>
                <p:cNvSpPr>
                  <a:spLocks noRot="1" noChangeAspect="1" noMove="1" noResize="1" noEditPoints="1" noAdjustHandles="1" noChangeArrowheads="1" noChangeShapeType="1" noTextEdit="1"/>
                </p:cNvSpPr>
                <p:nvPr/>
              </p:nvSpPr>
              <p:spPr>
                <a:xfrm>
                  <a:off x="882489" y="2036535"/>
                  <a:ext cx="7404156" cy="1938814"/>
                </a:xfrm>
                <a:prstGeom prst="roundRect">
                  <a:avLst>
                    <a:gd name="adj" fmla="val 11990"/>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Rectangle 82"/>
                <p:cNvSpPr/>
                <p:nvPr/>
              </p:nvSpPr>
              <p:spPr>
                <a:xfrm>
                  <a:off x="3228972" y="2631859"/>
                  <a:ext cx="2711190" cy="4956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400" i="1">
                            <a:latin typeface="Cambria Math" charset="0"/>
                          </a:rPr>
                          <m:t>𝐾𝐿</m:t>
                        </m:r>
                        <m:d>
                          <m:dPr>
                            <m:ctrlPr>
                              <a:rPr lang="en-US" sz="1400" i="1">
                                <a:latin typeface="Cambria Math" charset="0"/>
                              </a:rPr>
                            </m:ctrlPr>
                          </m:dPr>
                          <m:e>
                            <m:r>
                              <a:rPr lang="en-US" sz="1400" i="1">
                                <a:latin typeface="Cambria Math" charset="0"/>
                              </a:rPr>
                              <m:t>𝑝</m:t>
                            </m:r>
                            <m:r>
                              <a:rPr lang="en-US" sz="1400">
                                <a:latin typeface="Cambria Math" charset="0"/>
                              </a:rPr>
                              <m:t>,</m:t>
                            </m:r>
                            <m:r>
                              <a:rPr lang="en-US" sz="1400" i="1">
                                <a:latin typeface="Cambria Math" charset="0"/>
                              </a:rPr>
                              <m:t>𝑞</m:t>
                            </m:r>
                          </m:e>
                        </m:d>
                        <m:r>
                          <a:rPr lang="en-US" sz="1400">
                            <a:latin typeface="Cambria Math" charset="0"/>
                          </a:rPr>
                          <m:t>=</m:t>
                        </m:r>
                        <m:f>
                          <m:fPr>
                            <m:ctrlPr>
                              <a:rPr lang="en-US" sz="1400" i="1">
                                <a:latin typeface="Cambria Math" charset="0"/>
                              </a:rPr>
                            </m:ctrlPr>
                          </m:fPr>
                          <m:num>
                            <m:r>
                              <a:rPr lang="en-US" sz="1400">
                                <a:latin typeface="Cambria Math" charset="0"/>
                              </a:rPr>
                              <m:t>1</m:t>
                            </m:r>
                          </m:num>
                          <m:den>
                            <m:r>
                              <a:rPr lang="en-US" sz="1400">
                                <a:latin typeface="Cambria Math" charset="0"/>
                              </a:rPr>
                              <m:t>2</m:t>
                            </m:r>
                          </m:den>
                        </m:f>
                        <m:d>
                          <m:dPr>
                            <m:begChr m:val="["/>
                            <m:endChr m:val="]"/>
                            <m:ctrlPr>
                              <a:rPr lang="pt-BR" sz="1400" i="1" smtClean="0">
                                <a:latin typeface="Cambria Math" charset="0"/>
                              </a:rPr>
                            </m:ctrlPr>
                          </m:dPr>
                          <m:e>
                            <m:r>
                              <a:rPr lang="en-US" sz="1400" i="1">
                                <a:latin typeface="Cambria Math" charset="0"/>
                              </a:rPr>
                              <m:t>𝐷</m:t>
                            </m:r>
                            <m:d>
                              <m:dPr>
                                <m:ctrlPr>
                                  <a:rPr lang="en-US" sz="1400" i="1">
                                    <a:latin typeface="Cambria Math" charset="0"/>
                                  </a:rPr>
                                </m:ctrlPr>
                              </m:dPr>
                              <m:e>
                                <m:r>
                                  <a:rPr lang="en-US" sz="1400" i="1">
                                    <a:latin typeface="Cambria Math" charset="0"/>
                                  </a:rPr>
                                  <m:t>𝑝</m:t>
                                </m:r>
                                <m:r>
                                  <a:rPr lang="en-US" sz="1400">
                                    <a:latin typeface="Cambria Math" charset="0"/>
                                  </a:rPr>
                                  <m:t>,</m:t>
                                </m:r>
                                <m:r>
                                  <a:rPr lang="en-US" sz="1400" i="1">
                                    <a:latin typeface="Cambria Math" charset="0"/>
                                  </a:rPr>
                                  <m:t>𝑞</m:t>
                                </m:r>
                              </m:e>
                            </m:d>
                            <m:r>
                              <a:rPr lang="en-US" sz="1400">
                                <a:latin typeface="Cambria Math" charset="0"/>
                              </a:rPr>
                              <m:t>+</m:t>
                            </m:r>
                            <m:r>
                              <a:rPr lang="en-US" sz="1400" i="1">
                                <a:latin typeface="Cambria Math" charset="0"/>
                              </a:rPr>
                              <m:t>𝐷</m:t>
                            </m:r>
                            <m:d>
                              <m:dPr>
                                <m:ctrlPr>
                                  <a:rPr lang="en-US" sz="1400" i="1">
                                    <a:latin typeface="Cambria Math" charset="0"/>
                                  </a:rPr>
                                </m:ctrlPr>
                              </m:dPr>
                              <m:e>
                                <m:r>
                                  <a:rPr lang="en-US" sz="1400" i="1">
                                    <a:latin typeface="Cambria Math" charset="0"/>
                                  </a:rPr>
                                  <m:t>𝑞</m:t>
                                </m:r>
                                <m:r>
                                  <a:rPr lang="en-US" sz="1400">
                                    <a:latin typeface="Cambria Math" charset="0"/>
                                  </a:rPr>
                                  <m:t>,</m:t>
                                </m:r>
                                <m:r>
                                  <a:rPr lang="en-US" sz="1400" i="1">
                                    <a:latin typeface="Cambria Math" charset="0"/>
                                  </a:rPr>
                                  <m:t>𝑝</m:t>
                                </m:r>
                              </m:e>
                            </m:d>
                            <m:r>
                              <m:rPr>
                                <m:nor/>
                              </m:rPr>
                              <a:rPr lang="en-US" sz="1400" dirty="0"/>
                              <m:t> </m:t>
                            </m:r>
                          </m:e>
                        </m:d>
                      </m:oMath>
                    </m:oMathPara>
                  </a14:m>
                  <a:endParaRPr lang="en-US" sz="1400" dirty="0"/>
                </a:p>
              </p:txBody>
            </p:sp>
          </mc:Choice>
          <mc:Fallback xmlns="">
            <p:sp>
              <p:nvSpPr>
                <p:cNvPr id="83" name="Rectangle 82"/>
                <p:cNvSpPr>
                  <a:spLocks noRot="1" noChangeAspect="1" noMove="1" noResize="1" noEditPoints="1" noAdjustHandles="1" noChangeArrowheads="1" noChangeShapeType="1" noTextEdit="1"/>
                </p:cNvSpPr>
                <p:nvPr/>
              </p:nvSpPr>
              <p:spPr>
                <a:xfrm>
                  <a:off x="3228972" y="2631859"/>
                  <a:ext cx="2711190" cy="495649"/>
                </a:xfrm>
                <a:prstGeom prst="rect">
                  <a:avLst/>
                </a:prstGeom>
                <a:blipFill rotWithShape="0">
                  <a:blip r:embed="rId6"/>
                  <a:stretch>
                    <a:fillRect b="-24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Rectangle 83"/>
                <p:cNvSpPr/>
                <p:nvPr/>
              </p:nvSpPr>
              <p:spPr>
                <a:xfrm>
                  <a:off x="3574547" y="3278048"/>
                  <a:ext cx="2020040" cy="6981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400" i="1">
                            <a:latin typeface="Cambria Math" charset="0"/>
                          </a:rPr>
                          <m:t>𝐷</m:t>
                        </m:r>
                        <m:d>
                          <m:dPr>
                            <m:ctrlPr>
                              <a:rPr lang="en-US" sz="1400" i="1">
                                <a:latin typeface="Cambria Math" charset="0"/>
                              </a:rPr>
                            </m:ctrlPr>
                          </m:dPr>
                          <m:e>
                            <m:r>
                              <a:rPr lang="en-US" sz="1400" i="1">
                                <a:latin typeface="Cambria Math" charset="0"/>
                              </a:rPr>
                              <m:t>𝑃</m:t>
                            </m:r>
                            <m:r>
                              <a:rPr lang="en-US" sz="1400" i="0">
                                <a:latin typeface="Cambria Math" charset="0"/>
                              </a:rPr>
                              <m:t>,</m:t>
                            </m:r>
                            <m:r>
                              <a:rPr lang="en-US" sz="1400" i="1">
                                <a:latin typeface="Cambria Math" charset="0"/>
                              </a:rPr>
                              <m:t>𝑄</m:t>
                            </m:r>
                          </m:e>
                        </m:d>
                        <m:r>
                          <a:rPr lang="en-US" sz="1400" i="0">
                            <a:latin typeface="Cambria Math" charset="0"/>
                          </a:rPr>
                          <m:t>=</m:t>
                        </m:r>
                        <m:nary>
                          <m:naryPr>
                            <m:chr m:val="∑"/>
                            <m:limLoc m:val="undOvr"/>
                            <m:ctrlPr>
                              <a:rPr lang="en-US" sz="1400" i="1">
                                <a:latin typeface="Cambria Math" charset="0"/>
                              </a:rPr>
                            </m:ctrlPr>
                          </m:naryPr>
                          <m:sub>
                            <m:r>
                              <a:rPr lang="en-US" sz="1400" i="1">
                                <a:latin typeface="Cambria Math" charset="0"/>
                              </a:rPr>
                              <m:t>𝑖</m:t>
                            </m:r>
                            <m:r>
                              <a:rPr lang="en-US" sz="1400" i="0">
                                <a:latin typeface="Cambria Math" charset="0"/>
                              </a:rPr>
                              <m:t>=1</m:t>
                            </m:r>
                          </m:sub>
                          <m:sup>
                            <m:r>
                              <a:rPr lang="en-US" sz="1400" i="1">
                                <a:latin typeface="Cambria Math" charset="0"/>
                              </a:rPr>
                              <m:t>𝑉</m:t>
                            </m:r>
                          </m:sup>
                          <m:e>
                            <m:sSub>
                              <m:sSubPr>
                                <m:ctrlPr>
                                  <a:rPr lang="en-US" sz="1400" i="1">
                                    <a:latin typeface="Cambria Math" charset="0"/>
                                  </a:rPr>
                                </m:ctrlPr>
                              </m:sSubPr>
                              <m:e>
                                <m:r>
                                  <a:rPr lang="en-US" sz="1400" i="1">
                                    <a:latin typeface="Cambria Math" charset="0"/>
                                  </a:rPr>
                                  <m:t>𝑃</m:t>
                                </m:r>
                              </m:e>
                              <m:sub>
                                <m:r>
                                  <a:rPr lang="en-US" sz="1400" i="1">
                                    <a:latin typeface="Cambria Math" charset="0"/>
                                  </a:rPr>
                                  <m:t>𝑖</m:t>
                                </m:r>
                              </m:sub>
                            </m:sSub>
                          </m:e>
                        </m:nary>
                        <m:sSub>
                          <m:sSubPr>
                            <m:ctrlPr>
                              <a:rPr lang="en-US" sz="1400" i="1">
                                <a:latin typeface="Cambria Math" charset="0"/>
                              </a:rPr>
                            </m:ctrlPr>
                          </m:sSubPr>
                          <m:e>
                            <m:r>
                              <m:rPr>
                                <m:sty m:val="p"/>
                              </m:rPr>
                              <a:rPr lang="en-US" sz="1400" i="0">
                                <a:latin typeface="Cambria Math" charset="0"/>
                              </a:rPr>
                              <m:t>log</m:t>
                            </m:r>
                          </m:e>
                          <m:sub>
                            <m:r>
                              <a:rPr lang="en-US" sz="1400" i="0">
                                <a:latin typeface="Cambria Math" charset="0"/>
                              </a:rPr>
                              <m:t>2</m:t>
                            </m:r>
                          </m:sub>
                        </m:sSub>
                        <m:f>
                          <m:fPr>
                            <m:ctrlPr>
                              <a:rPr lang="en-US" sz="1400" i="1">
                                <a:latin typeface="Cambria Math" charset="0"/>
                              </a:rPr>
                            </m:ctrlPr>
                          </m:fPr>
                          <m:num>
                            <m:sSub>
                              <m:sSubPr>
                                <m:ctrlPr>
                                  <a:rPr lang="en-US" sz="1400" i="1">
                                    <a:latin typeface="Cambria Math" charset="0"/>
                                  </a:rPr>
                                </m:ctrlPr>
                              </m:sSubPr>
                              <m:e>
                                <m:r>
                                  <a:rPr lang="en-US" sz="1400" i="1">
                                    <a:latin typeface="Cambria Math" charset="0"/>
                                  </a:rPr>
                                  <m:t>𝑃</m:t>
                                </m:r>
                              </m:e>
                              <m:sub>
                                <m:r>
                                  <a:rPr lang="en-US" sz="1400" i="1">
                                    <a:latin typeface="Cambria Math" charset="0"/>
                                  </a:rPr>
                                  <m:t>𝑖</m:t>
                                </m:r>
                              </m:sub>
                            </m:sSub>
                          </m:num>
                          <m:den>
                            <m:sSub>
                              <m:sSubPr>
                                <m:ctrlPr>
                                  <a:rPr lang="en-US" sz="1400" i="1">
                                    <a:latin typeface="Cambria Math" charset="0"/>
                                  </a:rPr>
                                </m:ctrlPr>
                              </m:sSubPr>
                              <m:e>
                                <m:r>
                                  <a:rPr lang="en-US" sz="1400" i="1">
                                    <a:latin typeface="Cambria Math" charset="0"/>
                                  </a:rPr>
                                  <m:t>𝑄</m:t>
                                </m:r>
                              </m:e>
                              <m:sub>
                                <m:r>
                                  <a:rPr lang="en-US" sz="1400" i="1">
                                    <a:latin typeface="Cambria Math" charset="0"/>
                                  </a:rPr>
                                  <m:t>𝑖</m:t>
                                </m:r>
                              </m:sub>
                            </m:sSub>
                          </m:den>
                        </m:f>
                      </m:oMath>
                    </m:oMathPara>
                  </a14:m>
                  <a:endParaRPr lang="en-US" sz="1600" dirty="0"/>
                </a:p>
              </p:txBody>
            </p:sp>
          </mc:Choice>
          <mc:Fallback xmlns="">
            <p:sp>
              <p:nvSpPr>
                <p:cNvPr id="84" name="Rectangle 83"/>
                <p:cNvSpPr>
                  <a:spLocks noRot="1" noChangeAspect="1" noMove="1" noResize="1" noEditPoints="1" noAdjustHandles="1" noChangeArrowheads="1" noChangeShapeType="1" noTextEdit="1"/>
                </p:cNvSpPr>
                <p:nvPr/>
              </p:nvSpPr>
              <p:spPr>
                <a:xfrm>
                  <a:off x="3574547" y="3278048"/>
                  <a:ext cx="2020040" cy="698140"/>
                </a:xfrm>
                <a:prstGeom prst="rect">
                  <a:avLst/>
                </a:prstGeom>
                <a:blipFill rotWithShape="0">
                  <a:blip r:embed="rId7"/>
                  <a:stretch>
                    <a:fillRect/>
                  </a:stretch>
                </a:blipFill>
              </p:spPr>
              <p:txBody>
                <a:bodyPr/>
                <a:lstStyle/>
                <a:p>
                  <a:r>
                    <a:rPr lang="en-US">
                      <a:noFill/>
                    </a:rPr>
                    <a:t> </a:t>
                  </a:r>
                </a:p>
              </p:txBody>
            </p:sp>
          </mc:Fallback>
        </mc:AlternateContent>
      </p:grpSp>
      <p:sp>
        <p:nvSpPr>
          <p:cNvPr id="87" name="TextBox 86"/>
          <p:cNvSpPr txBox="1"/>
          <p:nvPr/>
        </p:nvSpPr>
        <p:spPr>
          <a:xfrm>
            <a:off x="205119" y="910712"/>
            <a:ext cx="8695778"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Nearest-Neighbor classifier based </a:t>
            </a:r>
            <a:r>
              <a:rPr lang="en-US" sz="2000" b="1" dirty="0">
                <a:latin typeface="Times New Roman" charset="0"/>
                <a:ea typeface="Times New Roman" charset="0"/>
                <a:cs typeface="Times New Roman" charset="0"/>
              </a:rPr>
              <a:t>on </a:t>
            </a:r>
            <a:r>
              <a:rPr lang="en-US" sz="2000" b="1" dirty="0" smtClean="0">
                <a:latin typeface="Times New Roman" charset="0"/>
                <a:ea typeface="Times New Roman" charset="0"/>
                <a:cs typeface="Times New Roman" charset="0"/>
              </a:rPr>
              <a:t>symmetric </a:t>
            </a:r>
            <a:r>
              <a:rPr lang="en-US" sz="2000" b="1" dirty="0" err="1">
                <a:latin typeface="Times New Roman" charset="0"/>
                <a:ea typeface="Times New Roman" charset="0"/>
                <a:cs typeface="Times New Roman" charset="0"/>
              </a:rPr>
              <a:t>Kullback-Leibler</a:t>
            </a:r>
            <a:r>
              <a:rPr lang="en-US" sz="2000" b="1" dirty="0">
                <a:latin typeface="Times New Roman" charset="0"/>
                <a:ea typeface="Times New Roman" charset="0"/>
                <a:cs typeface="Times New Roman" charset="0"/>
              </a:rPr>
              <a:t> </a:t>
            </a:r>
            <a:r>
              <a:rPr lang="en-US" sz="2000" b="1" dirty="0" smtClean="0">
                <a:latin typeface="Times New Roman" charset="0"/>
                <a:ea typeface="Times New Roman" charset="0"/>
                <a:cs typeface="Times New Roman" charset="0"/>
              </a:rPr>
              <a:t>divergence </a:t>
            </a:r>
            <a:endParaRPr lang="en-US" sz="2000" b="1" dirty="0">
              <a:latin typeface="Times New Roman" charset="0"/>
              <a:ea typeface="Times New Roman" charset="0"/>
              <a:cs typeface="Times New Roman" charset="0"/>
            </a:endParaRPr>
          </a:p>
        </p:txBody>
      </p:sp>
      <mc:AlternateContent xmlns:mc="http://schemas.openxmlformats.org/markup-compatibility/2006" xmlns:a14="http://schemas.microsoft.com/office/drawing/2010/main">
        <mc:Choice Requires="a14">
          <p:sp>
            <p:nvSpPr>
              <p:cNvPr id="3" name="Rectangle 2"/>
              <p:cNvSpPr/>
              <p:nvPr/>
            </p:nvSpPr>
            <p:spPr>
              <a:xfrm>
                <a:off x="5539994" y="2880317"/>
                <a:ext cx="2309735" cy="369332"/>
              </a:xfrm>
              <a:prstGeom prst="rect">
                <a:avLst/>
              </a:prstGeom>
            </p:spPr>
            <p:txBody>
              <a:bodyPr wrap="none">
                <a:spAutoFit/>
              </a:bodyPr>
              <a:lstStyle/>
              <a:p>
                <a:pPr/>
                <a14:m>
                  <m:oMathPara xmlns:m="http://schemas.openxmlformats.org/officeDocument/2006/math">
                    <m:oMathParaPr>
                      <m:jc m:val="center"/>
                    </m:oMathParaPr>
                    <m:oMath xmlns:m="http://schemas.openxmlformats.org/officeDocument/2006/math">
                      <m:r>
                        <a:rPr lang="is-IS" i="1" smtClean="0">
                          <a:latin typeface="Cambria Math" charset="0"/>
                          <a:ea typeface="Cambria Math" charset="0"/>
                          <a:cs typeface="Cambria Math" charset="0"/>
                        </a:rPr>
                        <m:t>→</m:t>
                      </m:r>
                      <m:r>
                        <a:rPr lang="en-US" b="0" i="1" smtClean="0">
                          <a:latin typeface="Cambria Math" charset="0"/>
                          <a:ea typeface="Cambria Math" charset="0"/>
                          <a:cs typeface="Cambria Math" charset="0"/>
                        </a:rPr>
                        <m:t>  </m:t>
                      </m:r>
                      <m:r>
                        <a:rPr lang="en-US" b="0" i="1" smtClean="0">
                          <a:latin typeface="Cambria Math" charset="0"/>
                        </a:rPr>
                        <m:t>𝑃</m:t>
                      </m:r>
                      <m:r>
                        <a:rPr lang="en-US" b="0" i="0" smtClean="0">
                          <a:latin typeface="Cambria Math" charset="0"/>
                        </a:rPr>
                        <m:t>=</m:t>
                      </m:r>
                      <m:r>
                        <a:rPr lang="en-US" b="0" i="1" smtClean="0">
                          <a:latin typeface="Cambria Math" charset="0"/>
                        </a:rPr>
                        <m:t>𝑄</m:t>
                      </m:r>
                      <m:r>
                        <a:rPr lang="en-US" b="0" i="1" smtClean="0">
                          <a:latin typeface="Cambria Math" charset="0"/>
                          <a:ea typeface="Cambria Math" charset="0"/>
                          <a:cs typeface="Cambria Math" charset="0"/>
                        </a:rPr>
                        <m:t>⇒</m:t>
                      </m:r>
                      <m:r>
                        <a:rPr lang="en-US" b="0" i="1" smtClean="0">
                          <a:latin typeface="Cambria Math" charset="0"/>
                        </a:rPr>
                        <m:t>𝐾𝐿</m:t>
                      </m:r>
                      <m:r>
                        <a:rPr lang="en-US" b="0" i="1" smtClean="0">
                          <a:latin typeface="Cambria Math" charset="0"/>
                        </a:rPr>
                        <m:t>=0 </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5539994" y="2880317"/>
                <a:ext cx="2309735" cy="369332"/>
              </a:xfrm>
              <a:prstGeom prst="rect">
                <a:avLst/>
              </a:prstGeom>
              <a:blipFill rotWithShape="0">
                <a:blip r:embed="rId8"/>
                <a:stretch>
                  <a:fillRect t="-95082" b="-121311"/>
                </a:stretch>
              </a:blipFill>
            </p:spPr>
            <p:txBody>
              <a:bodyPr/>
              <a:lstStyle/>
              <a:p>
                <a:r>
                  <a:rPr lang="en-US">
                    <a:noFill/>
                  </a:rPr>
                  <a:t> </a:t>
                </a:r>
              </a:p>
            </p:txBody>
          </p:sp>
        </mc:Fallback>
      </mc:AlternateContent>
    </p:spTree>
    <p:extLst>
      <p:ext uri="{BB962C8B-B14F-4D97-AF65-F5344CB8AC3E}">
        <p14:creationId xmlns:p14="http://schemas.microsoft.com/office/powerpoint/2010/main" val="9312052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20014" r="11111"/>
          <a:stretch/>
        </p:blipFill>
        <p:spPr>
          <a:xfrm>
            <a:off x="-1" y="810343"/>
            <a:ext cx="9143997" cy="5877754"/>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967024191"/>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16</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200" dirty="0" smtClean="0">
                <a:solidFill>
                  <a:schemeClr val="bg1"/>
                </a:solidFill>
                <a:latin typeface="Georgia" charset="0"/>
                <a:ea typeface="Georgia" charset="0"/>
                <a:cs typeface="Georgia" charset="0"/>
              </a:rPr>
              <a:t>Evaluation</a:t>
            </a:r>
            <a:endParaRPr lang="en-US" sz="3200" dirty="0">
              <a:solidFill>
                <a:schemeClr val="bg1"/>
              </a:solidFill>
              <a:latin typeface="Georgia" charset="0"/>
              <a:ea typeface="Georgia" charset="0"/>
              <a:cs typeface="Georgia"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899398" y="6310859"/>
            <a:ext cx="1316736" cy="274320"/>
          </a:xfrm>
          <a:prstGeom prst="rect">
            <a:avLst/>
          </a:prstGeom>
          <a:noFill/>
        </p:spPr>
        <p:txBody>
          <a:bodyPr wrap="square" rtlCol="0">
            <a:spAutoFit/>
          </a:bodyPr>
          <a:lstStyle/>
          <a:p>
            <a:r>
              <a:rPr lang="en-US" sz="1100" dirty="0" smtClean="0">
                <a:solidFill>
                  <a:schemeClr val="bg1">
                    <a:lumMod val="65000"/>
                  </a:schemeClr>
                </a:solidFill>
                <a:latin typeface="Lucida Grande" charset="0"/>
                <a:ea typeface="Lucida Grande" charset="0"/>
                <a:cs typeface="Lucida Grande" charset="0"/>
              </a:rPr>
              <a:t>Photo: Kip Evens</a:t>
            </a:r>
            <a:endParaRPr lang="en-US" sz="1100" dirty="0">
              <a:solidFill>
                <a:schemeClr val="bg1">
                  <a:lumMod val="65000"/>
                </a:schemeClr>
              </a:solidFill>
              <a:latin typeface="Lucida Grande" charset="0"/>
              <a:ea typeface="Lucida Grande" charset="0"/>
              <a:cs typeface="Lucida Grande" charset="0"/>
            </a:endParaRPr>
          </a:p>
        </p:txBody>
      </p:sp>
      <p:sp>
        <p:nvSpPr>
          <p:cNvPr id="4" name="Rectangle 3"/>
          <p:cNvSpPr/>
          <p:nvPr/>
        </p:nvSpPr>
        <p:spPr>
          <a:xfrm>
            <a:off x="4568280" y="891509"/>
            <a:ext cx="4626588" cy="369332"/>
          </a:xfrm>
          <a:prstGeom prst="rect">
            <a:avLst/>
          </a:prstGeom>
        </p:spPr>
        <p:txBody>
          <a:bodyPr wrap="none">
            <a:spAutoFit/>
          </a:bodyPr>
          <a:lstStyle/>
          <a:p>
            <a:r>
              <a:rPr lang="en-US" i="1" dirty="0">
                <a:solidFill>
                  <a:schemeClr val="bg1"/>
                </a:solidFill>
                <a:latin typeface="Georgia" charset="0"/>
                <a:ea typeface="Georgia" charset="0"/>
                <a:cs typeface="Georgia" charset="0"/>
              </a:rPr>
              <a:t>Tethys</a:t>
            </a:r>
            <a:r>
              <a:rPr lang="en-US" dirty="0">
                <a:solidFill>
                  <a:schemeClr val="bg1"/>
                </a:solidFill>
                <a:latin typeface="Georgia" charset="0"/>
                <a:ea typeface="Georgia" charset="0"/>
                <a:cs typeface="Georgia" charset="0"/>
              </a:rPr>
              <a:t> </a:t>
            </a:r>
            <a:r>
              <a:rPr lang="en-US" smtClean="0">
                <a:solidFill>
                  <a:schemeClr val="bg1"/>
                </a:solidFill>
                <a:latin typeface="Georgia" charset="0"/>
                <a:ea typeface="Georgia" charset="0"/>
                <a:cs typeface="Georgia" charset="0"/>
              </a:rPr>
              <a:t>Long-Range AUV (LRAUV), </a:t>
            </a:r>
            <a:r>
              <a:rPr lang="en-US" dirty="0" smtClean="0">
                <a:solidFill>
                  <a:schemeClr val="bg1"/>
                </a:solidFill>
                <a:latin typeface="Georgia" charset="0"/>
                <a:ea typeface="Georgia" charset="0"/>
                <a:cs typeface="Georgia" charset="0"/>
              </a:rPr>
              <a:t>MBARI</a:t>
            </a:r>
            <a:endParaRPr lang="en-US" dirty="0">
              <a:solidFill>
                <a:schemeClr val="bg1"/>
              </a:solidFill>
              <a:latin typeface="Georgia" charset="0"/>
              <a:ea typeface="Georgia" charset="0"/>
              <a:cs typeface="Georgia" charset="0"/>
            </a:endParaRPr>
          </a:p>
        </p:txBody>
      </p:sp>
    </p:spTree>
    <p:extLst>
      <p:ext uri="{BB962C8B-B14F-4D97-AF65-F5344CB8AC3E}">
        <p14:creationId xmlns:p14="http://schemas.microsoft.com/office/powerpoint/2010/main" val="6497691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983998434"/>
              </p:ext>
            </p:extLst>
          </p:nvPr>
        </p:nvGraphicFramePr>
        <p:xfrm>
          <a:off x="0" y="6560791"/>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17</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i="1" dirty="0" smtClean="0">
                  <a:solidFill>
                    <a:schemeClr val="bg1"/>
                  </a:solidFill>
                  <a:latin typeface="Georgia" charset="0"/>
                  <a:ea typeface="Georgia" charset="0"/>
                  <a:cs typeface="Georgia" charset="0"/>
                </a:rPr>
                <a:t>Tethys</a:t>
              </a:r>
              <a:r>
                <a:rPr lang="en-US" sz="2600" dirty="0" smtClean="0">
                  <a:solidFill>
                    <a:schemeClr val="bg1"/>
                  </a:solidFill>
                  <a:latin typeface="Georgia" charset="0"/>
                  <a:ea typeface="Georgia" charset="0"/>
                  <a:cs typeface="Georgia" charset="0"/>
                </a:rPr>
                <a:t> LRAUV</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3" name="Rectangle 12"/>
          <p:cNvSpPr/>
          <p:nvPr/>
        </p:nvSpPr>
        <p:spPr>
          <a:xfrm>
            <a:off x="4344776" y="6285231"/>
            <a:ext cx="4913521" cy="307777"/>
          </a:xfrm>
          <a:prstGeom prst="rect">
            <a:avLst/>
          </a:prstGeom>
        </p:spPr>
        <p:txBody>
          <a:bodyPr wrap="square">
            <a:spAutoFit/>
          </a:bodyPr>
          <a:lstStyle/>
          <a:p>
            <a:r>
              <a:rPr lang="en-US" sz="1400" dirty="0">
                <a:latin typeface="Times New Roman" charset="0"/>
                <a:ea typeface="Times New Roman" charset="0"/>
                <a:cs typeface="Times New Roman" charset="0"/>
              </a:rPr>
              <a:t>Bellingham et al. [2010], </a:t>
            </a:r>
            <a:r>
              <a:rPr lang="en-US" sz="1400" dirty="0" err="1">
                <a:latin typeface="Times New Roman" charset="0"/>
                <a:ea typeface="Times New Roman" charset="0"/>
                <a:cs typeface="Times New Roman" charset="0"/>
              </a:rPr>
              <a:t>Kieft</a:t>
            </a:r>
            <a:r>
              <a:rPr lang="en-US" sz="1400" dirty="0">
                <a:latin typeface="Times New Roman" charset="0"/>
                <a:ea typeface="Times New Roman" charset="0"/>
                <a:cs typeface="Times New Roman" charset="0"/>
              </a:rPr>
              <a:t> et al. [2011</a:t>
            </a:r>
            <a:r>
              <a:rPr lang="en-US" sz="1400" dirty="0" smtClean="0">
                <a:latin typeface="Times New Roman" charset="0"/>
                <a:ea typeface="Times New Roman" charset="0"/>
                <a:cs typeface="Times New Roman" charset="0"/>
              </a:rPr>
              <a:t>], Hobson </a:t>
            </a:r>
            <a:r>
              <a:rPr lang="en-US" sz="1400" dirty="0">
                <a:latin typeface="Times New Roman" charset="0"/>
                <a:ea typeface="Times New Roman" charset="0"/>
                <a:cs typeface="Times New Roman" charset="0"/>
              </a:rPr>
              <a:t>et al. [2012</a:t>
            </a:r>
            <a:r>
              <a:rPr lang="en-US" sz="1400" dirty="0" smtClean="0">
                <a:latin typeface="Times New Roman" charset="0"/>
                <a:ea typeface="Times New Roman" charset="0"/>
                <a:cs typeface="Times New Roman" charset="0"/>
              </a:rPr>
              <a:t>]</a:t>
            </a:r>
            <a:endParaRPr lang="en-US" sz="1400" dirty="0">
              <a:latin typeface="Times New Roman" charset="0"/>
              <a:ea typeface="Times New Roman" charset="0"/>
              <a:cs typeface="Times New Roman" charset="0"/>
            </a:endParaRPr>
          </a:p>
        </p:txBody>
      </p:sp>
      <p:grpSp>
        <p:nvGrpSpPr>
          <p:cNvPr id="2" name="Group 1"/>
          <p:cNvGrpSpPr/>
          <p:nvPr/>
        </p:nvGrpSpPr>
        <p:grpSpPr>
          <a:xfrm>
            <a:off x="344672" y="1598480"/>
            <a:ext cx="8454656" cy="3732029"/>
            <a:chOff x="313188" y="2033161"/>
            <a:chExt cx="8454656" cy="3732029"/>
          </a:xfrm>
        </p:grpSpPr>
        <p:sp>
          <p:nvSpPr>
            <p:cNvPr id="10" name="Rectangle 9"/>
            <p:cNvSpPr/>
            <p:nvPr/>
          </p:nvSpPr>
          <p:spPr>
            <a:xfrm>
              <a:off x="376157" y="2033161"/>
              <a:ext cx="8391686" cy="3693319"/>
            </a:xfrm>
            <a:prstGeom prst="rect">
              <a:avLst/>
            </a:prstGeom>
            <a:ln>
              <a:solidFill>
                <a:srgbClr val="000000"/>
              </a:solidFill>
            </a:ln>
          </p:spPr>
          <p:txBody>
            <a:bodyPr wrap="square">
              <a:spAutoFit/>
            </a:bodyPr>
            <a:lstStyle/>
            <a:p>
              <a:pPr algn="ctr"/>
              <a:r>
                <a:rPr lang="en-US" dirty="0">
                  <a:latin typeface="Times New Roman" charset="0"/>
                  <a:ea typeface="Times New Roman" charset="0"/>
                  <a:cs typeface="Times New Roman" charset="0"/>
                </a:rPr>
                <a:t>Redundant systems, including vertical plane control</a:t>
              </a:r>
            </a:p>
            <a:p>
              <a:pPr algn="ctr"/>
              <a:endParaRPr lang="en-US" dirty="0">
                <a:latin typeface="Lucida Grande" charset="0"/>
                <a:ea typeface="Lucida Grande" charset="0"/>
                <a:cs typeface="Lucida Grande" charset="0"/>
              </a:endParaRPr>
            </a:p>
            <a:p>
              <a:pPr algn="ctr"/>
              <a:endParaRPr lang="en-US" dirty="0">
                <a:latin typeface="Lucida Grande" charset="0"/>
                <a:ea typeface="Lucida Grande" charset="0"/>
                <a:cs typeface="Lucida Grande" charset="0"/>
              </a:endParaRPr>
            </a:p>
            <a:p>
              <a:pPr algn="ctr"/>
              <a:endParaRPr lang="en-US" dirty="0">
                <a:latin typeface="Lucida Grande" charset="0"/>
                <a:ea typeface="Lucida Grande" charset="0"/>
                <a:cs typeface="Lucida Grande" charset="0"/>
              </a:endParaRPr>
            </a:p>
            <a:p>
              <a:pPr algn="ctr"/>
              <a:endParaRPr lang="en-US" dirty="0">
                <a:latin typeface="Lucida Grande" charset="0"/>
                <a:ea typeface="Lucida Grande" charset="0"/>
                <a:cs typeface="Lucida Grande" charset="0"/>
              </a:endParaRPr>
            </a:p>
            <a:p>
              <a:pPr algn="ctr"/>
              <a:endParaRPr lang="en-US" dirty="0">
                <a:latin typeface="Lucida Grande" charset="0"/>
                <a:ea typeface="Lucida Grande" charset="0"/>
                <a:cs typeface="Lucida Grande" charset="0"/>
              </a:endParaRPr>
            </a:p>
            <a:p>
              <a:pPr algn="ctr"/>
              <a:endParaRPr lang="en-US" dirty="0">
                <a:latin typeface="Lucida Grande" charset="0"/>
                <a:ea typeface="Lucida Grande" charset="0"/>
                <a:cs typeface="Lucida Grande" charset="0"/>
              </a:endParaRPr>
            </a:p>
            <a:p>
              <a:pPr algn="ctr"/>
              <a:endParaRPr lang="en-US" dirty="0">
                <a:latin typeface="Lucida Grande" charset="0"/>
                <a:ea typeface="Lucida Grande" charset="0"/>
                <a:cs typeface="Lucida Grande" charset="0"/>
              </a:endParaRPr>
            </a:p>
            <a:p>
              <a:pPr algn="ctr"/>
              <a:endParaRPr lang="en-US" dirty="0">
                <a:latin typeface="Lucida Grande" charset="0"/>
                <a:ea typeface="Lucida Grande" charset="0"/>
                <a:cs typeface="Lucida Grande" charset="0"/>
              </a:endParaRPr>
            </a:p>
            <a:p>
              <a:pPr algn="ctr"/>
              <a:endParaRPr lang="en-US" dirty="0" smtClean="0">
                <a:latin typeface="Lucida Grande" charset="0"/>
                <a:ea typeface="Lucida Grande" charset="0"/>
                <a:cs typeface="Lucida Grande" charset="0"/>
              </a:endParaRPr>
            </a:p>
            <a:p>
              <a:pPr algn="ctr"/>
              <a:endParaRPr lang="en-US" i="1" dirty="0" smtClean="0">
                <a:latin typeface="Lucida Grande" charset="0"/>
                <a:ea typeface="Lucida Grande" charset="0"/>
                <a:cs typeface="Lucida Grande" charset="0"/>
              </a:endParaRPr>
            </a:p>
            <a:p>
              <a:pPr algn="ctr"/>
              <a:r>
                <a:rPr lang="en-US" i="1" dirty="0" smtClean="0">
                  <a:latin typeface="Times New Roman" charset="0"/>
                  <a:ea typeface="Times New Roman" charset="0"/>
                  <a:cs typeface="Times New Roman" charset="0"/>
                </a:rPr>
                <a:t>Tethys</a:t>
              </a:r>
              <a:r>
                <a:rPr lang="en-US" dirty="0" smtClean="0">
                  <a:latin typeface="Times New Roman" charset="0"/>
                  <a:ea typeface="Times New Roman" charset="0"/>
                  <a:cs typeface="Times New Roman" charset="0"/>
                </a:rPr>
                <a:t> </a:t>
              </a:r>
              <a:r>
                <a:rPr lang="en-US" dirty="0">
                  <a:latin typeface="Times New Roman" charset="0"/>
                  <a:ea typeface="Times New Roman" charset="0"/>
                  <a:cs typeface="Times New Roman" charset="0"/>
                </a:rPr>
                <a:t>is capable of ballasting to neutral buoyancy </a:t>
              </a:r>
              <a:r>
                <a:rPr lang="en-US" dirty="0" smtClean="0">
                  <a:latin typeface="Times New Roman" charset="0"/>
                  <a:ea typeface="Times New Roman" charset="0"/>
                  <a:cs typeface="Times New Roman" charset="0"/>
                </a:rPr>
                <a:t>and adjusting </a:t>
              </a:r>
              <a:r>
                <a:rPr lang="en-US" dirty="0">
                  <a:latin typeface="Times New Roman" charset="0"/>
                  <a:ea typeface="Times New Roman" charset="0"/>
                  <a:cs typeface="Times New Roman" charset="0"/>
                </a:rPr>
                <a:t>its trim </a:t>
              </a:r>
              <a:r>
                <a:rPr lang="en-US" dirty="0" smtClean="0">
                  <a:latin typeface="Times New Roman" charset="0"/>
                  <a:ea typeface="Times New Roman" charset="0"/>
                  <a:cs typeface="Times New Roman" charset="0"/>
                </a:rPr>
                <a:t>while </a:t>
              </a:r>
              <a:r>
                <a:rPr lang="en-US" dirty="0">
                  <a:latin typeface="Times New Roman" charset="0"/>
                  <a:ea typeface="Times New Roman" charset="0"/>
                  <a:cs typeface="Times New Roman" charset="0"/>
                </a:rPr>
                <a:t>at sea </a:t>
              </a:r>
              <a:endParaRPr lang="en-US" dirty="0" smtClean="0">
                <a:latin typeface="Times New Roman" charset="0"/>
                <a:ea typeface="Times New Roman" charset="0"/>
                <a:cs typeface="Times New Roman" charset="0"/>
              </a:endParaRPr>
            </a:p>
            <a:p>
              <a:pPr algn="ctr"/>
              <a:endParaRPr lang="en-US" dirty="0" smtClean="0">
                <a:latin typeface="Times New Roman" charset="0"/>
                <a:ea typeface="Times New Roman" charset="0"/>
                <a:cs typeface="Times New Roman" charset="0"/>
              </a:endParaRPr>
            </a:p>
          </p:txBody>
        </p:sp>
        <p:sp>
          <p:nvSpPr>
            <p:cNvPr id="15" name="Rectangle 14"/>
            <p:cNvSpPr/>
            <p:nvPr/>
          </p:nvSpPr>
          <p:spPr>
            <a:xfrm>
              <a:off x="313188" y="5488191"/>
              <a:ext cx="5783956" cy="276999"/>
            </a:xfrm>
            <a:prstGeom prst="rect">
              <a:avLst/>
            </a:prstGeom>
          </p:spPr>
          <p:txBody>
            <a:bodyPr wrap="none">
              <a:spAutoFit/>
            </a:bodyPr>
            <a:lstStyle/>
            <a:p>
              <a:r>
                <a:rPr lang="en-US" sz="1200" dirty="0" err="1" smtClean="0">
                  <a:latin typeface="Helvetica" charset="0"/>
                  <a:ea typeface="Helvetica" charset="0"/>
                  <a:cs typeface="Helvetica" charset="0"/>
                </a:rPr>
                <a:t>mbari.org</a:t>
              </a:r>
              <a:r>
                <a:rPr lang="en-US" sz="1200" dirty="0" smtClean="0">
                  <a:latin typeface="Helvetica" charset="0"/>
                  <a:ea typeface="Helvetica" charset="0"/>
                  <a:cs typeface="Helvetica" charset="0"/>
                </a:rPr>
                <a:t>/at-sea/vehicles/autonomous-underwater-vehicles/long-range-</a:t>
              </a:r>
              <a:r>
                <a:rPr lang="en-US" sz="1200" dirty="0" err="1" smtClean="0">
                  <a:latin typeface="Helvetica" charset="0"/>
                  <a:ea typeface="Helvetica" charset="0"/>
                  <a:cs typeface="Helvetica" charset="0"/>
                </a:rPr>
                <a:t>auv</a:t>
              </a:r>
              <a:r>
                <a:rPr lang="en-US" sz="1200" dirty="0" smtClean="0">
                  <a:latin typeface="Helvetica" charset="0"/>
                  <a:ea typeface="Helvetica" charset="0"/>
                  <a:cs typeface="Helvetica" charset="0"/>
                </a:rPr>
                <a:t>-</a:t>
              </a:r>
              <a:r>
                <a:rPr lang="en-US" sz="1200" dirty="0" err="1" smtClean="0">
                  <a:latin typeface="Helvetica" charset="0"/>
                  <a:ea typeface="Helvetica" charset="0"/>
                  <a:cs typeface="Helvetica" charset="0"/>
                </a:rPr>
                <a:t>tethys</a:t>
              </a:r>
              <a:r>
                <a:rPr lang="en-US" sz="1200" dirty="0">
                  <a:latin typeface="Helvetica" charset="0"/>
                  <a:ea typeface="Helvetica" charset="0"/>
                  <a:cs typeface="Helvetica" charset="0"/>
                </a:rPr>
                <a:t>/</a:t>
              </a:r>
            </a:p>
          </p:txBody>
        </p:sp>
        <p:cxnSp>
          <p:nvCxnSpPr>
            <p:cNvPr id="16" name="Straight Connector 15"/>
            <p:cNvCxnSpPr/>
            <p:nvPr/>
          </p:nvCxnSpPr>
          <p:spPr>
            <a:xfrm>
              <a:off x="762000" y="2895600"/>
              <a:ext cx="7670800" cy="0"/>
            </a:xfrm>
            <a:prstGeom prst="line">
              <a:avLst/>
            </a:prstGeom>
            <a:ln>
              <a:solidFill>
                <a:schemeClr val="tx1">
                  <a:lumMod val="75000"/>
                  <a:lumOff val="25000"/>
                </a:schemeClr>
              </a:solidFill>
              <a:prstDash val="sysDot"/>
            </a:ln>
          </p:spPr>
          <p:style>
            <a:lnRef idx="1">
              <a:schemeClr val="accent6"/>
            </a:lnRef>
            <a:fillRef idx="0">
              <a:schemeClr val="accent6"/>
            </a:fillRef>
            <a:effectRef idx="0">
              <a:schemeClr val="accent6"/>
            </a:effectRef>
            <a:fontRef idx="minor">
              <a:schemeClr val="tx1"/>
            </a:fontRef>
          </p:style>
        </p:cxnSp>
        <p:cxnSp>
          <p:nvCxnSpPr>
            <p:cNvPr id="17" name="Straight Connector 16"/>
            <p:cNvCxnSpPr/>
            <p:nvPr/>
          </p:nvCxnSpPr>
          <p:spPr>
            <a:xfrm flipV="1">
              <a:off x="8432800" y="2895600"/>
              <a:ext cx="0" cy="990600"/>
            </a:xfrm>
            <a:prstGeom prst="line">
              <a:avLst/>
            </a:prstGeom>
            <a:ln>
              <a:solidFill>
                <a:schemeClr val="tx1">
                  <a:lumMod val="75000"/>
                  <a:lumOff val="25000"/>
                </a:schemeClr>
              </a:solidFill>
              <a:prstDash val="sysDot"/>
            </a:ln>
          </p:spPr>
          <p:style>
            <a:lnRef idx="1">
              <a:schemeClr val="accent6"/>
            </a:lnRef>
            <a:fillRef idx="0">
              <a:schemeClr val="accent6"/>
            </a:fillRef>
            <a:effectRef idx="0">
              <a:schemeClr val="accent6"/>
            </a:effectRef>
            <a:fontRef idx="minor">
              <a:schemeClr val="tx1"/>
            </a:fontRef>
          </p:style>
        </p:cxnSp>
        <p:cxnSp>
          <p:nvCxnSpPr>
            <p:cNvPr id="18" name="Straight Connector 17"/>
            <p:cNvCxnSpPr/>
            <p:nvPr/>
          </p:nvCxnSpPr>
          <p:spPr>
            <a:xfrm flipV="1">
              <a:off x="762000" y="2895600"/>
              <a:ext cx="0" cy="990600"/>
            </a:xfrm>
            <a:prstGeom prst="line">
              <a:avLst/>
            </a:prstGeom>
            <a:ln>
              <a:solidFill>
                <a:schemeClr val="tx1">
                  <a:lumMod val="75000"/>
                  <a:lumOff val="25000"/>
                </a:schemeClr>
              </a:solidFill>
              <a:prstDash val="sysDot"/>
            </a:ln>
          </p:spPr>
          <p:style>
            <a:lnRef idx="1">
              <a:schemeClr val="accent6"/>
            </a:lnRef>
            <a:fillRef idx="0">
              <a:schemeClr val="accent6"/>
            </a:fillRef>
            <a:effectRef idx="0">
              <a:schemeClr val="accent6"/>
            </a:effectRef>
            <a:fontRef idx="minor">
              <a:schemeClr val="tx1"/>
            </a:fontRef>
          </p:style>
        </p:cxnSp>
        <p:pic>
          <p:nvPicPr>
            <p:cNvPr id="19" name="Picture 18" descr="LRAUV_S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158" y="2252943"/>
              <a:ext cx="8391686" cy="2590234"/>
            </a:xfrm>
            <a:prstGeom prst="rect">
              <a:avLst/>
            </a:prstGeom>
          </p:spPr>
        </p:pic>
        <p:sp>
          <p:nvSpPr>
            <p:cNvPr id="20" name="TextBox 19"/>
            <p:cNvSpPr txBox="1"/>
            <p:nvPr/>
          </p:nvSpPr>
          <p:spPr>
            <a:xfrm>
              <a:off x="4254447" y="2758096"/>
              <a:ext cx="670376" cy="276999"/>
            </a:xfrm>
            <a:prstGeom prst="rect">
              <a:avLst/>
            </a:prstGeom>
            <a:solidFill>
              <a:schemeClr val="bg1">
                <a:lumMod val="95000"/>
              </a:schemeClr>
            </a:solidFill>
            <a:ln w="3175">
              <a:solidFill>
                <a:schemeClr val="bg2">
                  <a:lumMod val="50000"/>
                </a:schemeClr>
              </a:solidFill>
              <a:prstDash val="solid"/>
            </a:ln>
          </p:spPr>
          <p:txBody>
            <a:bodyPr wrap="none" rtlCol="0">
              <a:spAutoFit/>
            </a:bodyPr>
            <a:lstStyle/>
            <a:p>
              <a:pPr algn="ctr"/>
              <a:r>
                <a:rPr lang="en-US" sz="1200" dirty="0">
                  <a:latin typeface="Lucida Grande" charset="0"/>
                  <a:ea typeface="Lucida Grande" charset="0"/>
                  <a:cs typeface="Lucida Grande" charset="0"/>
                </a:rPr>
                <a:t>2.26m</a:t>
              </a:r>
            </a:p>
          </p:txBody>
        </p:sp>
      </p:grpSp>
    </p:spTree>
    <p:extLst>
      <p:ext uri="{BB962C8B-B14F-4D97-AF65-F5344CB8AC3E}">
        <p14:creationId xmlns:p14="http://schemas.microsoft.com/office/powerpoint/2010/main" val="15901019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97476088"/>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18</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Georgia" charset="0"/>
                  <a:ea typeface="Georgia" charset="0"/>
                  <a:cs typeface="Georgia" charset="0"/>
                </a:rPr>
                <a:t>Evaluation</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34" name="Rounded Rectangle 33"/>
          <p:cNvSpPr/>
          <p:nvPr/>
        </p:nvSpPr>
        <p:spPr>
          <a:xfrm>
            <a:off x="151894" y="1253718"/>
            <a:ext cx="8840213" cy="1705848"/>
          </a:xfrm>
          <a:prstGeom prst="roundRect">
            <a:avLst/>
          </a:prstGeom>
          <a:solidFill>
            <a:srgbClr val="D6DCE5"/>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2">
                    <a:lumMod val="10000"/>
                  </a:schemeClr>
                </a:solidFill>
                <a:latin typeface="Georgia" charset="0"/>
                <a:ea typeface="Georgia" charset="0"/>
                <a:cs typeface="Georgia" charset="0"/>
              </a:rPr>
              <a:t>Experimental setup:</a:t>
            </a:r>
          </a:p>
          <a:p>
            <a:pPr marL="285750" indent="-285750">
              <a:spcBef>
                <a:spcPts val="600"/>
              </a:spcBef>
              <a:buFont typeface="Arial" charset="0"/>
              <a:buChar char="•"/>
            </a:pPr>
            <a:r>
              <a:rPr lang="en-US" dirty="0">
                <a:solidFill>
                  <a:schemeClr val="bg2">
                    <a:lumMod val="10000"/>
                  </a:schemeClr>
                </a:solidFill>
                <a:latin typeface="Times New Roman" charset="0"/>
                <a:ea typeface="Times New Roman" charset="0"/>
                <a:cs typeface="Times New Roman" charset="0"/>
              </a:rPr>
              <a:t>2 datasets collected by LRAUV, one in 2013 and the other in 2015</a:t>
            </a:r>
          </a:p>
          <a:p>
            <a:pPr marL="285750" indent="-285750">
              <a:spcBef>
                <a:spcPts val="600"/>
              </a:spcBef>
              <a:buFont typeface="Arial" charset="0"/>
              <a:buChar char="•"/>
            </a:pPr>
            <a:r>
              <a:rPr lang="en-US" dirty="0">
                <a:solidFill>
                  <a:schemeClr val="bg2">
                    <a:lumMod val="10000"/>
                  </a:schemeClr>
                </a:solidFill>
                <a:latin typeface="Times New Roman" charset="0"/>
                <a:ea typeface="Times New Roman" charset="0"/>
                <a:cs typeface="Times New Roman" charset="0"/>
              </a:rPr>
              <a:t>Both datasets included nominal performance and faults that </a:t>
            </a:r>
            <a:r>
              <a:rPr lang="en-US" dirty="0" smtClean="0">
                <a:solidFill>
                  <a:schemeClr val="bg2">
                    <a:lumMod val="10000"/>
                  </a:schemeClr>
                </a:solidFill>
                <a:latin typeface="Times New Roman" charset="0"/>
                <a:ea typeface="Times New Roman" charset="0"/>
                <a:cs typeface="Times New Roman" charset="0"/>
              </a:rPr>
              <a:t>led to bottoming</a:t>
            </a:r>
            <a:endParaRPr lang="en-US" dirty="0">
              <a:solidFill>
                <a:schemeClr val="bg2">
                  <a:lumMod val="10000"/>
                </a:schemeClr>
              </a:solidFill>
              <a:latin typeface="Times New Roman" charset="0"/>
              <a:ea typeface="Times New Roman" charset="0"/>
              <a:cs typeface="Times New Roman" charset="0"/>
            </a:endParaRPr>
          </a:p>
          <a:p>
            <a:pPr marL="285750" indent="-285750">
              <a:spcBef>
                <a:spcPts val="600"/>
              </a:spcBef>
              <a:buFont typeface="Arial" charset="0"/>
              <a:buChar char="•"/>
            </a:pPr>
            <a:r>
              <a:rPr lang="en-US" dirty="0">
                <a:solidFill>
                  <a:schemeClr val="bg2">
                    <a:lumMod val="10000"/>
                  </a:schemeClr>
                </a:solidFill>
                <a:latin typeface="Times New Roman" charset="0"/>
                <a:ea typeface="Times New Roman" charset="0"/>
                <a:cs typeface="Times New Roman" charset="0"/>
              </a:rPr>
              <a:t>In both datasets the fault occurred in the internal mass-shifting system</a:t>
            </a:r>
          </a:p>
        </p:txBody>
      </p:sp>
      <p:grpSp>
        <p:nvGrpSpPr>
          <p:cNvPr id="37" name="Group 36"/>
          <p:cNvGrpSpPr>
            <a:grpSpLocks noChangeAspect="1"/>
          </p:cNvGrpSpPr>
          <p:nvPr/>
        </p:nvGrpSpPr>
        <p:grpSpPr>
          <a:xfrm>
            <a:off x="712002" y="3328191"/>
            <a:ext cx="7657620" cy="3017520"/>
            <a:chOff x="293376" y="3197557"/>
            <a:chExt cx="8491396" cy="3346073"/>
          </a:xfrm>
        </p:grpSpPr>
        <p:pic>
          <p:nvPicPr>
            <p:cNvPr id="2" name="Picture 1"/>
            <p:cNvPicPr>
              <a:picLocks noChangeAspect="1"/>
            </p:cNvPicPr>
            <p:nvPr/>
          </p:nvPicPr>
          <p:blipFill>
            <a:blip r:embed="rId4"/>
            <a:stretch>
              <a:fillRect/>
            </a:stretch>
          </p:blipFill>
          <p:spPr>
            <a:xfrm>
              <a:off x="2063412" y="3197557"/>
              <a:ext cx="5084663" cy="3346073"/>
            </a:xfrm>
            <a:prstGeom prst="rect">
              <a:avLst/>
            </a:prstGeom>
          </p:spPr>
        </p:pic>
        <p:sp>
          <p:nvSpPr>
            <p:cNvPr id="11" name="U-Turn Arrow 10"/>
            <p:cNvSpPr/>
            <p:nvPr/>
          </p:nvSpPr>
          <p:spPr>
            <a:xfrm rot="5400000">
              <a:off x="6540758" y="4366727"/>
              <a:ext cx="2024743" cy="1054359"/>
            </a:xfrm>
            <a:prstGeom prst="uturnArrow">
              <a:avLst>
                <a:gd name="adj1" fmla="val 15360"/>
                <a:gd name="adj2" fmla="val 15594"/>
                <a:gd name="adj3" fmla="val 19367"/>
                <a:gd name="adj4" fmla="val 23749"/>
                <a:gd name="adj5" fmla="val 10000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2" name="Group 31"/>
            <p:cNvGrpSpPr/>
            <p:nvPr/>
          </p:nvGrpSpPr>
          <p:grpSpPr>
            <a:xfrm>
              <a:off x="7245218" y="4152135"/>
              <a:ext cx="1539554" cy="1399592"/>
              <a:chOff x="7156578" y="4161454"/>
              <a:chExt cx="1698171" cy="1399592"/>
            </a:xfrm>
            <a:solidFill>
              <a:schemeClr val="accent1">
                <a:lumMod val="40000"/>
                <a:lumOff val="60000"/>
              </a:schemeClr>
            </a:solidFill>
          </p:grpSpPr>
          <p:sp>
            <p:nvSpPr>
              <p:cNvPr id="30" name="Rounded Rectangle 29"/>
              <p:cNvSpPr/>
              <p:nvPr/>
            </p:nvSpPr>
            <p:spPr>
              <a:xfrm>
                <a:off x="7156578" y="4161454"/>
                <a:ext cx="1698171" cy="139959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7207896" y="4399584"/>
                <a:ext cx="1595530" cy="923331"/>
              </a:xfrm>
              <a:prstGeom prst="rect">
                <a:avLst/>
              </a:prstGeom>
              <a:grpFill/>
            </p:spPr>
            <p:txBody>
              <a:bodyPr wrap="square">
                <a:spAutoFit/>
              </a:bodyPr>
              <a:lstStyle/>
              <a:p>
                <a:pPr algn="ctr"/>
                <a:r>
                  <a:rPr lang="en-US" dirty="0">
                    <a:solidFill>
                      <a:schemeClr val="bg2">
                        <a:lumMod val="10000"/>
                      </a:schemeClr>
                    </a:solidFill>
                    <a:latin typeface="Georgia" charset="0"/>
                    <a:ea typeface="Georgia" charset="0"/>
                    <a:cs typeface="Georgia" charset="0"/>
                  </a:rPr>
                  <a:t>Use </a:t>
                </a:r>
                <a:r>
                  <a:rPr lang="en-US" dirty="0" smtClean="0">
                    <a:solidFill>
                      <a:schemeClr val="bg2">
                        <a:lumMod val="10000"/>
                      </a:schemeClr>
                    </a:solidFill>
                    <a:latin typeface="Georgia" charset="0"/>
                    <a:ea typeface="Georgia" charset="0"/>
                    <a:cs typeface="Georgia" charset="0"/>
                  </a:rPr>
                  <a:t>topics trained on 2013 data</a:t>
                </a:r>
                <a:endParaRPr lang="en-US" dirty="0">
                  <a:solidFill>
                    <a:schemeClr val="bg2">
                      <a:lumMod val="10000"/>
                    </a:schemeClr>
                  </a:solidFill>
                  <a:latin typeface="Georgia" charset="0"/>
                  <a:ea typeface="Georgia" charset="0"/>
                  <a:cs typeface="Georgia" charset="0"/>
                </a:endParaRPr>
              </a:p>
            </p:txBody>
          </p:sp>
        </p:grpSp>
        <p:grpSp>
          <p:nvGrpSpPr>
            <p:cNvPr id="20" name="Group 19"/>
            <p:cNvGrpSpPr/>
            <p:nvPr/>
          </p:nvGrpSpPr>
          <p:grpSpPr>
            <a:xfrm>
              <a:off x="293376" y="3631821"/>
              <a:ext cx="1720690" cy="882326"/>
              <a:chOff x="2027528" y="3631821"/>
              <a:chExt cx="1720690" cy="882326"/>
            </a:xfrm>
          </p:grpSpPr>
          <p:sp>
            <p:nvSpPr>
              <p:cNvPr id="13" name="Pentagon 12"/>
              <p:cNvSpPr/>
              <p:nvPr/>
            </p:nvSpPr>
            <p:spPr>
              <a:xfrm>
                <a:off x="2106029" y="3631821"/>
                <a:ext cx="1642189" cy="882326"/>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 name="Rectangle 3"/>
              <p:cNvSpPr/>
              <p:nvPr/>
            </p:nvSpPr>
            <p:spPr>
              <a:xfrm>
                <a:off x="2027528" y="3661650"/>
                <a:ext cx="1564590" cy="716705"/>
              </a:xfrm>
              <a:prstGeom prst="rect">
                <a:avLst/>
              </a:prstGeom>
              <a:ln>
                <a:noFill/>
              </a:ln>
            </p:spPr>
            <p:txBody>
              <a:bodyPr wrap="none">
                <a:spAutoFit/>
              </a:bodyPr>
              <a:lstStyle/>
              <a:p>
                <a:pPr algn="ctr"/>
                <a:r>
                  <a:rPr lang="en-US" dirty="0" smtClean="0">
                    <a:solidFill>
                      <a:schemeClr val="bg2">
                        <a:lumMod val="10000"/>
                      </a:schemeClr>
                    </a:solidFill>
                    <a:latin typeface="Georgia" charset="0"/>
                    <a:ea typeface="Georgia" charset="0"/>
                    <a:cs typeface="Georgia" charset="0"/>
                  </a:rPr>
                  <a:t>2013</a:t>
                </a:r>
              </a:p>
              <a:p>
                <a:pPr algn="ctr"/>
                <a:r>
                  <a:rPr lang="en-US" dirty="0" smtClean="0">
                    <a:solidFill>
                      <a:schemeClr val="bg2">
                        <a:lumMod val="10000"/>
                      </a:schemeClr>
                    </a:solidFill>
                    <a:latin typeface="Georgia" charset="0"/>
                    <a:ea typeface="Georgia" charset="0"/>
                    <a:cs typeface="Georgia" charset="0"/>
                  </a:rPr>
                  <a:t>Training set</a:t>
                </a:r>
              </a:p>
            </p:txBody>
          </p:sp>
        </p:grpSp>
        <p:grpSp>
          <p:nvGrpSpPr>
            <p:cNvPr id="21" name="Group 20"/>
            <p:cNvGrpSpPr/>
            <p:nvPr/>
          </p:nvGrpSpPr>
          <p:grpSpPr>
            <a:xfrm>
              <a:off x="362545" y="5300515"/>
              <a:ext cx="1642189" cy="882326"/>
              <a:chOff x="2096697" y="5300515"/>
              <a:chExt cx="1642189" cy="882326"/>
            </a:xfrm>
          </p:grpSpPr>
          <p:sp>
            <p:nvSpPr>
              <p:cNvPr id="23" name="Pentagon 22"/>
              <p:cNvSpPr/>
              <p:nvPr/>
            </p:nvSpPr>
            <p:spPr>
              <a:xfrm>
                <a:off x="2096697" y="5300515"/>
                <a:ext cx="1642189" cy="882326"/>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4" name="Rectangle 23"/>
              <p:cNvSpPr/>
              <p:nvPr/>
            </p:nvSpPr>
            <p:spPr>
              <a:xfrm>
                <a:off x="2224782" y="5300954"/>
                <a:ext cx="1072212" cy="716705"/>
              </a:xfrm>
              <a:prstGeom prst="rect">
                <a:avLst/>
              </a:prstGeom>
              <a:ln>
                <a:noFill/>
              </a:ln>
            </p:spPr>
            <p:txBody>
              <a:bodyPr wrap="none">
                <a:spAutoFit/>
              </a:bodyPr>
              <a:lstStyle/>
              <a:p>
                <a:pPr algn="ctr"/>
                <a:r>
                  <a:rPr lang="en-US" dirty="0" smtClean="0">
                    <a:solidFill>
                      <a:schemeClr val="bg2">
                        <a:lumMod val="10000"/>
                      </a:schemeClr>
                    </a:solidFill>
                    <a:latin typeface="Georgia" charset="0"/>
                    <a:ea typeface="Georgia" charset="0"/>
                    <a:cs typeface="Georgia" charset="0"/>
                  </a:rPr>
                  <a:t>2015</a:t>
                </a:r>
              </a:p>
              <a:p>
                <a:pPr algn="ctr"/>
                <a:r>
                  <a:rPr lang="en-US" dirty="0" smtClean="0">
                    <a:solidFill>
                      <a:schemeClr val="bg2">
                        <a:lumMod val="10000"/>
                      </a:schemeClr>
                    </a:solidFill>
                    <a:latin typeface="Georgia" charset="0"/>
                    <a:ea typeface="Georgia" charset="0"/>
                    <a:cs typeface="Georgia" charset="0"/>
                  </a:rPr>
                  <a:t>Test set</a:t>
                </a:r>
              </a:p>
            </p:txBody>
          </p:sp>
        </p:grpSp>
      </p:grpSp>
    </p:spTree>
    <p:extLst>
      <p:ext uri="{BB962C8B-B14F-4D97-AF65-F5344CB8AC3E}">
        <p14:creationId xmlns:p14="http://schemas.microsoft.com/office/powerpoint/2010/main" val="1986687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09880801"/>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19</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4572" y="0"/>
            <a:ext cx="9153144" cy="6845382"/>
            <a:chOff x="-4572" y="0"/>
            <a:chExt cx="9153144"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Georgia" charset="0"/>
                  <a:ea typeface="Georgia" charset="0"/>
                  <a:cs typeface="Georgia" charset="0"/>
                </a:rPr>
                <a:t>Evaluation</a:t>
              </a:r>
            </a:p>
          </p:txBody>
        </p:sp>
        <p:cxnSp>
          <p:nvCxnSpPr>
            <p:cNvPr id="9" name="Straight Connector 8"/>
            <p:cNvCxnSpPr/>
            <p:nvPr/>
          </p:nvCxnSpPr>
          <p:spPr>
            <a:xfrm flipV="1">
              <a:off x="-4572" y="822960"/>
              <a:ext cx="9153144"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 name="Rectangle 3"/>
          <p:cNvSpPr/>
          <p:nvPr/>
        </p:nvSpPr>
        <p:spPr>
          <a:xfrm>
            <a:off x="1541124" y="2170335"/>
            <a:ext cx="6061753" cy="769441"/>
          </a:xfrm>
          <a:prstGeom prst="rect">
            <a:avLst/>
          </a:prstGeom>
          <a:ln>
            <a:noFill/>
          </a:ln>
        </p:spPr>
        <p:txBody>
          <a:bodyPr wrap="square">
            <a:spAutoFit/>
          </a:bodyPr>
          <a:lstStyle/>
          <a:p>
            <a:pPr algn="ctr"/>
            <a:r>
              <a:rPr lang="en-US" sz="4400" dirty="0" smtClean="0">
                <a:solidFill>
                  <a:schemeClr val="bg2">
                    <a:lumMod val="10000"/>
                  </a:schemeClr>
                </a:solidFill>
                <a:latin typeface="Georgia" charset="0"/>
                <a:ea typeface="Georgia" charset="0"/>
                <a:cs typeface="Georgia" charset="0"/>
              </a:rPr>
              <a:t>Training set (2013)</a:t>
            </a:r>
            <a:endParaRPr lang="en-US" sz="4400" dirty="0"/>
          </a:p>
        </p:txBody>
      </p:sp>
      <p:pic>
        <p:nvPicPr>
          <p:cNvPr id="22" name="Picture 21"/>
          <p:cNvPicPr>
            <a:picLocks noChangeAspect="1"/>
          </p:cNvPicPr>
          <p:nvPr/>
        </p:nvPicPr>
        <p:blipFill>
          <a:blip r:embed="rId4"/>
          <a:stretch>
            <a:fillRect/>
          </a:stretch>
        </p:blipFill>
        <p:spPr>
          <a:xfrm>
            <a:off x="-27781" y="4191856"/>
            <a:ext cx="8793863" cy="2368573"/>
          </a:xfrm>
          <a:prstGeom prst="rect">
            <a:avLst/>
          </a:prstGeom>
        </p:spPr>
      </p:pic>
    </p:spTree>
    <p:extLst>
      <p:ext uri="{BB962C8B-B14F-4D97-AF65-F5344CB8AC3E}">
        <p14:creationId xmlns:p14="http://schemas.microsoft.com/office/powerpoint/2010/main" val="19285602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752915334"/>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0011AD75-06A6-BB4E-9F0A-CA92459A2C78}" type="slidenum">
                        <a:rPr lang="en-US" smtClean="0">
                          <a:solidFill>
                            <a:schemeClr val="bg1"/>
                          </a:solidFill>
                          <a:latin typeface="Times New Roman" charset="0"/>
                          <a:ea typeface="Times New Roman" charset="0"/>
                          <a:cs typeface="Times New Roman" charset="0"/>
                        </a:rPr>
                        <a:t>2</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Outline</a:t>
            </a:r>
            <a:endParaRPr lang="en-US" sz="2600" dirty="0">
              <a:solidFill>
                <a:schemeClr val="bg1"/>
              </a:solidFill>
              <a:latin typeface="Georgia" charset="0"/>
              <a:ea typeface="Georgia" charset="0"/>
              <a:cs typeface="Georgia"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970862" y="1202710"/>
            <a:ext cx="4567276" cy="4493538"/>
          </a:xfrm>
          <a:prstGeom prst="rect">
            <a:avLst/>
          </a:prstGeom>
        </p:spPr>
        <p:txBody>
          <a:bodyPr wrap="none">
            <a:spAutoFit/>
          </a:bodyPr>
          <a:lstStyle/>
          <a:p>
            <a:r>
              <a:rPr lang="en-US" dirty="0" smtClean="0">
                <a:solidFill>
                  <a:schemeClr val="bg2">
                    <a:lumMod val="10000"/>
                  </a:schemeClr>
                </a:solidFill>
                <a:latin typeface="Georgia" charset="0"/>
                <a:ea typeface="Georgia" charset="0"/>
                <a:cs typeface="Georgia" charset="0"/>
              </a:rPr>
              <a:t>Introduction</a:t>
            </a:r>
          </a:p>
          <a:p>
            <a:pPr marL="742950" lvl="1" indent="-285750">
              <a:spcBef>
                <a:spcPts val="600"/>
              </a:spcBef>
              <a:buFont typeface="Arial" charset="0"/>
              <a:buChar char="•"/>
            </a:pPr>
            <a:r>
              <a:rPr lang="en-US" sz="1600" dirty="0" smtClean="0">
                <a:solidFill>
                  <a:schemeClr val="bg2">
                    <a:lumMod val="10000"/>
                  </a:schemeClr>
                </a:solidFill>
                <a:latin typeface="Georgia" charset="0"/>
                <a:ea typeface="Georgia" charset="0"/>
                <a:cs typeface="Georgia" charset="0"/>
              </a:rPr>
              <a:t>The reliability problem</a:t>
            </a:r>
          </a:p>
          <a:p>
            <a:pPr marL="742950" lvl="1" indent="-285750">
              <a:buFont typeface="Arial" charset="0"/>
              <a:buChar char="•"/>
            </a:pPr>
            <a:r>
              <a:rPr lang="en-US" sz="1600" dirty="0" smtClean="0">
                <a:solidFill>
                  <a:schemeClr val="bg2">
                    <a:lumMod val="10000"/>
                  </a:schemeClr>
                </a:solidFill>
                <a:latin typeface="Georgia" charset="0"/>
                <a:ea typeface="Georgia" charset="0"/>
                <a:cs typeface="Georgia" charset="0"/>
              </a:rPr>
              <a:t>Approach</a:t>
            </a:r>
            <a:endParaRPr lang="en-US" dirty="0" smtClean="0">
              <a:solidFill>
                <a:schemeClr val="bg2">
                  <a:lumMod val="10000"/>
                </a:schemeClr>
              </a:solidFill>
              <a:latin typeface="Georgia" charset="0"/>
              <a:ea typeface="Georgia" charset="0"/>
              <a:cs typeface="Georgia" charset="0"/>
            </a:endParaRPr>
          </a:p>
          <a:p>
            <a:pPr>
              <a:spcBef>
                <a:spcPts val="1200"/>
              </a:spcBef>
            </a:pPr>
            <a:r>
              <a:rPr lang="en-US" dirty="0">
                <a:solidFill>
                  <a:schemeClr val="bg2">
                    <a:lumMod val="10000"/>
                  </a:schemeClr>
                </a:solidFill>
                <a:latin typeface="Georgia" charset="0"/>
                <a:ea typeface="Georgia" charset="0"/>
                <a:cs typeface="Georgia" charset="0"/>
              </a:rPr>
              <a:t>Topic modeling for fault diagnosis in AUVs</a:t>
            </a:r>
          </a:p>
          <a:p>
            <a:pPr marL="742950" lvl="1" indent="-285750">
              <a:spcBef>
                <a:spcPts val="600"/>
              </a:spcBef>
              <a:buFont typeface="Arial" charset="0"/>
              <a:buChar char="•"/>
            </a:pPr>
            <a:r>
              <a:rPr lang="en-US" sz="1600" dirty="0">
                <a:solidFill>
                  <a:schemeClr val="bg2">
                    <a:lumMod val="10000"/>
                  </a:schemeClr>
                </a:solidFill>
                <a:latin typeface="Georgia" charset="0"/>
                <a:ea typeface="Georgia" charset="0"/>
                <a:cs typeface="Georgia" charset="0"/>
              </a:rPr>
              <a:t>Probabilistic topic </a:t>
            </a:r>
            <a:r>
              <a:rPr lang="en-US" sz="1600" dirty="0" smtClean="0">
                <a:solidFill>
                  <a:schemeClr val="bg2">
                    <a:lumMod val="10000"/>
                  </a:schemeClr>
                </a:solidFill>
                <a:latin typeface="Georgia" charset="0"/>
                <a:ea typeface="Georgia" charset="0"/>
                <a:cs typeface="Georgia" charset="0"/>
              </a:rPr>
              <a:t>models</a:t>
            </a:r>
          </a:p>
          <a:p>
            <a:pPr marL="742950" lvl="1" indent="-285750">
              <a:spcBef>
                <a:spcPts val="600"/>
              </a:spcBef>
              <a:buFont typeface="Arial" charset="0"/>
              <a:buChar char="•"/>
            </a:pPr>
            <a:r>
              <a:rPr lang="en-US" sz="1600" dirty="0">
                <a:solidFill>
                  <a:schemeClr val="bg2">
                    <a:lumMod val="10000"/>
                  </a:schemeClr>
                </a:solidFill>
                <a:latin typeface="Georgia" charset="0"/>
                <a:ea typeface="Georgia" charset="0"/>
                <a:cs typeface="Georgia" charset="0"/>
              </a:rPr>
              <a:t>Modeling AUV state-sensor </a:t>
            </a:r>
            <a:r>
              <a:rPr lang="en-US" sz="1600" dirty="0" smtClean="0">
                <a:solidFill>
                  <a:schemeClr val="bg2">
                    <a:lumMod val="10000"/>
                  </a:schemeClr>
                </a:solidFill>
                <a:latin typeface="Georgia" charset="0"/>
                <a:ea typeface="Georgia" charset="0"/>
                <a:cs typeface="Georgia" charset="0"/>
              </a:rPr>
              <a:t>data</a:t>
            </a:r>
          </a:p>
          <a:p>
            <a:pPr marL="742950" lvl="1" indent="-285750">
              <a:spcBef>
                <a:spcPts val="600"/>
              </a:spcBef>
              <a:buFont typeface="Arial" charset="0"/>
              <a:buChar char="•"/>
            </a:pPr>
            <a:r>
              <a:rPr lang="en-US" sz="1600" dirty="0" smtClean="0">
                <a:solidFill>
                  <a:schemeClr val="bg2">
                    <a:lumMod val="10000"/>
                  </a:schemeClr>
                </a:solidFill>
                <a:latin typeface="Georgia" charset="0"/>
                <a:ea typeface="Georgia" charset="0"/>
                <a:cs typeface="Georgia" charset="0"/>
              </a:rPr>
              <a:t>Health monitoring</a:t>
            </a:r>
            <a:endParaRPr lang="en-US" sz="1600" dirty="0">
              <a:solidFill>
                <a:schemeClr val="bg2">
                  <a:lumMod val="10000"/>
                </a:schemeClr>
              </a:solidFill>
              <a:latin typeface="Georgia" charset="0"/>
              <a:ea typeface="Georgia" charset="0"/>
              <a:cs typeface="Georgia" charset="0"/>
            </a:endParaRPr>
          </a:p>
          <a:p>
            <a:pPr>
              <a:spcBef>
                <a:spcPts val="1200"/>
              </a:spcBef>
            </a:pPr>
            <a:r>
              <a:rPr lang="en-US" dirty="0">
                <a:solidFill>
                  <a:schemeClr val="bg2">
                    <a:lumMod val="10000"/>
                  </a:schemeClr>
                </a:solidFill>
                <a:latin typeface="Georgia" charset="0"/>
                <a:ea typeface="Georgia" charset="0"/>
                <a:cs typeface="Georgia" charset="0"/>
              </a:rPr>
              <a:t>Evaluation</a:t>
            </a:r>
          </a:p>
          <a:p>
            <a:pPr marL="742950" lvl="2" indent="-285750">
              <a:spcBef>
                <a:spcPts val="600"/>
              </a:spcBef>
              <a:buFont typeface="Arial" charset="0"/>
              <a:buChar char="•"/>
            </a:pPr>
            <a:r>
              <a:rPr lang="en-US" sz="1600" i="1" dirty="0" smtClean="0">
                <a:solidFill>
                  <a:schemeClr val="bg2">
                    <a:lumMod val="10000"/>
                  </a:schemeClr>
                </a:solidFill>
                <a:latin typeface="Georgia" charset="0"/>
                <a:ea typeface="Georgia" charset="0"/>
                <a:cs typeface="Georgia" charset="0"/>
              </a:rPr>
              <a:t>Tethys</a:t>
            </a:r>
            <a:r>
              <a:rPr lang="en-US" sz="1600" dirty="0" smtClean="0">
                <a:solidFill>
                  <a:schemeClr val="bg2">
                    <a:lumMod val="10000"/>
                  </a:schemeClr>
                </a:solidFill>
                <a:latin typeface="Georgia" charset="0"/>
                <a:ea typeface="Georgia" charset="0"/>
                <a:cs typeface="Georgia" charset="0"/>
              </a:rPr>
              <a:t> Long-Range AUV</a:t>
            </a:r>
          </a:p>
          <a:p>
            <a:pPr marL="742950" lvl="2" indent="-285750">
              <a:spcBef>
                <a:spcPts val="600"/>
              </a:spcBef>
              <a:buFont typeface="Arial" charset="0"/>
              <a:buChar char="•"/>
            </a:pPr>
            <a:r>
              <a:rPr lang="en-US" sz="1600" dirty="0" smtClean="0">
                <a:solidFill>
                  <a:schemeClr val="bg2">
                    <a:lumMod val="10000"/>
                  </a:schemeClr>
                </a:solidFill>
                <a:latin typeface="Georgia" charset="0"/>
                <a:ea typeface="Georgia" charset="0"/>
                <a:cs typeface="Georgia" charset="0"/>
              </a:rPr>
              <a:t>Experiment</a:t>
            </a:r>
          </a:p>
          <a:p>
            <a:pPr marL="1200150" lvl="3" indent="-285750">
              <a:spcBef>
                <a:spcPts val="600"/>
              </a:spcBef>
              <a:buFont typeface="Arial" charset="0"/>
              <a:buChar char="•"/>
            </a:pPr>
            <a:r>
              <a:rPr lang="en-US" sz="1400" dirty="0" smtClean="0">
                <a:solidFill>
                  <a:schemeClr val="bg2">
                    <a:lumMod val="10000"/>
                  </a:schemeClr>
                </a:solidFill>
                <a:latin typeface="Georgia" charset="0"/>
                <a:ea typeface="Georgia" charset="0"/>
                <a:cs typeface="Georgia" charset="0"/>
              </a:rPr>
              <a:t>Training set</a:t>
            </a:r>
          </a:p>
          <a:p>
            <a:pPr marL="1200150" lvl="3" indent="-285750">
              <a:spcBef>
                <a:spcPts val="600"/>
              </a:spcBef>
              <a:buFont typeface="Arial" charset="0"/>
              <a:buChar char="•"/>
            </a:pPr>
            <a:r>
              <a:rPr lang="en-US" sz="1400" dirty="0" smtClean="0">
                <a:solidFill>
                  <a:schemeClr val="bg2">
                    <a:lumMod val="10000"/>
                  </a:schemeClr>
                </a:solidFill>
                <a:latin typeface="Georgia" charset="0"/>
                <a:ea typeface="Georgia" charset="0"/>
                <a:cs typeface="Georgia" charset="0"/>
              </a:rPr>
              <a:t>Test set</a:t>
            </a:r>
          </a:p>
          <a:p>
            <a:pPr>
              <a:spcBef>
                <a:spcPts val="1200"/>
              </a:spcBef>
            </a:pPr>
            <a:r>
              <a:rPr lang="en-US" dirty="0" smtClean="0">
                <a:solidFill>
                  <a:schemeClr val="bg2">
                    <a:lumMod val="10000"/>
                  </a:schemeClr>
                </a:solidFill>
                <a:latin typeface="Georgia" charset="0"/>
                <a:ea typeface="Georgia" charset="0"/>
                <a:cs typeface="Georgia" charset="0"/>
              </a:rPr>
              <a:t>Conclusion</a:t>
            </a:r>
          </a:p>
        </p:txBody>
      </p:sp>
    </p:spTree>
    <p:extLst>
      <p:ext uri="{BB962C8B-B14F-4D97-AF65-F5344CB8AC3E}">
        <p14:creationId xmlns:p14="http://schemas.microsoft.com/office/powerpoint/2010/main" val="7594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9599403"/>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20</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Training set (2013)</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1" name="Rounded Rectangle 10"/>
          <p:cNvSpPr/>
          <p:nvPr/>
        </p:nvSpPr>
        <p:spPr>
          <a:xfrm>
            <a:off x="671445" y="4467891"/>
            <a:ext cx="7721824" cy="1838801"/>
          </a:xfrm>
          <a:prstGeom prst="roundRect">
            <a:avLst/>
          </a:prstGeom>
          <a:solidFill>
            <a:srgbClr val="D6DCE5"/>
          </a:solidFill>
          <a:ln w="6350">
            <a:solidFill>
              <a:schemeClr val="accent3">
                <a:lumMod val="75000"/>
              </a:schemeClr>
            </a:solidFill>
          </a:ln>
        </p:spPr>
        <p:txBody>
          <a:bodyPr wrap="square">
            <a:spAutoFit/>
          </a:bodyPr>
          <a:lstStyle/>
          <a:p>
            <a:pPr marL="285750" indent="-285750">
              <a:buFont typeface="Arial" charset="0"/>
              <a:buChar char="•"/>
            </a:pPr>
            <a:r>
              <a:rPr lang="en-US" sz="1600" dirty="0" smtClean="0">
                <a:solidFill>
                  <a:schemeClr val="bg2">
                    <a:lumMod val="10000"/>
                  </a:schemeClr>
                </a:solidFill>
                <a:latin typeface="Times New Roman" charset="0"/>
                <a:ea typeface="Times New Roman" charset="0"/>
                <a:cs typeface="Times New Roman" charset="0"/>
              </a:rPr>
              <a:t>The AUV correctly executed </a:t>
            </a:r>
            <a:r>
              <a:rPr lang="en-US" sz="1600" dirty="0">
                <a:solidFill>
                  <a:schemeClr val="bg2">
                    <a:lumMod val="10000"/>
                  </a:schemeClr>
                </a:solidFill>
                <a:latin typeface="Times New Roman" charset="0"/>
                <a:ea typeface="Times New Roman" charset="0"/>
                <a:cs typeface="Times New Roman" charset="0"/>
              </a:rPr>
              <a:t>a series of vertical profiles using 4 control </a:t>
            </a:r>
            <a:r>
              <a:rPr lang="en-US" sz="1600" dirty="0" smtClean="0">
                <a:solidFill>
                  <a:schemeClr val="bg2">
                    <a:lumMod val="10000"/>
                  </a:schemeClr>
                </a:solidFill>
                <a:latin typeface="Times New Roman" charset="0"/>
                <a:ea typeface="Times New Roman" charset="0"/>
                <a:cs typeface="Times New Roman" charset="0"/>
              </a:rPr>
              <a:t>policies</a:t>
            </a:r>
          </a:p>
          <a:p>
            <a:pPr marL="285750" indent="-285750">
              <a:spcBef>
                <a:spcPts val="600"/>
              </a:spcBef>
              <a:buFont typeface="Arial" charset="0"/>
              <a:buChar char="•"/>
            </a:pPr>
            <a:r>
              <a:rPr lang="en-US" sz="1600" dirty="0" smtClean="0">
                <a:solidFill>
                  <a:schemeClr val="bg2">
                    <a:lumMod val="10000"/>
                  </a:schemeClr>
                </a:solidFill>
                <a:latin typeface="Times New Roman" charset="0"/>
                <a:ea typeface="Times New Roman" charset="0"/>
                <a:cs typeface="Times New Roman" charset="0"/>
              </a:rPr>
              <a:t>A </a:t>
            </a:r>
            <a:r>
              <a:rPr lang="en-US" sz="1600" dirty="0">
                <a:solidFill>
                  <a:schemeClr val="bg2">
                    <a:lumMod val="10000"/>
                  </a:schemeClr>
                </a:solidFill>
                <a:latin typeface="Times New Roman" charset="0"/>
                <a:ea typeface="Times New Roman" charset="0"/>
                <a:cs typeface="Times New Roman" charset="0"/>
              </a:rPr>
              <a:t>rupture of the mass-shifter set-screw caused the battery-mass to shift all the way </a:t>
            </a:r>
            <a:r>
              <a:rPr lang="en-US" sz="1600" dirty="0" smtClean="0">
                <a:solidFill>
                  <a:schemeClr val="bg2">
                    <a:lumMod val="10000"/>
                  </a:schemeClr>
                </a:solidFill>
                <a:latin typeface="Times New Roman" charset="0"/>
                <a:ea typeface="Times New Roman" charset="0"/>
                <a:cs typeface="Times New Roman" charset="0"/>
              </a:rPr>
              <a:t>forward </a:t>
            </a:r>
            <a:r>
              <a:rPr lang="en-US" sz="1600" dirty="0" smtClean="0">
                <a:solidFill>
                  <a:schemeClr val="bg2">
                    <a:lumMod val="10000"/>
                  </a:schemeClr>
                </a:solidFill>
                <a:latin typeface="Times New Roman" charset="0"/>
                <a:ea typeface="Times New Roman" charset="0"/>
                <a:cs typeface="Times New Roman" charset="0"/>
                <a:sym typeface="Wingdings"/>
              </a:rPr>
              <a:t> t</a:t>
            </a:r>
            <a:r>
              <a:rPr lang="en-US" sz="1600" dirty="0" smtClean="0">
                <a:solidFill>
                  <a:schemeClr val="bg2">
                    <a:lumMod val="10000"/>
                  </a:schemeClr>
                </a:solidFill>
                <a:latin typeface="Times New Roman" charset="0"/>
                <a:ea typeface="Times New Roman" charset="0"/>
                <a:cs typeface="Times New Roman" charset="0"/>
              </a:rPr>
              <a:t>he AUV collided with the bottom</a:t>
            </a:r>
          </a:p>
          <a:p>
            <a:pPr marL="285750" indent="-285750">
              <a:spcBef>
                <a:spcPts val="600"/>
              </a:spcBef>
              <a:buFont typeface="Arial" charset="0"/>
              <a:buChar char="•"/>
            </a:pPr>
            <a:r>
              <a:rPr lang="en-US" sz="1600" dirty="0" smtClean="0">
                <a:solidFill>
                  <a:schemeClr val="bg2">
                    <a:lumMod val="10000"/>
                  </a:schemeClr>
                </a:solidFill>
                <a:latin typeface="Times New Roman" charset="0"/>
                <a:ea typeface="Times New Roman" charset="0"/>
                <a:cs typeface="Times New Roman" charset="0"/>
              </a:rPr>
              <a:t>The AUV </a:t>
            </a:r>
            <a:r>
              <a:rPr lang="en-US" sz="1600" dirty="0">
                <a:solidFill>
                  <a:schemeClr val="bg2">
                    <a:lumMod val="10000"/>
                  </a:schemeClr>
                </a:solidFill>
                <a:latin typeface="Times New Roman" charset="0"/>
                <a:ea typeface="Times New Roman" charset="0"/>
                <a:cs typeface="Times New Roman" charset="0"/>
              </a:rPr>
              <a:t>identified the problem as a “failure to ascend” fault </a:t>
            </a:r>
            <a:endParaRPr lang="en-US" sz="1600" dirty="0" smtClean="0">
              <a:solidFill>
                <a:schemeClr val="bg2">
                  <a:lumMod val="10000"/>
                </a:schemeClr>
              </a:solidFill>
              <a:latin typeface="Times New Roman" charset="0"/>
              <a:ea typeface="Times New Roman" charset="0"/>
              <a:cs typeface="Times New Roman" charset="0"/>
            </a:endParaRPr>
          </a:p>
          <a:p>
            <a:pPr algn="ctr">
              <a:spcBef>
                <a:spcPts val="1200"/>
              </a:spcBef>
            </a:pPr>
            <a:r>
              <a:rPr lang="en-US" b="1" dirty="0" smtClean="0">
                <a:solidFill>
                  <a:schemeClr val="bg2">
                    <a:lumMod val="10000"/>
                  </a:schemeClr>
                </a:solidFill>
                <a:latin typeface="Times New Roman" charset="0"/>
                <a:ea typeface="Times New Roman" charset="0"/>
                <a:cs typeface="Times New Roman" charset="0"/>
              </a:rPr>
              <a:t>Extract state-words from 20 signals </a:t>
            </a:r>
            <a:r>
              <a:rPr lang="en-US" b="1" dirty="0" smtClean="0">
                <a:solidFill>
                  <a:schemeClr val="bg2">
                    <a:lumMod val="10000"/>
                  </a:schemeClr>
                </a:solidFill>
                <a:latin typeface="Times New Roman" charset="0"/>
                <a:ea typeface="Times New Roman" charset="0"/>
                <a:cs typeface="Times New Roman" charset="0"/>
                <a:sym typeface="Wingdings"/>
              </a:rPr>
              <a:t> BNP-ROST</a:t>
            </a:r>
            <a:endParaRPr lang="en-US" b="1" dirty="0">
              <a:solidFill>
                <a:schemeClr val="bg2">
                  <a:lumMod val="10000"/>
                </a:schemeClr>
              </a:solidFill>
              <a:latin typeface="Times New Roman" charset="0"/>
              <a:ea typeface="Times New Roman" charset="0"/>
              <a:cs typeface="Times New Roman" charset="0"/>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977" y="1245838"/>
            <a:ext cx="8163170" cy="3013434"/>
          </a:xfrm>
          <a:prstGeom prst="rect">
            <a:avLst/>
          </a:prstGeom>
        </p:spPr>
      </p:pic>
    </p:spTree>
    <p:extLst>
      <p:ext uri="{BB962C8B-B14F-4D97-AF65-F5344CB8AC3E}">
        <p14:creationId xmlns:p14="http://schemas.microsoft.com/office/powerpoint/2010/main" val="12939643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955670016"/>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21</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Training set (2013) - Results</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901" y="1242996"/>
            <a:ext cx="8714232" cy="5208419"/>
          </a:xfrm>
          <a:prstGeom prst="rect">
            <a:avLst/>
          </a:prstGeom>
        </p:spPr>
      </p:pic>
    </p:spTree>
    <p:extLst>
      <p:ext uri="{BB962C8B-B14F-4D97-AF65-F5344CB8AC3E}">
        <p14:creationId xmlns:p14="http://schemas.microsoft.com/office/powerpoint/2010/main" val="7786564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22</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Training set (2013) - Results</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1302117364"/>
                  </p:ext>
                </p:extLst>
              </p:nvPr>
            </p:nvGraphicFramePr>
            <p:xfrm>
              <a:off x="457200" y="1645920"/>
              <a:ext cx="8229601" cy="2511684"/>
            </p:xfrm>
            <a:graphic>
              <a:graphicData uri="http://schemas.openxmlformats.org/drawingml/2006/table">
                <a:tbl>
                  <a:tblPr firstRow="1" firstCol="1" bandRow="1"/>
                  <a:tblGrid>
                    <a:gridCol w="1174987"/>
                    <a:gridCol w="1175769"/>
                    <a:gridCol w="1175769"/>
                    <a:gridCol w="1175769"/>
                    <a:gridCol w="1175769"/>
                    <a:gridCol w="1175769"/>
                    <a:gridCol w="1175769"/>
                  </a:tblGrid>
                  <a:tr h="195435">
                    <a:tc gridSpan="7">
                      <a:txBody>
                        <a:bodyPr/>
                        <a:lstStyle/>
                        <a:p>
                          <a:pPr marL="0" marR="100965" algn="ctr">
                            <a:lnSpc>
                              <a:spcPct val="115000"/>
                            </a:lnSpc>
                            <a:spcBef>
                              <a:spcPts val="0"/>
                            </a:spcBef>
                            <a:spcAft>
                              <a:spcPts val="0"/>
                            </a:spcAft>
                          </a:pPr>
                          <a:r>
                            <a:rPr lang="en-US" sz="1050" b="1" dirty="0">
                              <a:effectLst/>
                              <a:latin typeface="Times New Roman" charset="0"/>
                              <a:ea typeface="Times New Roman" charset="0"/>
                              <a:cs typeface="Times New Roman" charset="0"/>
                            </a:rPr>
                            <a:t>Semantic Labeling of Topics</a:t>
                          </a:r>
                          <a:endParaRPr lang="en-US" sz="1200" b="1" dirty="0">
                            <a:effectLst/>
                            <a:latin typeface="Times New Roman" charset="0"/>
                            <a:ea typeface="SimSun" charset="-122"/>
                            <a:cs typeface="Arial" charset="0"/>
                          </a:endParaRPr>
                        </a:p>
                      </a:txBody>
                      <a:tcPr marL="90475" marR="90475"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 </a:t>
                          </a:r>
                          <a:endParaRPr lang="en-US" sz="1200">
                            <a:effectLst/>
                            <a:latin typeface="Times New Roman" charset="0"/>
                            <a:ea typeface="SimSun" charset="-122"/>
                            <a:cs typeface="Arial" charset="0"/>
                          </a:endParaRPr>
                        </a:p>
                      </a:txBody>
                      <a:tcPr marL="90475" marR="90475" marT="0" marB="0" anchor="ctr">
                        <a:lnL>
                          <a:noFill/>
                        </a:lnL>
                        <a:lnR>
                          <a:noFill/>
                        </a:lnR>
                        <a:lnT w="19050" cap="flat" cmpd="dbl" algn="ctr">
                          <a:solidFill>
                            <a:srgbClr val="000000"/>
                          </a:solidFill>
                          <a:prstDash val="solid"/>
                          <a:round/>
                          <a:headEnd type="none" w="med" len="med"/>
                          <a:tailEnd type="none" w="med" len="med"/>
                        </a:lnT>
                        <a:lnB>
                          <a:noFill/>
                        </a:lnB>
                        <a:solidFill>
                          <a:srgbClr val="FFFFFF"/>
                        </a:solidFill>
                      </a:tcPr>
                    </a:tc>
                    <a:tc gridSpan="4">
                      <a:txBody>
                        <a:bodyPr/>
                        <a:lstStyle/>
                        <a:p>
                          <a:pPr marL="0" marR="100965"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m:rPr>
                                    <m:sty m:val="p"/>
                                  </m:rPr>
                                  <a:rPr lang="en-US" sz="1050">
                                    <a:effectLst/>
                                    <a:latin typeface="Cambria Math" charset="0"/>
                                    <a:ea typeface="Times New Roman" charset="0"/>
                                    <a:cs typeface="Times New Roman" charset="0"/>
                                  </a:rPr>
                                  <m:t>P</m:t>
                                </m:r>
                                <m:r>
                                  <a:rPr lang="en-US" sz="1050">
                                    <a:effectLst/>
                                    <a:latin typeface="Cambria Math" charset="0"/>
                                    <a:ea typeface="Times New Roman" charset="0"/>
                                    <a:cs typeface="Times New Roman" charset="0"/>
                                  </a:rPr>
                                  <m:t>(</m:t>
                                </m:r>
                                <m:r>
                                  <m:rPr>
                                    <m:sty m:val="p"/>
                                  </m:rPr>
                                  <a:rPr lang="en-US" sz="1050">
                                    <a:effectLst/>
                                    <a:latin typeface="Cambria Math" charset="0"/>
                                    <a:ea typeface="Times New Roman" charset="0"/>
                                    <a:cs typeface="Times New Roman" charset="0"/>
                                  </a:rPr>
                                  <m:t>control</m:t>
                                </m:r>
                                <m:r>
                                  <a:rPr lang="en-US" sz="1050">
                                    <a:effectLst/>
                                    <a:latin typeface="Cambria Math" charset="0"/>
                                    <a:ea typeface="Times New Roman" charset="0"/>
                                    <a:cs typeface="Times New Roman" charset="0"/>
                                  </a:rPr>
                                  <m:t> </m:t>
                                </m:r>
                                <m:r>
                                  <m:rPr>
                                    <m:sty m:val="p"/>
                                  </m:rPr>
                                  <a:rPr lang="en-US" sz="1050">
                                    <a:effectLst/>
                                    <a:latin typeface="Cambria Math" charset="0"/>
                                    <a:ea typeface="Times New Roman" charset="0"/>
                                    <a:cs typeface="Times New Roman" charset="0"/>
                                  </a:rPr>
                                  <m:t>policy</m:t>
                                </m:r>
                                <m:r>
                                  <a:rPr lang="en-US" sz="1050">
                                    <a:effectLst/>
                                    <a:latin typeface="Cambria Math" charset="0"/>
                                    <a:ea typeface="Times New Roman" charset="0"/>
                                    <a:cs typeface="Times New Roman" charset="0"/>
                                  </a:rPr>
                                  <m:t>|</m:t>
                                </m:r>
                                <m:r>
                                  <m:rPr>
                                    <m:sty m:val="p"/>
                                  </m:rPr>
                                  <a:rPr lang="en-US" sz="1050">
                                    <a:effectLst/>
                                    <a:latin typeface="Cambria Math" charset="0"/>
                                    <a:ea typeface="Times New Roman" charset="0"/>
                                    <a:cs typeface="Times New Roman" charset="0"/>
                                  </a:rPr>
                                  <m:t>topic</m:t>
                                </m:r>
                                <m:r>
                                  <a:rPr lang="en-US" sz="1050">
                                    <a:effectLst/>
                                    <a:latin typeface="Cambria Math" charset="0"/>
                                    <a:ea typeface="Times New Roman" charset="0"/>
                                    <a:cs typeface="Times New Roman" charset="0"/>
                                  </a:rPr>
                                  <m:t>)</m:t>
                                </m:r>
                              </m:oMath>
                            </m:oMathPara>
                          </a14:m>
                          <a:endParaRPr lang="en-US" sz="1200">
                            <a:effectLst/>
                            <a:latin typeface="Times New Roman" charset="0"/>
                            <a:ea typeface="SimSun" charset="-122"/>
                            <a:cs typeface="Arial" charset="0"/>
                          </a:endParaRPr>
                        </a:p>
                      </a:txBody>
                      <a:tcPr marL="90475" marR="90475" marT="0" marB="0" anchor="b">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100965" algn="ctr">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r>
                                  <m:rPr>
                                    <m:sty m:val="p"/>
                                  </m:rPr>
                                  <a:rPr lang="en-US" sz="1050">
                                    <a:effectLst/>
                                    <a:latin typeface="Cambria Math" charset="0"/>
                                    <a:ea typeface="Times New Roman" charset="0"/>
                                    <a:cs typeface="Times New Roman" charset="0"/>
                                  </a:rPr>
                                  <m:t>P</m:t>
                                </m:r>
                                <m:r>
                                  <a:rPr lang="en-US" sz="1050">
                                    <a:effectLst/>
                                    <a:latin typeface="Cambria Math" charset="0"/>
                                    <a:ea typeface="Times New Roman" charset="0"/>
                                    <a:cs typeface="Times New Roman" charset="0"/>
                                  </a:rPr>
                                  <m:t>(</m:t>
                                </m:r>
                                <m:r>
                                  <m:rPr>
                                    <m:sty m:val="p"/>
                                  </m:rPr>
                                  <a:rPr lang="en-US" sz="1050">
                                    <a:effectLst/>
                                    <a:latin typeface="Cambria Math" charset="0"/>
                                    <a:ea typeface="Times New Roman" charset="0"/>
                                    <a:cs typeface="Times New Roman" charset="0"/>
                                  </a:rPr>
                                  <m:t>health</m:t>
                                </m:r>
                                <m:r>
                                  <a:rPr lang="en-US" sz="1050">
                                    <a:effectLst/>
                                    <a:latin typeface="Cambria Math" charset="0"/>
                                    <a:ea typeface="Times New Roman" charset="0"/>
                                    <a:cs typeface="Times New Roman" charset="0"/>
                                  </a:rPr>
                                  <m:t> </m:t>
                                </m:r>
                                <m:r>
                                  <m:rPr>
                                    <m:sty m:val="p"/>
                                  </m:rPr>
                                  <a:rPr lang="en-US" sz="1050">
                                    <a:effectLst/>
                                    <a:latin typeface="Cambria Math" charset="0"/>
                                    <a:ea typeface="Times New Roman" charset="0"/>
                                    <a:cs typeface="Times New Roman" charset="0"/>
                                  </a:rPr>
                                  <m:t>state</m:t>
                                </m:r>
                                <m:r>
                                  <a:rPr lang="en-US" sz="1050">
                                    <a:effectLst/>
                                    <a:latin typeface="Cambria Math" charset="0"/>
                                    <a:ea typeface="Times New Roman" charset="0"/>
                                    <a:cs typeface="Times New Roman" charset="0"/>
                                  </a:rPr>
                                  <m:t>|</m:t>
                                </m:r>
                                <m:r>
                                  <m:rPr>
                                    <m:sty m:val="p"/>
                                  </m:rPr>
                                  <a:rPr lang="en-US" sz="1050">
                                    <a:effectLst/>
                                    <a:latin typeface="Cambria Math" charset="0"/>
                                    <a:ea typeface="Times New Roman" charset="0"/>
                                    <a:cs typeface="Times New Roman" charset="0"/>
                                  </a:rPr>
                                  <m:t>topic</m:t>
                                </m:r>
                                <m:r>
                                  <a:rPr lang="en-US" sz="1050">
                                    <a:effectLst/>
                                    <a:latin typeface="Cambria Math" charset="0"/>
                                    <a:ea typeface="Times New Roman" charset="0"/>
                                    <a:cs typeface="Times New Roman" charset="0"/>
                                  </a:rPr>
                                  <m:t>)</m:t>
                                </m:r>
                              </m:oMath>
                            </m:oMathPara>
                          </a14:m>
                          <a:endParaRPr lang="en-US" sz="1200">
                            <a:effectLst/>
                            <a:latin typeface="Times New Roman" charset="0"/>
                            <a:ea typeface="SimSun" charset="-122"/>
                            <a:cs typeface="Arial" charset="0"/>
                          </a:endParaRPr>
                        </a:p>
                      </a:txBody>
                      <a:tcPr marL="90475" marR="90475" marT="0" marB="0" anchor="b">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 </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Float on sur.</a:t>
                          </a:r>
                          <a:endParaRPr lang="en-US" sz="1200">
                            <a:effectLst/>
                            <a:latin typeface="Times New Roman" charset="0"/>
                            <a:ea typeface="SimSun" charset="-122"/>
                            <a:cs typeface="Arial" charset="0"/>
                          </a:endParaRPr>
                        </a:p>
                      </a:txBody>
                      <a:tcPr marL="90475" marR="9047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dirty="0" smtClean="0">
                              <a:effectLst/>
                              <a:latin typeface="Times New Roman" charset="0"/>
                              <a:ea typeface="Times New Roman" charset="0"/>
                              <a:cs typeface="Times New Roman" charset="0"/>
                            </a:rPr>
                            <a:t>Pitch (Yo-Yo)</a:t>
                          </a:r>
                          <a:endParaRPr lang="en-US" sz="1200" dirty="0">
                            <a:effectLst/>
                            <a:latin typeface="Times New Roman" charset="0"/>
                            <a:ea typeface="SimSun" charset="-122"/>
                            <a:cs typeface="Arial" charset="0"/>
                          </a:endParaRPr>
                        </a:p>
                      </a:txBody>
                      <a:tcPr marL="90475" marR="9047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Surface</a:t>
                          </a:r>
                          <a:endParaRPr lang="en-US" sz="1200">
                            <a:effectLst/>
                            <a:latin typeface="Times New Roman" charset="0"/>
                            <a:ea typeface="SimSun" charset="-122"/>
                            <a:cs typeface="Arial" charset="0"/>
                          </a:endParaRPr>
                        </a:p>
                      </a:txBody>
                      <a:tcPr marL="90475" marR="9047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Depth</a:t>
                          </a:r>
                          <a:endParaRPr lang="en-US" sz="1200">
                            <a:effectLst/>
                            <a:latin typeface="Times New Roman" charset="0"/>
                            <a:ea typeface="SimSun" charset="-122"/>
                            <a:cs typeface="Arial" charset="0"/>
                          </a:endParaRPr>
                        </a:p>
                      </a:txBody>
                      <a:tcPr marL="90475" marR="90475"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Nominal</a:t>
                          </a:r>
                          <a:endParaRPr lang="en-US" sz="1200">
                            <a:effectLst/>
                            <a:latin typeface="Times New Roman" charset="0"/>
                            <a:ea typeface="SimSun" charset="-122"/>
                            <a:cs typeface="Arial" charset="0"/>
                          </a:endParaRPr>
                        </a:p>
                      </a:txBody>
                      <a:tcPr marL="90475" marR="9047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Fault</a:t>
                          </a:r>
                          <a:endParaRPr lang="en-US" sz="1200">
                            <a:effectLst/>
                            <a:latin typeface="Times New Roman" charset="0"/>
                            <a:ea typeface="SimSun" charset="-122"/>
                            <a:cs typeface="Arial" charset="0"/>
                          </a:endParaRPr>
                        </a:p>
                      </a:txBody>
                      <a:tcPr marL="90475" marR="9047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1</a:t>
                          </a:r>
                          <a:endParaRPr lang="en-US" sz="120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0.95</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chemeClr val="accent1">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0.03</a:t>
                          </a:r>
                          <a:endParaRPr lang="en-US" sz="120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0.01</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0.97</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0.03</a:t>
                          </a:r>
                          <a:endParaRPr lang="en-US" sz="120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2</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0.01</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0.96</a:t>
                          </a:r>
                          <a:endParaRPr lang="en-US" sz="1200" dirty="0">
                            <a:effectLst/>
                            <a:latin typeface="Times New Roman" charset="0"/>
                            <a:ea typeface="SimSun" charset="-122"/>
                            <a:cs typeface="Arial" charset="0"/>
                          </a:endParaRPr>
                        </a:p>
                      </a:txBody>
                      <a:tcPr marL="90475" marR="90475" marT="0" marB="0" anchor="ctr">
                        <a:lnL>
                          <a:noFill/>
                        </a:lnL>
                        <a:lnR>
                          <a:noFill/>
                        </a:lnR>
                        <a:lnT>
                          <a:noFill/>
                        </a:lnT>
                        <a:lnB>
                          <a:noFill/>
                        </a:lnB>
                        <a:solidFill>
                          <a:schemeClr val="accent1">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0.01</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0.97</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0.03</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3</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0.86</a:t>
                          </a:r>
                          <a:endParaRPr lang="en-US" sz="1200" dirty="0">
                            <a:effectLst/>
                            <a:latin typeface="Times New Roman" charset="0"/>
                            <a:ea typeface="SimSun" charset="-122"/>
                            <a:cs typeface="Arial" charset="0"/>
                          </a:endParaRPr>
                        </a:p>
                      </a:txBody>
                      <a:tcPr marL="90475" marR="90475" marT="0" marB="0" anchor="ctr">
                        <a:lnL>
                          <a:noFill/>
                        </a:lnL>
                        <a:lnR>
                          <a:noFill/>
                        </a:lnR>
                        <a:lnT>
                          <a:noFill/>
                        </a:lnT>
                        <a:lnB>
                          <a:noFill/>
                        </a:lnB>
                        <a:solidFill>
                          <a:schemeClr val="accent1">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0.07</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0.90</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0.10</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4</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0.04</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0.87</a:t>
                          </a:r>
                          <a:endParaRPr lang="en-US" sz="1200" dirty="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a:noFill/>
                        </a:lnB>
                        <a:solidFill>
                          <a:srgbClr val="92D050">
                            <a:alpha val="40000"/>
                          </a:srgbClr>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0.95</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0.09</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0.13</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0.54</a:t>
                          </a:r>
                          <a:endParaRPr lang="en-US" sz="1200" dirty="0">
                            <a:effectLst/>
                            <a:latin typeface="Times New Roman" charset="0"/>
                            <a:ea typeface="SimSun" charset="-122"/>
                            <a:cs typeface="Arial" charset="0"/>
                          </a:endParaRPr>
                        </a:p>
                      </a:txBody>
                      <a:tcPr marL="90475" marR="90475" marT="0" marB="0" anchor="ctr">
                        <a:lnL>
                          <a:noFill/>
                        </a:lnL>
                        <a:lnR>
                          <a:noFill/>
                        </a:lnR>
                        <a:lnT>
                          <a:noFill/>
                        </a:lnT>
                        <a:lnB>
                          <a:noFill/>
                        </a:lnB>
                        <a:solidFill>
                          <a:srgbClr val="FFC000">
                            <a:alpha val="41176"/>
                          </a:srgb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0.24</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0.87</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0.13</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6</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0.93</a:t>
                          </a:r>
                          <a:endParaRPr lang="en-US" sz="1200" dirty="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9D3DE5">
                            <a:alpha val="40000"/>
                          </a:srgb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0.01</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0.03</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0.98</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r>
                  <a:tr h="213214">
                    <a:tc>
                      <a:txBody>
                        <a:bodyPr/>
                        <a:lstStyle/>
                        <a:p>
                          <a:pPr marL="0" marR="100965" algn="ctr">
                            <a:lnSpc>
                              <a:spcPct val="115000"/>
                            </a:lnSpc>
                            <a:spcBef>
                              <a:spcPts val="0"/>
                            </a:spcBef>
                            <a:spcAft>
                              <a:spcPts val="0"/>
                            </a:spcAft>
                          </a:pPr>
                          <a:r>
                            <a:rPr lang="en-US" sz="1050" dirty="0">
                              <a:effectLst/>
                              <a:latin typeface="Times New Roman" charset="0"/>
                              <a:ea typeface="Times New Roman" charset="0"/>
                              <a:cs typeface="Times New Roman" charset="0"/>
                            </a:rPr>
                            <a:t>Topic 7</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0.02</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0.93</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chemeClr val="accent1">
                            <a:lumMod val="20000"/>
                            <a:lumOff val="80000"/>
                          </a:schemeClr>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0.04</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0.01</a:t>
                          </a:r>
                          <a:endParaRPr lang="en-US" sz="1200" dirty="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0.05</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0.95</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rgbClr val="FF4C4B">
                            <a:alpha val="40000"/>
                          </a:srgbClr>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8</a:t>
                          </a:r>
                          <a:endParaRPr lang="en-US" sz="120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0.06</a:t>
                          </a:r>
                          <a:endParaRPr lang="en-US" sz="120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0.89</a:t>
                          </a:r>
                          <a:endParaRPr lang="en-US" sz="1200" dirty="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C000">
                            <a:alpha val="40000"/>
                          </a:srgbClr>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0.00</a:t>
                          </a:r>
                          <a:endParaRPr lang="en-US" sz="1200" dirty="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0.07</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0.93</a:t>
                          </a:r>
                          <a:endParaRPr lang="en-US" sz="1200" dirty="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4C4B">
                            <a:alpha val="40000"/>
                          </a:srgbClr>
                        </a:solidFill>
                      </a:tcPr>
                    </a:tc>
                  </a:tr>
                  <a:tr h="184109">
                    <a:tc gridSpan="7">
                      <a:txBody>
                        <a:bodyPr/>
                        <a:lstStyle/>
                        <a:p>
                          <a:pPr marL="0" marR="100965" algn="just">
                            <a:lnSpc>
                              <a:spcPct val="115000"/>
                            </a:lnSpc>
                            <a:spcBef>
                              <a:spcPts val="0"/>
                            </a:spcBef>
                            <a:spcAft>
                              <a:spcPts val="0"/>
                            </a:spcAft>
                          </a:pPr>
                          <a:r>
                            <a:rPr lang="en-US" sz="1000" dirty="0">
                              <a:effectLst/>
                              <a:latin typeface="Times New Roman" charset="0"/>
                              <a:ea typeface="Times New Roman" charset="0"/>
                              <a:cs typeface="Times New Roman" charset="0"/>
                            </a:rPr>
                            <a:t>The semantic labels assigned to each topic are shown in bold text and shaded background</a:t>
                          </a:r>
                          <a:endParaRPr lang="en-US" sz="1200" dirty="0">
                            <a:effectLst/>
                            <a:latin typeface="Times New Roman" charset="0"/>
                            <a:ea typeface="SimSun" charset="-122"/>
                            <a:cs typeface="Arial" charset="0"/>
                          </a:endParaRPr>
                        </a:p>
                      </a:txBody>
                      <a:tcPr marL="90475" marR="90475" marT="0" marB="0">
                        <a:lnL>
                          <a:noFill/>
                        </a:lnL>
                        <a:lnR>
                          <a:noFill/>
                        </a:lnR>
                        <a:lnT w="19050" cap="flat" cmpd="dbl"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1302117364"/>
                  </p:ext>
                </p:extLst>
              </p:nvPr>
            </p:nvGraphicFramePr>
            <p:xfrm>
              <a:off x="457200" y="1645920"/>
              <a:ext cx="8229601" cy="2511684"/>
            </p:xfrm>
            <a:graphic>
              <a:graphicData uri="http://schemas.openxmlformats.org/drawingml/2006/table">
                <a:tbl>
                  <a:tblPr firstRow="1" firstCol="1" bandRow="1"/>
                  <a:tblGrid>
                    <a:gridCol w="1174987"/>
                    <a:gridCol w="1175769"/>
                    <a:gridCol w="1175769"/>
                    <a:gridCol w="1175769"/>
                    <a:gridCol w="1175769"/>
                    <a:gridCol w="1175769"/>
                    <a:gridCol w="1175769"/>
                  </a:tblGrid>
                  <a:tr h="195435">
                    <a:tc gridSpan="7">
                      <a:txBody>
                        <a:bodyPr/>
                        <a:lstStyle/>
                        <a:p>
                          <a:pPr marL="0" marR="100965" algn="ctr">
                            <a:lnSpc>
                              <a:spcPct val="115000"/>
                            </a:lnSpc>
                            <a:spcBef>
                              <a:spcPts val="0"/>
                            </a:spcBef>
                            <a:spcAft>
                              <a:spcPts val="0"/>
                            </a:spcAft>
                          </a:pPr>
                          <a:r>
                            <a:rPr lang="en-US" sz="1050" b="1" dirty="0">
                              <a:effectLst/>
                              <a:latin typeface="Times New Roman" charset="0"/>
                              <a:ea typeface="Times New Roman" charset="0"/>
                              <a:cs typeface="Times New Roman" charset="0"/>
                            </a:rPr>
                            <a:t>Semantic Labeling of Topics</a:t>
                          </a:r>
                          <a:endParaRPr lang="en-US" sz="1200" b="1" dirty="0">
                            <a:effectLst/>
                            <a:latin typeface="Times New Roman" charset="0"/>
                            <a:ea typeface="SimSun" charset="-122"/>
                            <a:cs typeface="Arial" charset="0"/>
                          </a:endParaRPr>
                        </a:p>
                      </a:txBody>
                      <a:tcPr marL="90475" marR="90475"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 </a:t>
                          </a:r>
                          <a:endParaRPr lang="en-US" sz="1200">
                            <a:effectLst/>
                            <a:latin typeface="Times New Roman" charset="0"/>
                            <a:ea typeface="SimSun" charset="-122"/>
                            <a:cs typeface="Arial" charset="0"/>
                          </a:endParaRPr>
                        </a:p>
                      </a:txBody>
                      <a:tcPr marL="90475" marR="90475" marT="0" marB="0" anchor="ctr">
                        <a:lnL>
                          <a:noFill/>
                        </a:lnL>
                        <a:lnR>
                          <a:noFill/>
                        </a:lnR>
                        <a:lnT w="19050" cap="flat" cmpd="dbl" algn="ctr">
                          <a:solidFill>
                            <a:srgbClr val="000000"/>
                          </a:solidFill>
                          <a:prstDash val="solid"/>
                          <a:round/>
                          <a:headEnd type="none" w="med" len="med"/>
                          <a:tailEnd type="none" w="med" len="med"/>
                        </a:lnT>
                        <a:lnB>
                          <a:noFill/>
                        </a:lnB>
                        <a:solidFill>
                          <a:srgbClr val="FFFFFF"/>
                        </a:solidFill>
                      </a:tcPr>
                    </a:tc>
                    <a:tc gridSpan="4">
                      <a:txBody>
                        <a:bodyPr/>
                        <a:lstStyle/>
                        <a:p>
                          <a:endParaRPr lang="en-US"/>
                        </a:p>
                      </a:txBody>
                      <a:tcPr marL="90475" marR="90475" marT="0" marB="0" anchor="b">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4"/>
                          <a:stretch>
                            <a:fillRect l="-25000" t="-105714" r="-50130" b="-1014286"/>
                          </a:stretch>
                        </a:blipFill>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endParaRPr lang="en-US"/>
                        </a:p>
                      </a:txBody>
                      <a:tcPr marL="90475" marR="90475" marT="0" marB="0" anchor="b">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4"/>
                          <a:stretch>
                            <a:fillRect l="-250000" t="-105714" r="-259" b="-1014286"/>
                          </a:stretch>
                        </a:blipFill>
                      </a:tcPr>
                    </a:tc>
                    <a:tc hMerge="1">
                      <a:txBody>
                        <a:bodyPr/>
                        <a:lstStyle/>
                        <a:p>
                          <a:endParaRPr lang="en-US"/>
                        </a:p>
                      </a:txBody>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 </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Float on sur.</a:t>
                          </a:r>
                          <a:endParaRPr lang="en-US" sz="1200">
                            <a:effectLst/>
                            <a:latin typeface="Times New Roman" charset="0"/>
                            <a:ea typeface="SimSun" charset="-122"/>
                            <a:cs typeface="Arial" charset="0"/>
                          </a:endParaRPr>
                        </a:p>
                      </a:txBody>
                      <a:tcPr marL="90475" marR="9047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dirty="0" smtClean="0">
                              <a:effectLst/>
                              <a:latin typeface="Times New Roman" charset="0"/>
                              <a:ea typeface="Times New Roman" charset="0"/>
                              <a:cs typeface="Times New Roman" charset="0"/>
                            </a:rPr>
                            <a:t>Pitch (Yo-Yo)</a:t>
                          </a:r>
                          <a:endParaRPr lang="en-US" sz="1200" dirty="0">
                            <a:effectLst/>
                            <a:latin typeface="Times New Roman" charset="0"/>
                            <a:ea typeface="SimSun" charset="-122"/>
                            <a:cs typeface="Arial" charset="0"/>
                          </a:endParaRPr>
                        </a:p>
                      </a:txBody>
                      <a:tcPr marL="90475" marR="9047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Surface</a:t>
                          </a:r>
                          <a:endParaRPr lang="en-US" sz="1200">
                            <a:effectLst/>
                            <a:latin typeface="Times New Roman" charset="0"/>
                            <a:ea typeface="SimSun" charset="-122"/>
                            <a:cs typeface="Arial" charset="0"/>
                          </a:endParaRPr>
                        </a:p>
                      </a:txBody>
                      <a:tcPr marL="90475" marR="9047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Depth</a:t>
                          </a:r>
                          <a:endParaRPr lang="en-US" sz="1200">
                            <a:effectLst/>
                            <a:latin typeface="Times New Roman" charset="0"/>
                            <a:ea typeface="SimSun" charset="-122"/>
                            <a:cs typeface="Arial" charset="0"/>
                          </a:endParaRPr>
                        </a:p>
                      </a:txBody>
                      <a:tcPr marL="90475" marR="90475"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Nominal</a:t>
                          </a:r>
                          <a:endParaRPr lang="en-US" sz="1200">
                            <a:effectLst/>
                            <a:latin typeface="Times New Roman" charset="0"/>
                            <a:ea typeface="SimSun" charset="-122"/>
                            <a:cs typeface="Arial" charset="0"/>
                          </a:endParaRPr>
                        </a:p>
                      </a:txBody>
                      <a:tcPr marL="90475" marR="90475"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Fault</a:t>
                          </a:r>
                          <a:endParaRPr lang="en-US" sz="1200">
                            <a:effectLst/>
                            <a:latin typeface="Times New Roman" charset="0"/>
                            <a:ea typeface="SimSun" charset="-122"/>
                            <a:cs typeface="Arial" charset="0"/>
                          </a:endParaRPr>
                        </a:p>
                      </a:txBody>
                      <a:tcPr marL="90475" marR="9047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1</a:t>
                          </a:r>
                          <a:endParaRPr lang="en-US" sz="120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0.95</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chemeClr val="accent1">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0.03</a:t>
                          </a:r>
                          <a:endParaRPr lang="en-US" sz="120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0.01</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0.97</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0.03</a:t>
                          </a:r>
                          <a:endParaRPr lang="en-US" sz="1200">
                            <a:effectLst/>
                            <a:latin typeface="Times New Roman" charset="0"/>
                            <a:ea typeface="SimSun" charset="-122"/>
                            <a:cs typeface="Arial" charset="0"/>
                          </a:endParaRPr>
                        </a:p>
                      </a:txBody>
                      <a:tcPr marL="90475" marR="90475"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2</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0.01</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0.96</a:t>
                          </a:r>
                          <a:endParaRPr lang="en-US" sz="1200" dirty="0">
                            <a:effectLst/>
                            <a:latin typeface="Times New Roman" charset="0"/>
                            <a:ea typeface="SimSun" charset="-122"/>
                            <a:cs typeface="Arial" charset="0"/>
                          </a:endParaRPr>
                        </a:p>
                      </a:txBody>
                      <a:tcPr marL="90475" marR="90475" marT="0" marB="0" anchor="ctr">
                        <a:lnL>
                          <a:noFill/>
                        </a:lnL>
                        <a:lnR>
                          <a:noFill/>
                        </a:lnR>
                        <a:lnT>
                          <a:noFill/>
                        </a:lnT>
                        <a:lnB>
                          <a:noFill/>
                        </a:lnB>
                        <a:solidFill>
                          <a:schemeClr val="accent1">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0.01</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0.97</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0.03</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3</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0.86</a:t>
                          </a:r>
                          <a:endParaRPr lang="en-US" sz="1200" dirty="0">
                            <a:effectLst/>
                            <a:latin typeface="Times New Roman" charset="0"/>
                            <a:ea typeface="SimSun" charset="-122"/>
                            <a:cs typeface="Arial" charset="0"/>
                          </a:endParaRPr>
                        </a:p>
                      </a:txBody>
                      <a:tcPr marL="90475" marR="90475" marT="0" marB="0" anchor="ctr">
                        <a:lnL>
                          <a:noFill/>
                        </a:lnL>
                        <a:lnR>
                          <a:noFill/>
                        </a:lnR>
                        <a:lnT>
                          <a:noFill/>
                        </a:lnT>
                        <a:lnB>
                          <a:noFill/>
                        </a:lnB>
                        <a:solidFill>
                          <a:schemeClr val="accent1">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0.07</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0.90</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0.10</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4</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0.04</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0.87</a:t>
                          </a:r>
                          <a:endParaRPr lang="en-US" sz="1200" dirty="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a:noFill/>
                        </a:lnB>
                        <a:solidFill>
                          <a:srgbClr val="92D050">
                            <a:alpha val="40000"/>
                          </a:srgbClr>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0.95</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5</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0.09</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0.13</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0.54</a:t>
                          </a:r>
                          <a:endParaRPr lang="en-US" sz="1200" dirty="0">
                            <a:effectLst/>
                            <a:latin typeface="Times New Roman" charset="0"/>
                            <a:ea typeface="SimSun" charset="-122"/>
                            <a:cs typeface="Arial" charset="0"/>
                          </a:endParaRPr>
                        </a:p>
                      </a:txBody>
                      <a:tcPr marL="90475" marR="90475" marT="0" marB="0" anchor="ctr">
                        <a:lnL>
                          <a:noFill/>
                        </a:lnL>
                        <a:lnR>
                          <a:noFill/>
                        </a:lnR>
                        <a:lnT>
                          <a:noFill/>
                        </a:lnT>
                        <a:lnB>
                          <a:noFill/>
                        </a:lnB>
                        <a:solidFill>
                          <a:srgbClr val="FFC000">
                            <a:alpha val="41176"/>
                          </a:srgb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0.24</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0.87</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a:noFill/>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0.13</a:t>
                          </a:r>
                          <a:endParaRPr lang="en-US" sz="1200">
                            <a:effectLst/>
                            <a:latin typeface="Times New Roman" charset="0"/>
                            <a:ea typeface="SimSun" charset="-122"/>
                            <a:cs typeface="Arial" charset="0"/>
                          </a:endParaRPr>
                        </a:p>
                      </a:txBody>
                      <a:tcPr marL="90475" marR="90475" marT="0" marB="0" anchor="ctr">
                        <a:lnL>
                          <a:noFill/>
                        </a:lnL>
                        <a:lnR>
                          <a:noFill/>
                        </a:lnR>
                        <a:lnT>
                          <a:noFill/>
                        </a:lnT>
                        <a:lnB>
                          <a:noFill/>
                        </a:lnB>
                        <a:solidFill>
                          <a:srgbClr val="FFFFFF"/>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6</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0.93</a:t>
                          </a:r>
                          <a:endParaRPr lang="en-US" sz="1200" dirty="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9D3DE5">
                            <a:alpha val="40000"/>
                          </a:srgb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0.01</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0.03</a:t>
                          </a:r>
                          <a:endParaRPr lang="en-US" sz="120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0.98</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0.02</a:t>
                          </a:r>
                          <a:endParaRPr lang="en-US" sz="1200">
                            <a:effectLst/>
                            <a:latin typeface="Times New Roman" charset="0"/>
                            <a:ea typeface="SimSun" charset="-122"/>
                            <a:cs typeface="Arial" charset="0"/>
                          </a:endParaRPr>
                        </a:p>
                      </a:txBody>
                      <a:tcPr marL="90475" marR="90475"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r>
                  <a:tr h="213214">
                    <a:tc>
                      <a:txBody>
                        <a:bodyPr/>
                        <a:lstStyle/>
                        <a:p>
                          <a:pPr marL="0" marR="100965" algn="ctr">
                            <a:lnSpc>
                              <a:spcPct val="115000"/>
                            </a:lnSpc>
                            <a:spcBef>
                              <a:spcPts val="0"/>
                            </a:spcBef>
                            <a:spcAft>
                              <a:spcPts val="0"/>
                            </a:spcAft>
                          </a:pPr>
                          <a:r>
                            <a:rPr lang="en-US" sz="1050" dirty="0">
                              <a:effectLst/>
                              <a:latin typeface="Times New Roman" charset="0"/>
                              <a:ea typeface="Times New Roman" charset="0"/>
                              <a:cs typeface="Times New Roman" charset="0"/>
                            </a:rPr>
                            <a:t>Topic 7</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0.02</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0.93</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chemeClr val="accent1">
                            <a:lumMod val="20000"/>
                            <a:lumOff val="80000"/>
                          </a:schemeClr>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0.04</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0.01</a:t>
                          </a:r>
                          <a:endParaRPr lang="en-US" sz="1200" dirty="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0.05</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0.95</a:t>
                          </a:r>
                          <a:endParaRPr lang="en-US" sz="1200" dirty="0">
                            <a:effectLst/>
                            <a:latin typeface="Times New Roman" charset="0"/>
                            <a:ea typeface="SimSun" charset="-122"/>
                            <a:cs typeface="Arial" charset="0"/>
                          </a:endParaRPr>
                        </a:p>
                      </a:txBody>
                      <a:tcPr marL="90475" marR="90475" marT="0" marB="0" anchor="ctr">
                        <a:lnL>
                          <a:noFill/>
                        </a:lnL>
                        <a:lnR>
                          <a:noFill/>
                        </a:lnR>
                        <a:lnT w="12700" cap="flat" cmpd="sng" algn="ctr">
                          <a:solidFill>
                            <a:schemeClr val="tx1"/>
                          </a:solidFill>
                          <a:prstDash val="solid"/>
                          <a:round/>
                          <a:headEnd type="none" w="med" len="med"/>
                          <a:tailEnd type="none" w="med" len="med"/>
                        </a:lnT>
                        <a:lnB>
                          <a:noFill/>
                        </a:lnB>
                        <a:solidFill>
                          <a:srgbClr val="FF4C4B">
                            <a:alpha val="40000"/>
                          </a:srgbClr>
                        </a:solidFill>
                      </a:tcPr>
                    </a:tc>
                  </a:tr>
                  <a:tr h="213214">
                    <a:tc>
                      <a:txBody>
                        <a:bodyPr/>
                        <a:lstStyle/>
                        <a:p>
                          <a:pPr marL="0" marR="100965" algn="ctr">
                            <a:lnSpc>
                              <a:spcPct val="115000"/>
                            </a:lnSpc>
                            <a:spcBef>
                              <a:spcPts val="0"/>
                            </a:spcBef>
                            <a:spcAft>
                              <a:spcPts val="0"/>
                            </a:spcAft>
                          </a:pPr>
                          <a:r>
                            <a:rPr lang="en-US" sz="1050">
                              <a:effectLst/>
                              <a:latin typeface="Times New Roman" charset="0"/>
                              <a:ea typeface="Times New Roman" charset="0"/>
                              <a:cs typeface="Times New Roman" charset="0"/>
                            </a:rPr>
                            <a:t>Topic 8</a:t>
                          </a:r>
                          <a:endParaRPr lang="en-US" sz="120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0.06</a:t>
                          </a:r>
                          <a:endParaRPr lang="en-US" sz="120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a:solidFill>
                                <a:srgbClr val="000000"/>
                              </a:solidFill>
                              <a:effectLst/>
                              <a:latin typeface="Times New Roman" charset="0"/>
                              <a:ea typeface="Times New Roman" charset="0"/>
                              <a:cs typeface="Times New Roman" charset="0"/>
                            </a:rPr>
                            <a:t>0.05</a:t>
                          </a:r>
                          <a:endParaRPr lang="en-US" sz="120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0.89</a:t>
                          </a:r>
                          <a:endParaRPr lang="en-US" sz="1200" dirty="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C000">
                            <a:alpha val="40000"/>
                          </a:srgbClr>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0.00</a:t>
                          </a:r>
                          <a:endParaRPr lang="en-US" sz="1200" dirty="0">
                            <a:effectLst/>
                            <a:latin typeface="Times New Roman" charset="0"/>
                            <a:ea typeface="SimSun" charset="-122"/>
                            <a:cs typeface="Arial" charset="0"/>
                          </a:endParaRPr>
                        </a:p>
                      </a:txBody>
                      <a:tcPr marL="90475" marR="90475" marT="0" marB="0" anchor="ctr">
                        <a:lnL>
                          <a:noFill/>
                        </a:lnL>
                        <a:lnR w="12700" cap="flat" cmpd="sng"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dirty="0">
                              <a:solidFill>
                                <a:srgbClr val="000000"/>
                              </a:solidFill>
                              <a:effectLst/>
                              <a:latin typeface="Times New Roman" charset="0"/>
                              <a:ea typeface="Times New Roman" charset="0"/>
                              <a:cs typeface="Times New Roman" charset="0"/>
                            </a:rPr>
                            <a:t>0.07</a:t>
                          </a:r>
                          <a:endParaRPr lang="en-US" sz="1200" dirty="0">
                            <a:effectLst/>
                            <a:latin typeface="Times New Roman" charset="0"/>
                            <a:ea typeface="SimSun" charset="-122"/>
                            <a:cs typeface="Arial" charset="0"/>
                          </a:endParaRPr>
                        </a:p>
                      </a:txBody>
                      <a:tcPr marL="90475" marR="90475" marT="0" marB="0" anchor="ctr">
                        <a:lnL w="12700" cap="flat" cmpd="sng" algn="ctr">
                          <a:solidFill>
                            <a:srgbClr val="000000"/>
                          </a:solidFill>
                          <a:prstDash val="solid"/>
                          <a:round/>
                          <a:headEnd type="none" w="med" len="med"/>
                          <a:tailEnd type="none" w="med" len="med"/>
                        </a:lnL>
                        <a:lnR>
                          <a:noFill/>
                        </a:lnR>
                        <a:lnT>
                          <a:noFill/>
                        </a:lnT>
                        <a:lnB w="19050" cap="flat" cmpd="dbl" algn="ctr">
                          <a:solidFill>
                            <a:srgbClr val="000000"/>
                          </a:solidFill>
                          <a:prstDash val="solid"/>
                          <a:round/>
                          <a:headEnd type="none" w="med" len="med"/>
                          <a:tailEnd type="none" w="med" len="med"/>
                        </a:lnB>
                        <a:solidFill>
                          <a:srgbClr val="FFFFFF"/>
                        </a:solidFill>
                      </a:tcPr>
                    </a:tc>
                    <a:tc>
                      <a:txBody>
                        <a:bodyPr/>
                        <a:lstStyle/>
                        <a:p>
                          <a:pPr marL="0" marR="100965" algn="ctr">
                            <a:lnSpc>
                              <a:spcPct val="115000"/>
                            </a:lnSpc>
                            <a:spcBef>
                              <a:spcPts val="0"/>
                            </a:spcBef>
                            <a:spcAft>
                              <a:spcPts val="0"/>
                            </a:spcAft>
                          </a:pPr>
                          <a:r>
                            <a:rPr lang="en-US" sz="1050" b="1" dirty="0">
                              <a:solidFill>
                                <a:srgbClr val="000000"/>
                              </a:solidFill>
                              <a:effectLst/>
                              <a:latin typeface="Times New Roman" charset="0"/>
                              <a:ea typeface="Times New Roman" charset="0"/>
                              <a:cs typeface="Times New Roman" charset="0"/>
                            </a:rPr>
                            <a:t>0.93</a:t>
                          </a:r>
                          <a:endParaRPr lang="en-US" sz="1200" dirty="0">
                            <a:effectLst/>
                            <a:latin typeface="Times New Roman" charset="0"/>
                            <a:ea typeface="SimSun" charset="-122"/>
                            <a:cs typeface="Arial" charset="0"/>
                          </a:endParaRPr>
                        </a:p>
                      </a:txBody>
                      <a:tcPr marL="90475" marR="90475" marT="0" marB="0" anchor="ctr">
                        <a:lnL>
                          <a:noFill/>
                        </a:lnL>
                        <a:lnR>
                          <a:noFill/>
                        </a:lnR>
                        <a:lnT>
                          <a:noFill/>
                        </a:lnT>
                        <a:lnB w="19050" cap="flat" cmpd="dbl" algn="ctr">
                          <a:solidFill>
                            <a:srgbClr val="000000"/>
                          </a:solidFill>
                          <a:prstDash val="solid"/>
                          <a:round/>
                          <a:headEnd type="none" w="med" len="med"/>
                          <a:tailEnd type="none" w="med" len="med"/>
                        </a:lnB>
                        <a:solidFill>
                          <a:srgbClr val="FF4C4B">
                            <a:alpha val="40000"/>
                          </a:srgbClr>
                        </a:solidFill>
                      </a:tcPr>
                    </a:tc>
                  </a:tr>
                  <a:tr h="184109">
                    <a:tc gridSpan="7">
                      <a:txBody>
                        <a:bodyPr/>
                        <a:lstStyle/>
                        <a:p>
                          <a:pPr marL="0" marR="100965" algn="just">
                            <a:lnSpc>
                              <a:spcPct val="115000"/>
                            </a:lnSpc>
                            <a:spcBef>
                              <a:spcPts val="0"/>
                            </a:spcBef>
                            <a:spcAft>
                              <a:spcPts val="0"/>
                            </a:spcAft>
                          </a:pPr>
                          <a:r>
                            <a:rPr lang="en-US" sz="1000" dirty="0">
                              <a:effectLst/>
                              <a:latin typeface="Times New Roman" charset="0"/>
                              <a:ea typeface="Times New Roman" charset="0"/>
                              <a:cs typeface="Times New Roman" charset="0"/>
                            </a:rPr>
                            <a:t>The semantic labels assigned to each topic are shown in bold text and shaded background</a:t>
                          </a:r>
                          <a:endParaRPr lang="en-US" sz="1200" dirty="0">
                            <a:effectLst/>
                            <a:latin typeface="Times New Roman" charset="0"/>
                            <a:ea typeface="SimSun" charset="-122"/>
                            <a:cs typeface="Arial" charset="0"/>
                          </a:endParaRPr>
                        </a:p>
                      </a:txBody>
                      <a:tcPr marL="90475" marR="90475" marT="0" marB="0">
                        <a:lnL>
                          <a:noFill/>
                        </a:lnL>
                        <a:lnR>
                          <a:noFill/>
                        </a:lnR>
                        <a:lnT w="19050" cap="flat" cmpd="dbl"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mc:Fallback>
      </mc:AlternateContent>
    </p:spTree>
    <p:extLst>
      <p:ext uri="{BB962C8B-B14F-4D97-AF65-F5344CB8AC3E}">
        <p14:creationId xmlns:p14="http://schemas.microsoft.com/office/powerpoint/2010/main" val="13341373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18979685"/>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23</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Georgia" charset="0"/>
                  <a:ea typeface="Georgia" charset="0"/>
                  <a:cs typeface="Georgia" charset="0"/>
                </a:rPr>
                <a:t>Evaluation</a:t>
              </a:r>
            </a:p>
          </p:txBody>
        </p:sp>
        <p:cxnSp>
          <p:nvCxnSpPr>
            <p:cNvPr id="9" name="Straight Connector 8"/>
            <p:cNvCxnSpPr/>
            <p:nvPr/>
          </p:nvCxnSpPr>
          <p:spPr>
            <a:xfrm flipV="1">
              <a:off x="0" y="840429"/>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 name="Rectangle 3"/>
          <p:cNvSpPr/>
          <p:nvPr/>
        </p:nvSpPr>
        <p:spPr>
          <a:xfrm>
            <a:off x="1541124" y="2170335"/>
            <a:ext cx="6061753" cy="769441"/>
          </a:xfrm>
          <a:prstGeom prst="rect">
            <a:avLst/>
          </a:prstGeom>
          <a:ln>
            <a:noFill/>
          </a:ln>
        </p:spPr>
        <p:txBody>
          <a:bodyPr wrap="square">
            <a:spAutoFit/>
          </a:bodyPr>
          <a:lstStyle/>
          <a:p>
            <a:pPr algn="ctr"/>
            <a:r>
              <a:rPr lang="en-US" sz="4400" dirty="0" smtClean="0">
                <a:solidFill>
                  <a:schemeClr val="bg2">
                    <a:lumMod val="10000"/>
                  </a:schemeClr>
                </a:solidFill>
                <a:latin typeface="Georgia" charset="0"/>
                <a:ea typeface="Georgia" charset="0"/>
                <a:cs typeface="Georgia" charset="0"/>
              </a:rPr>
              <a:t>Test set (2015)</a:t>
            </a:r>
            <a:endParaRPr lang="en-US" sz="4400" dirty="0"/>
          </a:p>
        </p:txBody>
      </p:sp>
      <p:pic>
        <p:nvPicPr>
          <p:cNvPr id="22" name="Picture 21"/>
          <p:cNvPicPr>
            <a:picLocks noChangeAspect="1"/>
          </p:cNvPicPr>
          <p:nvPr/>
        </p:nvPicPr>
        <p:blipFill>
          <a:blip r:embed="rId4"/>
          <a:stretch>
            <a:fillRect/>
          </a:stretch>
        </p:blipFill>
        <p:spPr>
          <a:xfrm>
            <a:off x="-40138" y="4053016"/>
            <a:ext cx="9309338" cy="2507413"/>
          </a:xfrm>
          <a:prstGeom prst="rect">
            <a:avLst/>
          </a:prstGeom>
        </p:spPr>
      </p:pic>
    </p:spTree>
    <p:extLst>
      <p:ext uri="{BB962C8B-B14F-4D97-AF65-F5344CB8AC3E}">
        <p14:creationId xmlns:p14="http://schemas.microsoft.com/office/powerpoint/2010/main" val="1388643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63793876"/>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24</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Test set (2015)</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200" y="1097280"/>
            <a:ext cx="8483600" cy="2534096"/>
          </a:xfrm>
          <a:prstGeom prst="rect">
            <a:avLst/>
          </a:prstGeom>
        </p:spPr>
      </p:pic>
      <p:sp>
        <p:nvSpPr>
          <p:cNvPr id="16" name="Rounded Rectangle 15"/>
          <p:cNvSpPr/>
          <p:nvPr/>
        </p:nvSpPr>
        <p:spPr>
          <a:xfrm>
            <a:off x="520507" y="3766366"/>
            <a:ext cx="8102986" cy="1004530"/>
          </a:xfrm>
          <a:prstGeom prst="roundRect">
            <a:avLst/>
          </a:prstGeom>
          <a:solidFill>
            <a:srgbClr val="D6DCE5"/>
          </a:solidFill>
          <a:ln w="6350">
            <a:solidFill>
              <a:schemeClr val="accent3">
                <a:lumMod val="75000"/>
              </a:schemeClr>
            </a:solidFill>
          </a:ln>
        </p:spPr>
        <p:txBody>
          <a:bodyPr wrap="square">
            <a:spAutoFit/>
          </a:bodyPr>
          <a:lstStyle/>
          <a:p>
            <a:pPr marL="285750" indent="-285750">
              <a:buFont typeface="Arial" charset="0"/>
              <a:buChar char="•"/>
            </a:pPr>
            <a:r>
              <a:rPr lang="en-US" sz="1600" dirty="0" smtClean="0">
                <a:solidFill>
                  <a:schemeClr val="bg2">
                    <a:lumMod val="10000"/>
                  </a:schemeClr>
                </a:solidFill>
                <a:latin typeface="Times New Roman" charset="0"/>
                <a:ea typeface="Times New Roman" charset="0"/>
                <a:cs typeface="Times New Roman" charset="0"/>
              </a:rPr>
              <a:t>The AUV correctly executed </a:t>
            </a:r>
            <a:r>
              <a:rPr lang="en-US" sz="1600" dirty="0">
                <a:solidFill>
                  <a:schemeClr val="bg2">
                    <a:lumMod val="10000"/>
                  </a:schemeClr>
                </a:solidFill>
                <a:latin typeface="Times New Roman" charset="0"/>
                <a:ea typeface="Times New Roman" charset="0"/>
                <a:cs typeface="Times New Roman" charset="0"/>
              </a:rPr>
              <a:t>a series of vertical profiles using </a:t>
            </a:r>
            <a:r>
              <a:rPr lang="en-US" sz="1600" dirty="0" smtClean="0">
                <a:solidFill>
                  <a:schemeClr val="bg2">
                    <a:lumMod val="10000"/>
                  </a:schemeClr>
                </a:solidFill>
                <a:latin typeface="Times New Roman" charset="0"/>
                <a:ea typeface="Times New Roman" charset="0"/>
                <a:cs typeface="Times New Roman" charset="0"/>
              </a:rPr>
              <a:t>2 </a:t>
            </a:r>
            <a:r>
              <a:rPr lang="en-US" sz="1600" dirty="0">
                <a:solidFill>
                  <a:schemeClr val="bg2">
                    <a:lumMod val="10000"/>
                  </a:schemeClr>
                </a:solidFill>
                <a:latin typeface="Times New Roman" charset="0"/>
                <a:ea typeface="Times New Roman" charset="0"/>
                <a:cs typeface="Times New Roman" charset="0"/>
              </a:rPr>
              <a:t>control </a:t>
            </a:r>
            <a:r>
              <a:rPr lang="en-US" sz="1600" dirty="0" smtClean="0">
                <a:solidFill>
                  <a:schemeClr val="bg2">
                    <a:lumMod val="10000"/>
                  </a:schemeClr>
                </a:solidFill>
                <a:latin typeface="Times New Roman" charset="0"/>
                <a:ea typeface="Times New Roman" charset="0"/>
                <a:cs typeface="Times New Roman" charset="0"/>
              </a:rPr>
              <a:t>policies</a:t>
            </a:r>
          </a:p>
          <a:p>
            <a:pPr marL="285750" indent="-285750">
              <a:spcBef>
                <a:spcPts val="600"/>
              </a:spcBef>
              <a:buFont typeface="Arial" charset="0"/>
              <a:buChar char="•"/>
            </a:pPr>
            <a:r>
              <a:rPr lang="en-US" sz="1600" dirty="0" smtClean="0">
                <a:solidFill>
                  <a:schemeClr val="bg2">
                    <a:lumMod val="10000"/>
                  </a:schemeClr>
                </a:solidFill>
                <a:latin typeface="Times New Roman" charset="0"/>
                <a:ea typeface="Times New Roman" charset="0"/>
                <a:cs typeface="Times New Roman" charset="0"/>
              </a:rPr>
              <a:t>Erroneous </a:t>
            </a:r>
            <a:r>
              <a:rPr lang="en-US" sz="1600" dirty="0">
                <a:solidFill>
                  <a:schemeClr val="bg2">
                    <a:lumMod val="10000"/>
                  </a:schemeClr>
                </a:solidFill>
                <a:latin typeface="Times New Roman" charset="0"/>
                <a:ea typeface="Times New Roman" charset="0"/>
                <a:cs typeface="Times New Roman" charset="0"/>
              </a:rPr>
              <a:t>software configuration </a:t>
            </a:r>
            <a:r>
              <a:rPr lang="en-US" sz="1600" dirty="0" smtClean="0">
                <a:solidFill>
                  <a:schemeClr val="bg2">
                    <a:lumMod val="10000"/>
                  </a:schemeClr>
                </a:solidFill>
                <a:latin typeface="Times New Roman" charset="0"/>
                <a:ea typeface="Times New Roman" charset="0"/>
                <a:cs typeface="Times New Roman" charset="0"/>
              </a:rPr>
              <a:t>caused </a:t>
            </a:r>
            <a:r>
              <a:rPr lang="en-US" sz="1600" dirty="0">
                <a:solidFill>
                  <a:schemeClr val="bg2">
                    <a:lumMod val="10000"/>
                  </a:schemeClr>
                </a:solidFill>
                <a:latin typeface="Times New Roman" charset="0"/>
                <a:ea typeface="Times New Roman" charset="0"/>
                <a:cs typeface="Times New Roman" charset="0"/>
              </a:rPr>
              <a:t>the internal mass-shifter to repeatedly overload and eventually disabled </a:t>
            </a:r>
            <a:r>
              <a:rPr lang="en-US" sz="1600" dirty="0" smtClean="0">
                <a:solidFill>
                  <a:schemeClr val="bg2">
                    <a:lumMod val="10000"/>
                  </a:schemeClr>
                </a:solidFill>
                <a:latin typeface="Times New Roman" charset="0"/>
                <a:ea typeface="Times New Roman" charset="0"/>
                <a:cs typeface="Times New Roman" charset="0"/>
              </a:rPr>
              <a:t>it </a:t>
            </a:r>
            <a:r>
              <a:rPr lang="en-US" sz="1600" dirty="0" smtClean="0">
                <a:solidFill>
                  <a:schemeClr val="bg2">
                    <a:lumMod val="10000"/>
                  </a:schemeClr>
                </a:solidFill>
                <a:latin typeface="Times New Roman" charset="0"/>
                <a:ea typeface="Times New Roman" charset="0"/>
                <a:cs typeface="Times New Roman" charset="0"/>
                <a:sym typeface="Wingdings"/>
              </a:rPr>
              <a:t> t</a:t>
            </a:r>
            <a:r>
              <a:rPr lang="en-US" sz="1600" dirty="0" smtClean="0">
                <a:solidFill>
                  <a:schemeClr val="bg2">
                    <a:lumMod val="10000"/>
                  </a:schemeClr>
                </a:solidFill>
                <a:latin typeface="Times New Roman" charset="0"/>
                <a:ea typeface="Times New Roman" charset="0"/>
                <a:cs typeface="Times New Roman" charset="0"/>
              </a:rPr>
              <a:t>he AUV collided with the bottom</a:t>
            </a:r>
          </a:p>
        </p:txBody>
      </p:sp>
      <p:grpSp>
        <p:nvGrpSpPr>
          <p:cNvPr id="6" name="Group 5"/>
          <p:cNvGrpSpPr/>
          <p:nvPr/>
        </p:nvGrpSpPr>
        <p:grpSpPr>
          <a:xfrm>
            <a:off x="5448375" y="4951192"/>
            <a:ext cx="1516321" cy="759034"/>
            <a:chOff x="857391" y="3978988"/>
            <a:chExt cx="1589553" cy="795690"/>
          </a:xfrm>
        </p:grpSpPr>
        <p:sp>
          <p:nvSpPr>
            <p:cNvPr id="13" name="Pentagon 12"/>
            <p:cNvSpPr/>
            <p:nvPr/>
          </p:nvSpPr>
          <p:spPr>
            <a:xfrm flipH="1">
              <a:off x="857391" y="3978988"/>
              <a:ext cx="1480941" cy="795690"/>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Rectangle 14"/>
            <p:cNvSpPr/>
            <p:nvPr/>
          </p:nvSpPr>
          <p:spPr>
            <a:xfrm>
              <a:off x="962528" y="4027158"/>
              <a:ext cx="1484416" cy="613016"/>
            </a:xfrm>
            <a:prstGeom prst="rect">
              <a:avLst/>
            </a:prstGeom>
            <a:ln>
              <a:noFill/>
            </a:ln>
          </p:spPr>
          <p:txBody>
            <a:bodyPr wrap="square">
              <a:spAutoFit/>
            </a:bodyPr>
            <a:lstStyle/>
            <a:p>
              <a:pPr algn="ctr"/>
              <a:r>
                <a:rPr lang="en-US" sz="1600" dirty="0" smtClean="0">
                  <a:solidFill>
                    <a:schemeClr val="bg2">
                      <a:lumMod val="10000"/>
                    </a:schemeClr>
                  </a:solidFill>
                  <a:latin typeface="Georgia" charset="0"/>
                  <a:ea typeface="Georgia" charset="0"/>
                  <a:cs typeface="Georgia" charset="0"/>
                </a:rPr>
                <a:t>Training set (2013)</a:t>
              </a:r>
              <a:endParaRPr lang="en-US" sz="1600" dirty="0"/>
            </a:p>
          </p:txBody>
        </p:sp>
      </p:grpSp>
      <p:grpSp>
        <p:nvGrpSpPr>
          <p:cNvPr id="62" name="Group 61"/>
          <p:cNvGrpSpPr/>
          <p:nvPr/>
        </p:nvGrpSpPr>
        <p:grpSpPr>
          <a:xfrm>
            <a:off x="1747464" y="5535627"/>
            <a:ext cx="1456988" cy="759034"/>
            <a:chOff x="501074" y="5321697"/>
            <a:chExt cx="1456988" cy="759034"/>
          </a:xfrm>
        </p:grpSpPr>
        <p:sp>
          <p:nvSpPr>
            <p:cNvPr id="63" name="Pentagon 62"/>
            <p:cNvSpPr/>
            <p:nvPr/>
          </p:nvSpPr>
          <p:spPr>
            <a:xfrm>
              <a:off x="545349" y="5321697"/>
              <a:ext cx="1412713" cy="759034"/>
            </a:xfrm>
            <a:prstGeom prst="homePlate">
              <a:avLst/>
            </a:prstGeom>
            <a:solidFill>
              <a:srgbClr val="A5A5A5">
                <a:alpha val="41176"/>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4" name="Rectangle 63"/>
            <p:cNvSpPr/>
            <p:nvPr/>
          </p:nvSpPr>
          <p:spPr>
            <a:xfrm>
              <a:off x="501074" y="5401643"/>
              <a:ext cx="1287283" cy="584775"/>
            </a:xfrm>
            <a:prstGeom prst="rect">
              <a:avLst/>
            </a:prstGeom>
            <a:ln>
              <a:noFill/>
            </a:ln>
          </p:spPr>
          <p:txBody>
            <a:bodyPr wrap="square">
              <a:spAutoFit/>
            </a:bodyPr>
            <a:lstStyle/>
            <a:p>
              <a:pPr algn="ctr"/>
              <a:r>
                <a:rPr lang="en-US" sz="1600">
                  <a:solidFill>
                    <a:schemeClr val="tx1">
                      <a:lumMod val="65000"/>
                      <a:lumOff val="35000"/>
                    </a:schemeClr>
                  </a:solidFill>
                  <a:latin typeface="Georgia" charset="0"/>
                  <a:ea typeface="Georgia" charset="0"/>
                  <a:cs typeface="Georgia" charset="0"/>
                </a:rPr>
                <a:t>Training set (2013)</a:t>
              </a:r>
              <a:endParaRPr lang="en-US" sz="1600" dirty="0">
                <a:solidFill>
                  <a:schemeClr val="tx1">
                    <a:lumMod val="65000"/>
                    <a:lumOff val="35000"/>
                  </a:schemeClr>
                </a:solidFill>
              </a:endParaRPr>
            </a:p>
          </p:txBody>
        </p:sp>
      </p:grpSp>
      <p:grpSp>
        <p:nvGrpSpPr>
          <p:cNvPr id="10" name="Group 9"/>
          <p:cNvGrpSpPr/>
          <p:nvPr/>
        </p:nvGrpSpPr>
        <p:grpSpPr>
          <a:xfrm>
            <a:off x="2179304" y="4951192"/>
            <a:ext cx="1456987" cy="759034"/>
            <a:chOff x="501075" y="5321697"/>
            <a:chExt cx="1456987" cy="759034"/>
          </a:xfrm>
        </p:grpSpPr>
        <p:sp>
          <p:nvSpPr>
            <p:cNvPr id="20" name="Pentagon 19"/>
            <p:cNvSpPr/>
            <p:nvPr/>
          </p:nvSpPr>
          <p:spPr>
            <a:xfrm>
              <a:off x="545349" y="5321697"/>
              <a:ext cx="1412713" cy="759034"/>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1" name="Rectangle 20"/>
            <p:cNvSpPr/>
            <p:nvPr/>
          </p:nvSpPr>
          <p:spPr>
            <a:xfrm>
              <a:off x="501075" y="5401643"/>
              <a:ext cx="1158840" cy="584775"/>
            </a:xfrm>
            <a:prstGeom prst="rect">
              <a:avLst/>
            </a:prstGeom>
            <a:ln>
              <a:noFill/>
            </a:ln>
          </p:spPr>
          <p:txBody>
            <a:bodyPr wrap="square">
              <a:spAutoFit/>
            </a:bodyPr>
            <a:lstStyle/>
            <a:p>
              <a:pPr algn="ctr"/>
              <a:r>
                <a:rPr lang="en-US" sz="1600" dirty="0" smtClean="0">
                  <a:solidFill>
                    <a:schemeClr val="bg2">
                      <a:lumMod val="10000"/>
                    </a:schemeClr>
                  </a:solidFill>
                  <a:latin typeface="Georgia" charset="0"/>
                  <a:ea typeface="Georgia" charset="0"/>
                  <a:cs typeface="Georgia" charset="0"/>
                </a:rPr>
                <a:t>Test set (2015)</a:t>
              </a:r>
              <a:endParaRPr lang="en-US" sz="1600" dirty="0"/>
            </a:p>
          </p:txBody>
        </p:sp>
      </p:grpSp>
      <p:pic>
        <p:nvPicPr>
          <p:cNvPr id="11" name="Picture 10"/>
          <p:cNvPicPr>
            <a:picLocks noChangeAspect="1"/>
          </p:cNvPicPr>
          <p:nvPr/>
        </p:nvPicPr>
        <p:blipFill>
          <a:blip r:embed="rId5"/>
          <a:stretch>
            <a:fillRect/>
          </a:stretch>
        </p:blipFill>
        <p:spPr>
          <a:xfrm>
            <a:off x="3739899" y="4955938"/>
            <a:ext cx="1604868" cy="1508576"/>
          </a:xfrm>
          <a:prstGeom prst="rect">
            <a:avLst/>
          </a:prstGeom>
        </p:spPr>
      </p:pic>
    </p:spTree>
    <p:extLst>
      <p:ext uri="{BB962C8B-B14F-4D97-AF65-F5344CB8AC3E}">
        <p14:creationId xmlns:p14="http://schemas.microsoft.com/office/powerpoint/2010/main" val="6858242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793155165"/>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25</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Classification results</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4" name="Table 3"/>
          <p:cNvGraphicFramePr>
            <a:graphicFrameLocks noGrp="1"/>
          </p:cNvGraphicFramePr>
          <p:nvPr>
            <p:extLst>
              <p:ext uri="{D42A27DB-BD31-4B8C-83A1-F6EECF244321}">
                <p14:modId xmlns:p14="http://schemas.microsoft.com/office/powerpoint/2010/main" val="1643571188"/>
              </p:ext>
            </p:extLst>
          </p:nvPr>
        </p:nvGraphicFramePr>
        <p:xfrm>
          <a:off x="1136089" y="1056801"/>
          <a:ext cx="6871822" cy="3291845"/>
        </p:xfrm>
        <a:graphic>
          <a:graphicData uri="http://schemas.openxmlformats.org/drawingml/2006/table">
            <a:tbl>
              <a:tblPr firstRow="1" firstCol="1" bandRow="1"/>
              <a:tblGrid>
                <a:gridCol w="1395456"/>
                <a:gridCol w="1127318"/>
                <a:gridCol w="1288366"/>
                <a:gridCol w="1288366"/>
                <a:gridCol w="886158"/>
                <a:gridCol w="886158"/>
              </a:tblGrid>
              <a:tr h="310454">
                <a:tc gridSpan="6">
                  <a:txBody>
                    <a:bodyPr/>
                    <a:lstStyle/>
                    <a:p>
                      <a:pPr marL="0" marR="0" algn="ctr">
                        <a:lnSpc>
                          <a:spcPct val="115000"/>
                        </a:lnSpc>
                        <a:spcBef>
                          <a:spcPts val="0"/>
                        </a:spcBef>
                        <a:spcAft>
                          <a:spcPts val="0"/>
                        </a:spcAft>
                      </a:pPr>
                      <a:r>
                        <a:rPr lang="en-US" sz="1600" dirty="0">
                          <a:effectLst/>
                          <a:latin typeface="Times New Roman" charset="0"/>
                          <a:ea typeface="Times New Roman" charset="0"/>
                          <a:cs typeface="Times New Roman" charset="0"/>
                        </a:rPr>
                        <a:t>Summary of KL Nearest-Neighbor Classification Accuracies</a:t>
                      </a:r>
                      <a:endParaRPr lang="en-US" sz="1800" dirty="0">
                        <a:effectLst/>
                        <a:latin typeface="Times New Roman" charset="0"/>
                        <a:ea typeface="SimSun" charset="-122"/>
                        <a:cs typeface="Arial" charset="0"/>
                      </a:endParaRPr>
                    </a:p>
                  </a:txBody>
                  <a:tcPr marL="88289" marR="88289" marT="0" marB="0" anchor="ctr">
                    <a:lnL>
                      <a:noFill/>
                    </a:lnL>
                    <a:lnR>
                      <a:noFill/>
                    </a:lnR>
                    <a:lnT>
                      <a:noFill/>
                    </a:lnT>
                    <a:lnB w="19050" cap="flat" cmpd="dbl"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9278">
                <a:tc>
                  <a:txBody>
                    <a:bodyPr/>
                    <a:lstStyle/>
                    <a:p>
                      <a:pPr marL="0" marR="0" algn="l">
                        <a:lnSpc>
                          <a:spcPct val="115000"/>
                        </a:lnSpc>
                        <a:spcBef>
                          <a:spcPts val="0"/>
                        </a:spcBef>
                        <a:spcAft>
                          <a:spcPts val="0"/>
                        </a:spcAft>
                      </a:pPr>
                      <a:r>
                        <a:rPr lang="en-US" sz="1100" dirty="0">
                          <a:effectLst/>
                          <a:latin typeface="Times New Roman" charset="0"/>
                          <a:ea typeface="Times New Roman" charset="0"/>
                          <a:cs typeface="Times New Roman" charset="0"/>
                        </a:rPr>
                        <a:t>Dataset</a:t>
                      </a:r>
                      <a:endParaRPr lang="en-US" sz="1400" dirty="0">
                        <a:effectLst/>
                        <a:latin typeface="Times New Roman" charset="0"/>
                        <a:ea typeface="SimSun" charset="-122"/>
                        <a:cs typeface="Arial" charset="0"/>
                      </a:endParaRPr>
                    </a:p>
                  </a:txBody>
                  <a:tcPr marL="88289" marR="88289" marT="0" marB="0" anchor="ctr">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Bef>
                          <a:spcPts val="0"/>
                        </a:spcBef>
                        <a:spcAft>
                          <a:spcPts val="0"/>
                        </a:spcAft>
                      </a:pPr>
                      <a:r>
                        <a:rPr lang="en-US" sz="1100" dirty="0">
                          <a:effectLst/>
                          <a:latin typeface="Times New Roman" charset="0"/>
                          <a:ea typeface="Times New Roman" charset="0"/>
                          <a:cs typeface="Times New Roman" charset="0"/>
                        </a:rPr>
                        <a:t>Class</a:t>
                      </a:r>
                      <a:endParaRPr lang="en-US" sz="1400" dirty="0">
                        <a:effectLst/>
                        <a:latin typeface="Times New Roman" charset="0"/>
                        <a:ea typeface="SimSun" charset="-122"/>
                        <a:cs typeface="Arial" charset="0"/>
                      </a:endParaRPr>
                    </a:p>
                  </a:txBody>
                  <a:tcPr marL="88289" marR="88289" marT="0" marB="0" anchor="ctr">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Bef>
                          <a:spcPts val="0"/>
                        </a:spcBef>
                        <a:spcAft>
                          <a:spcPts val="0"/>
                        </a:spcAft>
                      </a:pPr>
                      <a:r>
                        <a:rPr lang="en-US" sz="1100" dirty="0">
                          <a:effectLst/>
                          <a:latin typeface="Times New Roman" charset="0"/>
                          <a:ea typeface="Times New Roman" charset="0"/>
                          <a:cs typeface="Times New Roman" charset="0"/>
                        </a:rPr>
                        <a:t>Label</a:t>
                      </a:r>
                      <a:endParaRPr lang="en-US" sz="1400" dirty="0">
                        <a:effectLst/>
                        <a:latin typeface="Times New Roman" charset="0"/>
                        <a:ea typeface="SimSun" charset="-122"/>
                        <a:cs typeface="Arial" charset="0"/>
                      </a:endParaRPr>
                    </a:p>
                  </a:txBody>
                  <a:tcPr marL="88289" marR="88289" marT="0" marB="0" anchor="ctr">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b="1" dirty="0">
                          <a:effectLst/>
                          <a:latin typeface="Times New Roman" charset="0"/>
                          <a:ea typeface="Calibri" charset="0"/>
                          <a:cs typeface="Times New Roman" charset="0"/>
                        </a:rPr>
                        <a:t>Accuracy (%)</a:t>
                      </a:r>
                      <a:endParaRPr lang="en-US" sz="1400" dirty="0">
                        <a:effectLst/>
                        <a:latin typeface="Times New Roman" charset="0"/>
                        <a:ea typeface="SimSun" charset="-122"/>
                        <a:cs typeface="Arial" charset="0"/>
                      </a:endParaRPr>
                    </a:p>
                  </a:txBody>
                  <a:tcPr marL="88289" marR="88289" marT="0" marB="0" anchor="ctr">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dirty="0">
                          <a:effectLst/>
                          <a:latin typeface="Times New Roman" charset="0"/>
                          <a:ea typeface="Calibri" charset="0"/>
                          <a:cs typeface="Times New Roman" charset="0"/>
                        </a:rPr>
                        <a:t>TPR (%)</a:t>
                      </a:r>
                      <a:endParaRPr lang="en-US" sz="1400" dirty="0">
                        <a:effectLst/>
                        <a:latin typeface="Times New Roman" charset="0"/>
                        <a:ea typeface="SimSun" charset="-122"/>
                        <a:cs typeface="Arial" charset="0"/>
                      </a:endParaRPr>
                    </a:p>
                  </a:txBody>
                  <a:tcPr marL="88289" marR="88289" marT="0" marB="0" anchor="ctr">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dirty="0">
                          <a:effectLst/>
                          <a:latin typeface="Times New Roman" charset="0"/>
                          <a:ea typeface="Calibri" charset="0"/>
                          <a:cs typeface="Times New Roman" charset="0"/>
                        </a:rPr>
                        <a:t>FPR (%)</a:t>
                      </a:r>
                      <a:endParaRPr lang="en-US" sz="1400" dirty="0">
                        <a:effectLst/>
                        <a:latin typeface="Times New Roman" charset="0"/>
                        <a:ea typeface="SimSun" charset="-122"/>
                        <a:cs typeface="Arial" charset="0"/>
                      </a:endParaRPr>
                    </a:p>
                  </a:txBody>
                  <a:tcPr marL="88289" marR="88289" marT="0" marB="0" anchor="ctr">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09278">
                <a:tc rowSpan="6">
                  <a:txBody>
                    <a:bodyPr/>
                    <a:lstStyle/>
                    <a:p>
                      <a:pPr marL="0" marR="0" algn="l">
                        <a:lnSpc>
                          <a:spcPct val="115000"/>
                        </a:lnSpc>
                        <a:spcBef>
                          <a:spcPts val="0"/>
                        </a:spcBef>
                        <a:spcAft>
                          <a:spcPts val="0"/>
                        </a:spcAft>
                      </a:pPr>
                      <a:r>
                        <a:rPr lang="en-US" sz="1600" b="1" dirty="0">
                          <a:effectLst/>
                          <a:latin typeface="Times New Roman" charset="0"/>
                          <a:ea typeface="Times New Roman" charset="0"/>
                          <a:cs typeface="Times New Roman" charset="0"/>
                        </a:rPr>
                        <a:t>Training set (2013)</a:t>
                      </a:r>
                      <a:endParaRPr lang="en-US" sz="1600" dirty="0">
                        <a:effectLst/>
                        <a:latin typeface="Times New Roman" charset="0"/>
                        <a:ea typeface="SimSun" charset="-122"/>
                        <a:cs typeface="Arial" charset="0"/>
                      </a:endParaRPr>
                    </a:p>
                  </a:txBody>
                  <a:tcPr marL="88289" marR="882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l">
                        <a:lnSpc>
                          <a:spcPct val="115000"/>
                        </a:lnSpc>
                        <a:spcBef>
                          <a:spcPts val="0"/>
                        </a:spcBef>
                        <a:spcAft>
                          <a:spcPts val="0"/>
                        </a:spcAft>
                      </a:pPr>
                      <a:r>
                        <a:rPr lang="en-US" sz="1100" dirty="0">
                          <a:effectLst/>
                          <a:latin typeface="Times New Roman" charset="0"/>
                          <a:ea typeface="Times New Roman" charset="0"/>
                          <a:cs typeface="Times New Roman" charset="0"/>
                        </a:rPr>
                        <a:t>Health state</a:t>
                      </a:r>
                      <a:endParaRPr lang="en-US" sz="1100" dirty="0">
                        <a:effectLst/>
                        <a:latin typeface="Times New Roman" charset="0"/>
                        <a:ea typeface="SimSun" charset="-122"/>
                        <a:cs typeface="Arial" charset="0"/>
                      </a:endParaRPr>
                    </a:p>
                  </a:txBody>
                  <a:tcPr marL="88289" marR="882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Nominal</a:t>
                      </a:r>
                      <a:endParaRPr lang="en-US" sz="1100">
                        <a:effectLst/>
                        <a:latin typeface="Times New Roman" charset="0"/>
                        <a:ea typeface="SimSun" charset="-122"/>
                        <a:cs typeface="Arial" charset="0"/>
                      </a:endParaRPr>
                    </a:p>
                  </a:txBody>
                  <a:tcPr marL="88289" marR="88289"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b="1">
                          <a:solidFill>
                            <a:srgbClr val="000000"/>
                          </a:solidFill>
                          <a:effectLst/>
                          <a:latin typeface="Times New Roman" charset="0"/>
                          <a:ea typeface="Times New Roman" charset="0"/>
                          <a:cs typeface="Times New Roman" charset="0"/>
                        </a:rPr>
                        <a:t>99.96</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a:solidFill>
                            <a:srgbClr val="000000"/>
                          </a:solidFill>
                          <a:effectLst/>
                          <a:latin typeface="Times New Roman" charset="0"/>
                          <a:ea typeface="Times New Roman" charset="0"/>
                          <a:cs typeface="Times New Roman" charset="0"/>
                        </a:rPr>
                        <a:t>100.00</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a:solidFill>
                            <a:srgbClr val="000000"/>
                          </a:solidFill>
                          <a:effectLst/>
                          <a:latin typeface="Times New Roman" charset="0"/>
                          <a:ea typeface="Times New Roman" charset="0"/>
                          <a:cs typeface="Times New Roman" charset="0"/>
                        </a:rPr>
                        <a:t>0.10</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r>
              <a:tr h="209278">
                <a:tc vMerge="1">
                  <a:txBody>
                    <a:bodyPr/>
                    <a:lstStyle/>
                    <a:p>
                      <a:endParaRPr lang="en-US"/>
                    </a:p>
                  </a:txBody>
                  <a:tcPr/>
                </a:tc>
                <a:tc vMerge="1">
                  <a:txBody>
                    <a:bodyPr/>
                    <a:lstStyle/>
                    <a:p>
                      <a:endParaRPr lang="en-US"/>
                    </a:p>
                  </a:txBody>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Fault</a:t>
                      </a:r>
                      <a:endParaRPr lang="en-US" sz="1100">
                        <a:effectLst/>
                        <a:latin typeface="Times New Roman" charset="0"/>
                        <a:ea typeface="SimSun" charset="-122"/>
                        <a:cs typeface="Arial" charset="0"/>
                      </a:endParaRPr>
                    </a:p>
                  </a:txBody>
                  <a:tcPr marL="88289" marR="88289"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b="1">
                          <a:solidFill>
                            <a:srgbClr val="000000"/>
                          </a:solidFill>
                          <a:effectLst/>
                          <a:latin typeface="Times New Roman" charset="0"/>
                          <a:ea typeface="Times New Roman" charset="0"/>
                          <a:cs typeface="Times New Roman" charset="0"/>
                        </a:rPr>
                        <a:t>99.96</a:t>
                      </a:r>
                      <a:endParaRPr lang="en-US" sz="110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a:solidFill>
                            <a:srgbClr val="000000"/>
                          </a:solidFill>
                          <a:effectLst/>
                          <a:latin typeface="Times New Roman" charset="0"/>
                          <a:ea typeface="Times New Roman" charset="0"/>
                          <a:cs typeface="Times New Roman" charset="0"/>
                        </a:rPr>
                        <a:t>99.90</a:t>
                      </a:r>
                      <a:endParaRPr lang="en-US" sz="110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b="1" dirty="0">
                          <a:solidFill>
                            <a:srgbClr val="000000"/>
                          </a:solidFill>
                          <a:effectLst/>
                          <a:latin typeface="Times New Roman" charset="0"/>
                          <a:ea typeface="Times New Roman" charset="0"/>
                          <a:cs typeface="Times New Roman" charset="0"/>
                        </a:rPr>
                        <a:t>0.00</a:t>
                      </a:r>
                      <a:endParaRPr lang="en-US" sz="1100" dirty="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r>
              <a:tr h="209278">
                <a:tc vMerge="1">
                  <a:txBody>
                    <a:bodyPr/>
                    <a:lstStyle/>
                    <a:p>
                      <a:endParaRPr lang="en-US"/>
                    </a:p>
                  </a:txBody>
                  <a:tcPr/>
                </a:tc>
                <a:tc rowSpan="4">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Control policy</a:t>
                      </a:r>
                      <a:endParaRPr lang="en-US" sz="1100">
                        <a:effectLst/>
                        <a:latin typeface="Times New Roman" charset="0"/>
                        <a:ea typeface="SimSun" charset="-122"/>
                        <a:cs typeface="Arial" charset="0"/>
                      </a:endParaRPr>
                    </a:p>
                  </a:txBody>
                  <a:tcPr marL="88289" marR="882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Surface</a:t>
                      </a:r>
                      <a:endParaRPr lang="en-US" sz="1100">
                        <a:effectLst/>
                        <a:latin typeface="Times New Roman" charset="0"/>
                        <a:ea typeface="SimSun" charset="-122"/>
                        <a:cs typeface="Arial" charset="0"/>
                      </a:endParaRPr>
                    </a:p>
                  </a:txBody>
                  <a:tcPr marL="88289" marR="88289"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b="1">
                          <a:effectLst/>
                          <a:latin typeface="Times New Roman" charset="0"/>
                          <a:ea typeface="Calibri" charset="0"/>
                          <a:cs typeface="Times New Roman" charset="0"/>
                        </a:rPr>
                        <a:t>99.55</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99.31</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0.35</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r>
              <a:tr h="209278">
                <a:tc vMerge="1">
                  <a:txBody>
                    <a:bodyPr/>
                    <a:lstStyle/>
                    <a:p>
                      <a:endParaRPr lang="en-US"/>
                    </a:p>
                  </a:txBody>
                  <a:tcPr/>
                </a:tc>
                <a:tc vMerge="1">
                  <a:txBody>
                    <a:bodyPr/>
                    <a:lstStyle/>
                    <a:p>
                      <a:endParaRPr lang="en-US"/>
                    </a:p>
                  </a:txBody>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Depth</a:t>
                      </a:r>
                      <a:endParaRPr lang="en-US" sz="1100">
                        <a:effectLst/>
                        <a:latin typeface="Times New Roman" charset="0"/>
                        <a:ea typeface="SimSun" charset="-122"/>
                        <a:cs typeface="Arial" charset="0"/>
                      </a:endParaRPr>
                    </a:p>
                  </a:txBody>
                  <a:tcPr marL="88289" marR="88289" marT="0" marB="0" anchor="b">
                    <a:lnL>
                      <a:noFill/>
                    </a:lnL>
                    <a:lnR>
                      <a:noFill/>
                    </a:lnR>
                    <a:lnT>
                      <a:noFill/>
                    </a:lnT>
                    <a:lnB>
                      <a:noFill/>
                    </a:lnB>
                    <a:noFill/>
                  </a:tcPr>
                </a:tc>
                <a:tc>
                  <a:txBody>
                    <a:bodyPr/>
                    <a:lstStyle/>
                    <a:p>
                      <a:pPr marL="0" marR="0" algn="ctr">
                        <a:lnSpc>
                          <a:spcPct val="115000"/>
                        </a:lnSpc>
                        <a:spcBef>
                          <a:spcPts val="0"/>
                        </a:spcBef>
                        <a:spcAft>
                          <a:spcPts val="0"/>
                        </a:spcAft>
                      </a:pPr>
                      <a:r>
                        <a:rPr lang="en-US" sz="1100" b="1">
                          <a:effectLst/>
                          <a:latin typeface="Times New Roman" charset="0"/>
                          <a:ea typeface="Calibri" charset="0"/>
                          <a:cs typeface="Times New Roman" charset="0"/>
                        </a:rPr>
                        <a:t>99.28</a:t>
                      </a:r>
                      <a:endParaRPr lang="en-US" sz="1100">
                        <a:effectLst/>
                        <a:latin typeface="Times New Roman" charset="0"/>
                        <a:ea typeface="SimSun" charset="-122"/>
                        <a:cs typeface="Arial" charset="0"/>
                      </a:endParaRPr>
                    </a:p>
                  </a:txBody>
                  <a:tcPr marL="88289" marR="88289" marT="0" marB="0" anchor="ctr">
                    <a:lnL>
                      <a:noFill/>
                    </a:lnL>
                    <a:lnR>
                      <a:noFill/>
                    </a:lnR>
                    <a:lnT>
                      <a:noFill/>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92.57</a:t>
                      </a:r>
                      <a:endParaRPr lang="en-US" sz="1100">
                        <a:effectLst/>
                        <a:latin typeface="Times New Roman" charset="0"/>
                        <a:ea typeface="SimSun" charset="-122"/>
                        <a:cs typeface="Arial" charset="0"/>
                      </a:endParaRPr>
                    </a:p>
                  </a:txBody>
                  <a:tcPr marL="88289" marR="88289" marT="0" marB="0" anchor="ctr">
                    <a:lnL>
                      <a:noFill/>
                    </a:lnL>
                    <a:lnR>
                      <a:noFill/>
                    </a:lnR>
                    <a:lnT>
                      <a:noFill/>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0.13</a:t>
                      </a:r>
                      <a:endParaRPr lang="en-US" sz="1100">
                        <a:effectLst/>
                        <a:latin typeface="Times New Roman" charset="0"/>
                        <a:ea typeface="SimSun" charset="-122"/>
                        <a:cs typeface="Arial" charset="0"/>
                      </a:endParaRPr>
                    </a:p>
                  </a:txBody>
                  <a:tcPr marL="88289" marR="88289" marT="0" marB="0" anchor="ctr">
                    <a:lnL>
                      <a:noFill/>
                    </a:lnL>
                    <a:lnR>
                      <a:noFill/>
                    </a:lnR>
                    <a:lnT>
                      <a:noFill/>
                    </a:lnT>
                    <a:lnB>
                      <a:noFill/>
                    </a:lnB>
                    <a:noFill/>
                  </a:tcPr>
                </a:tc>
              </a:tr>
              <a:tr h="209278">
                <a:tc vMerge="1">
                  <a:txBody>
                    <a:bodyPr/>
                    <a:lstStyle/>
                    <a:p>
                      <a:endParaRPr lang="en-US"/>
                    </a:p>
                  </a:txBody>
                  <a:tcPr/>
                </a:tc>
                <a:tc vMerge="1">
                  <a:txBody>
                    <a:bodyPr/>
                    <a:lstStyle/>
                    <a:p>
                      <a:endParaRPr lang="en-US"/>
                    </a:p>
                  </a:txBody>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Pitch</a:t>
                      </a:r>
                      <a:endParaRPr lang="en-US" sz="1100">
                        <a:effectLst/>
                        <a:latin typeface="Times New Roman" charset="0"/>
                        <a:ea typeface="SimSun" charset="-122"/>
                        <a:cs typeface="Arial" charset="0"/>
                      </a:endParaRPr>
                    </a:p>
                  </a:txBody>
                  <a:tcPr marL="88289" marR="88289" marT="0" marB="0" anchor="b">
                    <a:lnL>
                      <a:noFill/>
                    </a:lnL>
                    <a:lnR>
                      <a:noFill/>
                    </a:lnR>
                    <a:lnT>
                      <a:noFill/>
                    </a:lnT>
                    <a:lnB>
                      <a:noFill/>
                    </a:lnB>
                    <a:noFill/>
                  </a:tcPr>
                </a:tc>
                <a:tc>
                  <a:txBody>
                    <a:bodyPr/>
                    <a:lstStyle/>
                    <a:p>
                      <a:pPr marL="0" marR="0" algn="ctr">
                        <a:lnSpc>
                          <a:spcPct val="115000"/>
                        </a:lnSpc>
                        <a:spcBef>
                          <a:spcPts val="0"/>
                        </a:spcBef>
                        <a:spcAft>
                          <a:spcPts val="0"/>
                        </a:spcAft>
                      </a:pPr>
                      <a:r>
                        <a:rPr lang="en-US" sz="1100" b="1">
                          <a:effectLst/>
                          <a:latin typeface="Times New Roman" charset="0"/>
                          <a:ea typeface="Calibri" charset="0"/>
                          <a:cs typeface="Times New Roman" charset="0"/>
                        </a:rPr>
                        <a:t>99.40</a:t>
                      </a:r>
                      <a:endParaRPr lang="en-US" sz="1100">
                        <a:effectLst/>
                        <a:latin typeface="Times New Roman" charset="0"/>
                        <a:ea typeface="SimSun" charset="-122"/>
                        <a:cs typeface="Arial" charset="0"/>
                      </a:endParaRPr>
                    </a:p>
                  </a:txBody>
                  <a:tcPr marL="88289" marR="88289" marT="0" marB="0" anchor="ctr">
                    <a:lnL>
                      <a:noFill/>
                    </a:lnL>
                    <a:lnR>
                      <a:noFill/>
                    </a:lnR>
                    <a:lnT>
                      <a:noFill/>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98.92</a:t>
                      </a:r>
                      <a:endParaRPr lang="en-US" sz="1100">
                        <a:effectLst/>
                        <a:latin typeface="Times New Roman" charset="0"/>
                        <a:ea typeface="SimSun" charset="-122"/>
                        <a:cs typeface="Arial" charset="0"/>
                      </a:endParaRPr>
                    </a:p>
                  </a:txBody>
                  <a:tcPr marL="88289" marR="88289" marT="0" marB="0" anchor="ctr">
                    <a:lnL>
                      <a:noFill/>
                    </a:lnL>
                    <a:lnR>
                      <a:noFill/>
                    </a:lnR>
                    <a:lnT>
                      <a:noFill/>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0.31</a:t>
                      </a:r>
                      <a:endParaRPr lang="en-US" sz="1100">
                        <a:effectLst/>
                        <a:latin typeface="Times New Roman" charset="0"/>
                        <a:ea typeface="SimSun" charset="-122"/>
                        <a:cs typeface="Arial" charset="0"/>
                      </a:endParaRPr>
                    </a:p>
                  </a:txBody>
                  <a:tcPr marL="88289" marR="88289" marT="0" marB="0" anchor="ctr">
                    <a:lnL>
                      <a:noFill/>
                    </a:lnL>
                    <a:lnR>
                      <a:noFill/>
                    </a:lnR>
                    <a:lnT>
                      <a:noFill/>
                    </a:lnT>
                    <a:lnB>
                      <a:noFill/>
                    </a:lnB>
                    <a:noFill/>
                  </a:tcPr>
                </a:tc>
              </a:tr>
              <a:tr h="209278">
                <a:tc vMerge="1">
                  <a:txBody>
                    <a:bodyPr/>
                    <a:lstStyle/>
                    <a:p>
                      <a:endParaRPr lang="en-US"/>
                    </a:p>
                  </a:txBody>
                  <a:tcPr/>
                </a:tc>
                <a:tc vMerge="1">
                  <a:txBody>
                    <a:bodyPr/>
                    <a:lstStyle/>
                    <a:p>
                      <a:endParaRPr lang="en-US"/>
                    </a:p>
                  </a:txBody>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Float on sur.</a:t>
                      </a:r>
                      <a:endParaRPr lang="en-US" sz="1100">
                        <a:effectLst/>
                        <a:latin typeface="Times New Roman" charset="0"/>
                        <a:ea typeface="SimSun" charset="-122"/>
                        <a:cs typeface="Arial" charset="0"/>
                      </a:endParaRPr>
                    </a:p>
                  </a:txBody>
                  <a:tcPr marL="88289" marR="88289"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b="1">
                          <a:effectLst/>
                          <a:latin typeface="Times New Roman" charset="0"/>
                          <a:ea typeface="Calibri" charset="0"/>
                          <a:cs typeface="Times New Roman" charset="0"/>
                        </a:rPr>
                        <a:t>98.94</a:t>
                      </a:r>
                      <a:endParaRPr lang="en-US" sz="110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99.64</a:t>
                      </a:r>
                      <a:endParaRPr lang="en-US" sz="110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1.28</a:t>
                      </a:r>
                      <a:endParaRPr lang="en-US" sz="110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r>
              <a:tr h="209278">
                <a:tc rowSpan="6">
                  <a:txBody>
                    <a:bodyPr/>
                    <a:lstStyle/>
                    <a:p>
                      <a:pPr marL="0" marR="0" algn="l">
                        <a:lnSpc>
                          <a:spcPct val="115000"/>
                        </a:lnSpc>
                        <a:spcBef>
                          <a:spcPts val="0"/>
                        </a:spcBef>
                        <a:spcAft>
                          <a:spcPts val="0"/>
                        </a:spcAft>
                      </a:pPr>
                      <a:r>
                        <a:rPr lang="en-US" sz="1600" b="1" dirty="0">
                          <a:effectLst/>
                          <a:latin typeface="Times New Roman" charset="0"/>
                          <a:ea typeface="Times New Roman" charset="0"/>
                          <a:cs typeface="Times New Roman" charset="0"/>
                        </a:rPr>
                        <a:t>Test set (2015)</a:t>
                      </a:r>
                      <a:endParaRPr lang="en-US" sz="1600" dirty="0">
                        <a:effectLst/>
                        <a:latin typeface="Times New Roman" charset="0"/>
                        <a:ea typeface="SimSun" charset="-122"/>
                        <a:cs typeface="Arial" charset="0"/>
                      </a:endParaRPr>
                    </a:p>
                  </a:txBody>
                  <a:tcPr marL="88289" marR="882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l">
                        <a:lnSpc>
                          <a:spcPct val="115000"/>
                        </a:lnSpc>
                        <a:spcBef>
                          <a:spcPts val="0"/>
                        </a:spcBef>
                        <a:spcAft>
                          <a:spcPts val="0"/>
                        </a:spcAft>
                      </a:pPr>
                      <a:r>
                        <a:rPr lang="en-US" sz="1100" dirty="0">
                          <a:effectLst/>
                          <a:latin typeface="Times New Roman" charset="0"/>
                          <a:ea typeface="Times New Roman" charset="0"/>
                          <a:cs typeface="Times New Roman" charset="0"/>
                        </a:rPr>
                        <a:t>Health state</a:t>
                      </a:r>
                      <a:endParaRPr lang="en-US" sz="1100" dirty="0">
                        <a:effectLst/>
                        <a:latin typeface="Times New Roman" charset="0"/>
                        <a:ea typeface="SimSun" charset="-122"/>
                        <a:cs typeface="Arial" charset="0"/>
                      </a:endParaRPr>
                    </a:p>
                  </a:txBody>
                  <a:tcPr marL="88289" marR="882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Bef>
                          <a:spcPts val="0"/>
                        </a:spcBef>
                        <a:spcAft>
                          <a:spcPts val="0"/>
                        </a:spcAft>
                      </a:pPr>
                      <a:r>
                        <a:rPr lang="en-US" sz="1100" dirty="0">
                          <a:effectLst/>
                          <a:latin typeface="Times New Roman" charset="0"/>
                          <a:ea typeface="Times New Roman" charset="0"/>
                          <a:cs typeface="Times New Roman" charset="0"/>
                        </a:rPr>
                        <a:t>Nominal</a:t>
                      </a:r>
                      <a:endParaRPr lang="en-US" sz="1100" dirty="0">
                        <a:effectLst/>
                        <a:latin typeface="Times New Roman" charset="0"/>
                        <a:ea typeface="SimSun" charset="-122"/>
                        <a:cs typeface="Arial" charset="0"/>
                      </a:endParaRPr>
                    </a:p>
                  </a:txBody>
                  <a:tcPr marL="88289" marR="88289"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b="1" dirty="0">
                          <a:effectLst/>
                          <a:latin typeface="Times New Roman" charset="0"/>
                          <a:ea typeface="Calibri" charset="0"/>
                          <a:cs typeface="Times New Roman" charset="0"/>
                        </a:rPr>
                        <a:t>99.49</a:t>
                      </a:r>
                      <a:endParaRPr lang="en-US" sz="1100" dirty="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100.00</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0.94</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r>
              <a:tr h="209278">
                <a:tc vMerge="1">
                  <a:txBody>
                    <a:bodyPr/>
                    <a:lstStyle/>
                    <a:p>
                      <a:endParaRPr lang="en-US"/>
                    </a:p>
                  </a:txBody>
                  <a:tcPr/>
                </a:tc>
                <a:tc vMerge="1">
                  <a:txBody>
                    <a:bodyPr/>
                    <a:lstStyle/>
                    <a:p>
                      <a:endParaRPr lang="en-US"/>
                    </a:p>
                  </a:txBody>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Fault</a:t>
                      </a:r>
                      <a:endParaRPr lang="en-US" sz="1100">
                        <a:effectLst/>
                        <a:latin typeface="Times New Roman" charset="0"/>
                        <a:ea typeface="SimSun" charset="-122"/>
                        <a:cs typeface="Arial" charset="0"/>
                      </a:endParaRPr>
                    </a:p>
                  </a:txBody>
                  <a:tcPr marL="88289" marR="88289"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b="1" dirty="0">
                          <a:effectLst/>
                          <a:latin typeface="Times New Roman" charset="0"/>
                          <a:ea typeface="Calibri" charset="0"/>
                          <a:cs typeface="Times New Roman" charset="0"/>
                        </a:rPr>
                        <a:t>99.49</a:t>
                      </a:r>
                      <a:endParaRPr lang="en-US" sz="1100" dirty="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a:effectLst/>
                          <a:latin typeface="Times New Roman" charset="0"/>
                          <a:ea typeface="Calibri" charset="0"/>
                          <a:cs typeface="Times New Roman" charset="0"/>
                        </a:rPr>
                        <a:t>99.06</a:t>
                      </a:r>
                      <a:endParaRPr lang="en-US" sz="110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b="1" dirty="0">
                          <a:effectLst/>
                          <a:latin typeface="Times New Roman" charset="0"/>
                          <a:ea typeface="Calibri" charset="0"/>
                          <a:cs typeface="Times New Roman" charset="0"/>
                        </a:rPr>
                        <a:t>0.00</a:t>
                      </a:r>
                      <a:endParaRPr lang="en-US" sz="1100" dirty="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r>
              <a:tr h="209278">
                <a:tc vMerge="1">
                  <a:txBody>
                    <a:bodyPr/>
                    <a:lstStyle/>
                    <a:p>
                      <a:endParaRPr lang="en-US"/>
                    </a:p>
                  </a:txBody>
                  <a:tcPr/>
                </a:tc>
                <a:tc rowSpan="4">
                  <a:txBody>
                    <a:bodyPr/>
                    <a:lstStyle/>
                    <a:p>
                      <a:pPr marL="0" marR="0" algn="l">
                        <a:lnSpc>
                          <a:spcPct val="115000"/>
                        </a:lnSpc>
                        <a:spcBef>
                          <a:spcPts val="0"/>
                        </a:spcBef>
                        <a:spcAft>
                          <a:spcPts val="0"/>
                        </a:spcAft>
                      </a:pPr>
                      <a:r>
                        <a:rPr lang="en-US" sz="1100" dirty="0">
                          <a:effectLst/>
                          <a:latin typeface="Times New Roman" charset="0"/>
                          <a:ea typeface="Times New Roman" charset="0"/>
                          <a:cs typeface="Times New Roman" charset="0"/>
                        </a:rPr>
                        <a:t>Control policy</a:t>
                      </a:r>
                      <a:endParaRPr lang="en-US" sz="1100" dirty="0">
                        <a:effectLst/>
                        <a:latin typeface="Times New Roman" charset="0"/>
                        <a:ea typeface="SimSun" charset="-122"/>
                        <a:cs typeface="Arial" charset="0"/>
                      </a:endParaRPr>
                    </a:p>
                  </a:txBody>
                  <a:tcPr marL="88289" marR="8828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a:lnSpc>
                          <a:spcPct val="115000"/>
                        </a:lnSpc>
                        <a:spcBef>
                          <a:spcPts val="0"/>
                        </a:spcBef>
                        <a:spcAft>
                          <a:spcPts val="0"/>
                        </a:spcAft>
                      </a:pPr>
                      <a:r>
                        <a:rPr lang="en-US" sz="1100" dirty="0">
                          <a:effectLst/>
                          <a:latin typeface="Times New Roman" charset="0"/>
                          <a:ea typeface="Times New Roman" charset="0"/>
                          <a:cs typeface="Times New Roman" charset="0"/>
                        </a:rPr>
                        <a:t>Surface</a:t>
                      </a:r>
                      <a:endParaRPr lang="en-US" sz="1100" dirty="0">
                        <a:effectLst/>
                        <a:latin typeface="Times New Roman" charset="0"/>
                        <a:ea typeface="SimSun" charset="-122"/>
                        <a:cs typeface="Arial" charset="0"/>
                      </a:endParaRPr>
                    </a:p>
                  </a:txBody>
                  <a:tcPr marL="88289" marR="88289"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b="1" dirty="0">
                          <a:effectLst/>
                          <a:latin typeface="Times New Roman" charset="0"/>
                          <a:ea typeface="Times New Roman" charset="0"/>
                          <a:cs typeface="Times New Roman" charset="0"/>
                        </a:rPr>
                        <a:t>99.88</a:t>
                      </a:r>
                      <a:endParaRPr lang="en-US" sz="1100" dirty="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Times New Roman" charset="0"/>
                          <a:cs typeface="Times New Roman" charset="0"/>
                        </a:rPr>
                        <a:t>99.79</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Times New Roman" charset="0"/>
                          <a:cs typeface="Times New Roman" charset="0"/>
                        </a:rPr>
                        <a:t>0.02</a:t>
                      </a:r>
                      <a:endParaRPr lang="en-US" sz="110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r>
              <a:tr h="209278">
                <a:tc vMerge="1">
                  <a:txBody>
                    <a:bodyPr/>
                    <a:lstStyle/>
                    <a:p>
                      <a:endParaRPr lang="en-US"/>
                    </a:p>
                  </a:txBody>
                  <a:tcPr/>
                </a:tc>
                <a:tc vMerge="1">
                  <a:txBody>
                    <a:bodyPr/>
                    <a:lstStyle/>
                    <a:p>
                      <a:endParaRPr lang="en-US"/>
                    </a:p>
                  </a:txBody>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Depth</a:t>
                      </a:r>
                      <a:endParaRPr lang="en-US" sz="1100">
                        <a:effectLst/>
                        <a:latin typeface="Times New Roman" charset="0"/>
                        <a:ea typeface="SimSun" charset="-122"/>
                        <a:cs typeface="Arial" charset="0"/>
                      </a:endParaRPr>
                    </a:p>
                  </a:txBody>
                  <a:tcPr marL="88289" marR="88289" marT="0" marB="0" anchor="b">
                    <a:lnL>
                      <a:noFill/>
                    </a:lnL>
                    <a:lnR>
                      <a:noFill/>
                    </a:lnR>
                    <a:lnT>
                      <a:noFill/>
                    </a:lnT>
                    <a:lnB>
                      <a:noFill/>
                    </a:lnB>
                    <a:noFill/>
                  </a:tcPr>
                </a:tc>
                <a:tc>
                  <a:txBody>
                    <a:bodyPr/>
                    <a:lstStyle/>
                    <a:p>
                      <a:pPr marL="0" marR="0" algn="ctr">
                        <a:lnSpc>
                          <a:spcPct val="115000"/>
                        </a:lnSpc>
                        <a:spcBef>
                          <a:spcPts val="0"/>
                        </a:spcBef>
                        <a:spcAft>
                          <a:spcPts val="0"/>
                        </a:spcAft>
                      </a:pPr>
                      <a:r>
                        <a:rPr lang="en-US" sz="1100" b="1" dirty="0">
                          <a:effectLst/>
                          <a:latin typeface="Times New Roman" charset="0"/>
                          <a:ea typeface="Times New Roman" charset="0"/>
                          <a:cs typeface="Times New Roman" charset="0"/>
                        </a:rPr>
                        <a:t>99.87</a:t>
                      </a:r>
                      <a:endParaRPr lang="en-US" sz="1100" dirty="0">
                        <a:effectLst/>
                        <a:latin typeface="Times New Roman" charset="0"/>
                        <a:ea typeface="SimSun" charset="-122"/>
                        <a:cs typeface="Arial" charset="0"/>
                      </a:endParaRPr>
                    </a:p>
                  </a:txBody>
                  <a:tcPr marL="88289" marR="88289" marT="0" marB="0" anchor="ctr">
                    <a:lnL>
                      <a:noFill/>
                    </a:lnL>
                    <a:lnR>
                      <a:noFill/>
                    </a:lnR>
                    <a:lnT>
                      <a:noFill/>
                    </a:lnT>
                    <a:lnB>
                      <a:noFill/>
                    </a:lnB>
                    <a:noFill/>
                  </a:tcPr>
                </a:tc>
                <a:tc>
                  <a:txBody>
                    <a:bodyPr/>
                    <a:lstStyle/>
                    <a:p>
                      <a:pPr marL="0" marR="0" algn="ctr">
                        <a:lnSpc>
                          <a:spcPct val="115000"/>
                        </a:lnSpc>
                        <a:spcBef>
                          <a:spcPts val="0"/>
                        </a:spcBef>
                        <a:spcAft>
                          <a:spcPts val="0"/>
                        </a:spcAft>
                      </a:pPr>
                      <a:r>
                        <a:rPr lang="en-US" sz="1100" dirty="0">
                          <a:effectLst/>
                          <a:latin typeface="Times New Roman" charset="0"/>
                          <a:ea typeface="Times New Roman" charset="0"/>
                          <a:cs typeface="Times New Roman" charset="0"/>
                        </a:rPr>
                        <a:t>0.00</a:t>
                      </a:r>
                      <a:endParaRPr lang="en-US" sz="1100" dirty="0">
                        <a:effectLst/>
                        <a:latin typeface="Times New Roman" charset="0"/>
                        <a:ea typeface="SimSun" charset="-122"/>
                        <a:cs typeface="Arial" charset="0"/>
                      </a:endParaRPr>
                    </a:p>
                  </a:txBody>
                  <a:tcPr marL="88289" marR="88289" marT="0" marB="0" anchor="ctr">
                    <a:lnL>
                      <a:noFill/>
                    </a:lnL>
                    <a:lnR>
                      <a:noFill/>
                    </a:lnR>
                    <a:lnT>
                      <a:noFill/>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Times New Roman" charset="0"/>
                          <a:cs typeface="Times New Roman" charset="0"/>
                        </a:rPr>
                        <a:t>0.13</a:t>
                      </a:r>
                      <a:endParaRPr lang="en-US" sz="1100">
                        <a:effectLst/>
                        <a:latin typeface="Times New Roman" charset="0"/>
                        <a:ea typeface="SimSun" charset="-122"/>
                        <a:cs typeface="Arial" charset="0"/>
                      </a:endParaRPr>
                    </a:p>
                  </a:txBody>
                  <a:tcPr marL="88289" marR="88289" marT="0" marB="0" anchor="ctr">
                    <a:lnL>
                      <a:noFill/>
                    </a:lnL>
                    <a:lnR>
                      <a:noFill/>
                    </a:lnR>
                    <a:lnT>
                      <a:noFill/>
                    </a:lnT>
                    <a:lnB>
                      <a:noFill/>
                    </a:lnB>
                    <a:noFill/>
                  </a:tcPr>
                </a:tc>
              </a:tr>
              <a:tr h="209278">
                <a:tc vMerge="1">
                  <a:txBody>
                    <a:bodyPr/>
                    <a:lstStyle/>
                    <a:p>
                      <a:endParaRPr lang="en-US"/>
                    </a:p>
                  </a:txBody>
                  <a:tcPr/>
                </a:tc>
                <a:tc vMerge="1">
                  <a:txBody>
                    <a:bodyPr/>
                    <a:lstStyle/>
                    <a:p>
                      <a:endParaRPr lang="en-US"/>
                    </a:p>
                  </a:txBody>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Pitch</a:t>
                      </a:r>
                      <a:endParaRPr lang="en-US" sz="1100">
                        <a:effectLst/>
                        <a:latin typeface="Times New Roman" charset="0"/>
                        <a:ea typeface="SimSun" charset="-122"/>
                        <a:cs typeface="Arial" charset="0"/>
                      </a:endParaRPr>
                    </a:p>
                  </a:txBody>
                  <a:tcPr marL="88289" marR="88289" marT="0" marB="0" anchor="b">
                    <a:lnL>
                      <a:noFill/>
                    </a:lnL>
                    <a:lnR>
                      <a:noFill/>
                    </a:lnR>
                    <a:lnT>
                      <a:noFill/>
                    </a:lnT>
                    <a:lnB>
                      <a:noFill/>
                    </a:lnB>
                    <a:noFill/>
                  </a:tcPr>
                </a:tc>
                <a:tc>
                  <a:txBody>
                    <a:bodyPr/>
                    <a:lstStyle/>
                    <a:p>
                      <a:pPr marL="0" marR="0" algn="ctr">
                        <a:lnSpc>
                          <a:spcPct val="115000"/>
                        </a:lnSpc>
                        <a:spcBef>
                          <a:spcPts val="0"/>
                        </a:spcBef>
                        <a:spcAft>
                          <a:spcPts val="0"/>
                        </a:spcAft>
                      </a:pPr>
                      <a:r>
                        <a:rPr lang="en-US" sz="1100" b="1" dirty="0">
                          <a:effectLst/>
                          <a:latin typeface="Times New Roman" charset="0"/>
                          <a:ea typeface="Times New Roman" charset="0"/>
                          <a:cs typeface="Times New Roman" charset="0"/>
                        </a:rPr>
                        <a:t>99.88</a:t>
                      </a:r>
                      <a:endParaRPr lang="en-US" sz="1100" dirty="0">
                        <a:effectLst/>
                        <a:latin typeface="Times New Roman" charset="0"/>
                        <a:ea typeface="SimSun" charset="-122"/>
                        <a:cs typeface="Arial" charset="0"/>
                      </a:endParaRPr>
                    </a:p>
                  </a:txBody>
                  <a:tcPr marL="88289" marR="88289" marT="0" marB="0" anchor="ctr">
                    <a:lnL>
                      <a:noFill/>
                    </a:lnL>
                    <a:lnR>
                      <a:noFill/>
                    </a:lnR>
                    <a:lnT>
                      <a:noFill/>
                    </a:lnT>
                    <a:lnB>
                      <a:noFill/>
                    </a:lnB>
                    <a:noFill/>
                  </a:tcPr>
                </a:tc>
                <a:tc>
                  <a:txBody>
                    <a:bodyPr/>
                    <a:lstStyle/>
                    <a:p>
                      <a:pPr marL="0" marR="0" algn="ctr">
                        <a:lnSpc>
                          <a:spcPct val="115000"/>
                        </a:lnSpc>
                        <a:spcBef>
                          <a:spcPts val="0"/>
                        </a:spcBef>
                        <a:spcAft>
                          <a:spcPts val="0"/>
                        </a:spcAft>
                      </a:pPr>
                      <a:r>
                        <a:rPr lang="en-US" sz="1100" dirty="0">
                          <a:effectLst/>
                          <a:latin typeface="Times New Roman" charset="0"/>
                          <a:ea typeface="Times New Roman" charset="0"/>
                          <a:cs typeface="Times New Roman" charset="0"/>
                        </a:rPr>
                        <a:t>99.79</a:t>
                      </a:r>
                      <a:endParaRPr lang="en-US" sz="1100" dirty="0">
                        <a:effectLst/>
                        <a:latin typeface="Times New Roman" charset="0"/>
                        <a:ea typeface="SimSun" charset="-122"/>
                        <a:cs typeface="Arial" charset="0"/>
                      </a:endParaRPr>
                    </a:p>
                  </a:txBody>
                  <a:tcPr marL="88289" marR="88289" marT="0" marB="0" anchor="ctr">
                    <a:lnL>
                      <a:noFill/>
                    </a:lnL>
                    <a:lnR>
                      <a:noFill/>
                    </a:lnR>
                    <a:lnT>
                      <a:noFill/>
                    </a:lnT>
                    <a:lnB>
                      <a:noFill/>
                    </a:lnB>
                    <a:noFill/>
                  </a:tcPr>
                </a:tc>
                <a:tc>
                  <a:txBody>
                    <a:bodyPr/>
                    <a:lstStyle/>
                    <a:p>
                      <a:pPr marL="0" marR="0" algn="ctr">
                        <a:lnSpc>
                          <a:spcPct val="115000"/>
                        </a:lnSpc>
                        <a:spcBef>
                          <a:spcPts val="0"/>
                        </a:spcBef>
                        <a:spcAft>
                          <a:spcPts val="0"/>
                        </a:spcAft>
                      </a:pPr>
                      <a:r>
                        <a:rPr lang="en-US" sz="1100">
                          <a:effectLst/>
                          <a:latin typeface="Times New Roman" charset="0"/>
                          <a:ea typeface="Times New Roman" charset="0"/>
                          <a:cs typeface="Times New Roman" charset="0"/>
                        </a:rPr>
                        <a:t>0.02</a:t>
                      </a:r>
                      <a:endParaRPr lang="en-US" sz="1100">
                        <a:effectLst/>
                        <a:latin typeface="Times New Roman" charset="0"/>
                        <a:ea typeface="SimSun" charset="-122"/>
                        <a:cs typeface="Arial" charset="0"/>
                      </a:endParaRPr>
                    </a:p>
                  </a:txBody>
                  <a:tcPr marL="88289" marR="88289" marT="0" marB="0" anchor="ctr">
                    <a:lnL>
                      <a:noFill/>
                    </a:lnL>
                    <a:lnR>
                      <a:noFill/>
                    </a:lnR>
                    <a:lnT>
                      <a:noFill/>
                    </a:lnT>
                    <a:lnB>
                      <a:noFill/>
                    </a:lnB>
                    <a:noFill/>
                  </a:tcPr>
                </a:tc>
              </a:tr>
              <a:tr h="261596">
                <a:tc vMerge="1">
                  <a:txBody>
                    <a:bodyPr/>
                    <a:lstStyle/>
                    <a:p>
                      <a:endParaRPr lang="en-US"/>
                    </a:p>
                  </a:txBody>
                  <a:tcPr/>
                </a:tc>
                <a:tc vMerge="1">
                  <a:txBody>
                    <a:bodyPr/>
                    <a:lstStyle/>
                    <a:p>
                      <a:endParaRPr lang="en-US"/>
                    </a:p>
                  </a:txBody>
                  <a:tcPr/>
                </a:tc>
                <a:tc>
                  <a:txBody>
                    <a:bodyPr/>
                    <a:lstStyle/>
                    <a:p>
                      <a:pPr marL="0" marR="0" algn="l">
                        <a:lnSpc>
                          <a:spcPct val="115000"/>
                        </a:lnSpc>
                        <a:spcBef>
                          <a:spcPts val="0"/>
                        </a:spcBef>
                        <a:spcAft>
                          <a:spcPts val="0"/>
                        </a:spcAft>
                      </a:pPr>
                      <a:r>
                        <a:rPr lang="en-US" sz="1100">
                          <a:effectLst/>
                          <a:latin typeface="Times New Roman" charset="0"/>
                          <a:ea typeface="Times New Roman" charset="0"/>
                          <a:cs typeface="Times New Roman" charset="0"/>
                        </a:rPr>
                        <a:t>Float on sur.</a:t>
                      </a:r>
                      <a:endParaRPr lang="en-US" sz="1100">
                        <a:effectLst/>
                        <a:latin typeface="Times New Roman" charset="0"/>
                        <a:ea typeface="SimSun" charset="-122"/>
                        <a:cs typeface="Arial" charset="0"/>
                      </a:endParaRPr>
                    </a:p>
                  </a:txBody>
                  <a:tcPr marL="88289" marR="88289"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b="1" dirty="0">
                          <a:effectLst/>
                          <a:latin typeface="Times New Roman" charset="0"/>
                          <a:ea typeface="Times New Roman" charset="0"/>
                          <a:cs typeface="Times New Roman" charset="0"/>
                        </a:rPr>
                        <a:t>99.87</a:t>
                      </a:r>
                      <a:endParaRPr lang="en-US" sz="1100" dirty="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a:effectLst/>
                          <a:latin typeface="Times New Roman" charset="0"/>
                          <a:ea typeface="Times New Roman" charset="0"/>
                          <a:cs typeface="Times New Roman" charset="0"/>
                        </a:rPr>
                        <a:t>0.00</a:t>
                      </a:r>
                      <a:endParaRPr lang="en-US" sz="110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100" dirty="0">
                          <a:effectLst/>
                          <a:latin typeface="Times New Roman" charset="0"/>
                          <a:ea typeface="Times New Roman" charset="0"/>
                          <a:cs typeface="Times New Roman" charset="0"/>
                        </a:rPr>
                        <a:t>0.13</a:t>
                      </a:r>
                      <a:endParaRPr lang="en-US" sz="1100" dirty="0">
                        <a:effectLst/>
                        <a:latin typeface="Times New Roman" charset="0"/>
                        <a:ea typeface="SimSun" charset="-122"/>
                        <a:cs typeface="Arial" charset="0"/>
                      </a:endParaRPr>
                    </a:p>
                  </a:txBody>
                  <a:tcPr marL="88289" marR="88289" marT="0" marB="0" anchor="ctr">
                    <a:lnL>
                      <a:noFill/>
                    </a:lnL>
                    <a:lnR>
                      <a:noFill/>
                    </a:lnR>
                    <a:lnT>
                      <a:noFill/>
                    </a:lnT>
                    <a:lnB w="12700" cap="flat" cmpd="sng" algn="ctr">
                      <a:solidFill>
                        <a:srgbClr val="000000"/>
                      </a:solidFill>
                      <a:prstDash val="solid"/>
                      <a:round/>
                      <a:headEnd type="none" w="med" len="med"/>
                      <a:tailEnd type="none" w="med" len="med"/>
                    </a:lnB>
                    <a:noFill/>
                  </a:tcPr>
                </a:tc>
              </a:tr>
              <a:tr h="208459">
                <a:tc gridSpan="6">
                  <a:txBody>
                    <a:bodyPr/>
                    <a:lstStyle/>
                    <a:p>
                      <a:pPr marL="0" marR="0" algn="just">
                        <a:lnSpc>
                          <a:spcPct val="115000"/>
                        </a:lnSpc>
                        <a:spcBef>
                          <a:spcPts val="0"/>
                        </a:spcBef>
                        <a:spcAft>
                          <a:spcPts val="0"/>
                        </a:spcAft>
                      </a:pPr>
                      <a:r>
                        <a:rPr lang="en-US" sz="1100" dirty="0">
                          <a:effectLst/>
                          <a:latin typeface="Times New Roman" charset="0"/>
                          <a:ea typeface="Times New Roman" charset="0"/>
                          <a:cs typeface="Times New Roman" charset="0"/>
                        </a:rPr>
                        <a:t>TPR: True Positive Ratio, FPR: False Positive </a:t>
                      </a:r>
                      <a:r>
                        <a:rPr lang="en-US" sz="1100" dirty="0" smtClean="0">
                          <a:effectLst/>
                          <a:latin typeface="Times New Roman" charset="0"/>
                          <a:ea typeface="Times New Roman" charset="0"/>
                          <a:cs typeface="Times New Roman" charset="0"/>
                        </a:rPr>
                        <a:t>Ratio</a:t>
                      </a:r>
                      <a:endParaRPr lang="en-US" sz="1100" dirty="0">
                        <a:effectLst/>
                        <a:latin typeface="Times New Roman" charset="0"/>
                        <a:ea typeface="SimSun" charset="-122"/>
                        <a:cs typeface="Arial" charset="0"/>
                      </a:endParaRPr>
                    </a:p>
                  </a:txBody>
                  <a:tcPr marL="88289" marR="88289" marT="0" marB="0" anchor="ctr">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grpSp>
        <p:nvGrpSpPr>
          <p:cNvPr id="12" name="Group 11"/>
          <p:cNvGrpSpPr/>
          <p:nvPr/>
        </p:nvGrpSpPr>
        <p:grpSpPr>
          <a:xfrm>
            <a:off x="5020788" y="1399360"/>
            <a:ext cx="3240121" cy="2713861"/>
            <a:chOff x="4144488" y="1520740"/>
            <a:chExt cx="3240121" cy="2713861"/>
          </a:xfrm>
        </p:grpSpPr>
        <p:sp>
          <p:nvSpPr>
            <p:cNvPr id="2" name="Rectangle 1"/>
            <p:cNvSpPr/>
            <p:nvPr/>
          </p:nvSpPr>
          <p:spPr>
            <a:xfrm>
              <a:off x="4144488" y="1520740"/>
              <a:ext cx="1151907" cy="2713861"/>
            </a:xfrm>
            <a:prstGeom prst="rect">
              <a:avLst/>
            </a:prstGeom>
            <a:noFill/>
            <a:ln w="19050">
              <a:solidFill>
                <a:srgbClr val="FF4C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Left Arrow 2"/>
            <p:cNvSpPr/>
            <p:nvPr/>
          </p:nvSpPr>
          <p:spPr>
            <a:xfrm>
              <a:off x="6840438" y="1772218"/>
              <a:ext cx="544171" cy="510639"/>
            </a:xfrm>
            <a:prstGeom prst="leftArrow">
              <a:avLst/>
            </a:prstGeom>
            <a:solidFill>
              <a:srgbClr val="FF4C4B">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6840438" y="3013437"/>
              <a:ext cx="544171" cy="510639"/>
            </a:xfrm>
            <a:prstGeom prst="leftArrow">
              <a:avLst/>
            </a:prstGeom>
            <a:solidFill>
              <a:srgbClr val="FF4C4B">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ounded Rectangle 5"/>
          <p:cNvSpPr/>
          <p:nvPr/>
        </p:nvSpPr>
        <p:spPr>
          <a:xfrm>
            <a:off x="1382789" y="4471964"/>
            <a:ext cx="6378423" cy="1975009"/>
          </a:xfrm>
          <a:prstGeom prst="roundRect">
            <a:avLst/>
          </a:prstGeom>
          <a:solidFill>
            <a:srgbClr val="D6DCE5"/>
          </a:solidFill>
          <a:ln>
            <a:solidFill>
              <a:schemeClr val="accent3">
                <a:lumMod val="75000"/>
              </a:schemeClr>
            </a:solidFill>
          </a:ln>
        </p:spPr>
        <p:txBody>
          <a:bodyPr wrap="square">
            <a:spAutoFit/>
          </a:bodyPr>
          <a:lstStyle/>
          <a:p>
            <a:pPr marL="285750" indent="-285750">
              <a:buFont typeface="Arial" charset="0"/>
              <a:buChar char="•"/>
            </a:pPr>
            <a:r>
              <a:rPr lang="en-US" b="1" dirty="0" smtClean="0">
                <a:latin typeface="Times New Roman" charset="0"/>
                <a:ea typeface="Times New Roman" charset="0"/>
                <a:cs typeface="Times New Roman" charset="0"/>
              </a:rPr>
              <a:t>Training </a:t>
            </a:r>
            <a:r>
              <a:rPr lang="en-US" b="1" dirty="0">
                <a:latin typeface="Times New Roman" charset="0"/>
                <a:ea typeface="Times New Roman" charset="0"/>
                <a:cs typeface="Times New Roman" charset="0"/>
              </a:rPr>
              <a:t>set (</a:t>
            </a:r>
            <a:r>
              <a:rPr lang="en-US" b="1" dirty="0" smtClean="0">
                <a:latin typeface="Times New Roman" charset="0"/>
                <a:ea typeface="Times New Roman" charset="0"/>
                <a:cs typeface="Times New Roman" charset="0"/>
              </a:rPr>
              <a:t>2013)</a:t>
            </a:r>
            <a:r>
              <a:rPr lang="en-US" dirty="0" smtClean="0">
                <a:latin typeface="Times New Roman" charset="0"/>
                <a:ea typeface="SimSun" charset="-122"/>
                <a:cs typeface="Arial" charset="0"/>
              </a:rPr>
              <a:t> </a:t>
            </a:r>
          </a:p>
          <a:p>
            <a:pPr marL="1200150" lvl="2" indent="-285750">
              <a:buFont typeface="Wingdings" charset="2"/>
              <a:buChar char="Ø"/>
            </a:pPr>
            <a:r>
              <a:rPr lang="en-US" sz="1600" dirty="0" smtClean="0">
                <a:latin typeface="TimesNewRomanPSMT" charset="0"/>
              </a:rPr>
              <a:t>~</a:t>
            </a:r>
            <a:r>
              <a:rPr lang="en-US" sz="1600" b="1" dirty="0" smtClean="0">
                <a:latin typeface="TimesNewRomanPSMT" charset="0"/>
              </a:rPr>
              <a:t>51 min </a:t>
            </a:r>
            <a:r>
              <a:rPr lang="en-US" sz="1600" i="1" dirty="0">
                <a:latin typeface="TimesNewRomanPSMT" charset="0"/>
              </a:rPr>
              <a:t>before</a:t>
            </a:r>
            <a:r>
              <a:rPr lang="en-US" sz="1600" dirty="0">
                <a:latin typeface="TimesNewRomanPSMT" charset="0"/>
              </a:rPr>
              <a:t> </a:t>
            </a:r>
            <a:r>
              <a:rPr lang="en-US" sz="1600" dirty="0" smtClean="0">
                <a:latin typeface="TimesNewRomanPSMT" charset="0"/>
              </a:rPr>
              <a:t>LRAUV’s </a:t>
            </a:r>
            <a:r>
              <a:rPr lang="en-US" sz="1600" dirty="0">
                <a:latin typeface="TimesNewRomanPSMT" charset="0"/>
              </a:rPr>
              <a:t>fault detection </a:t>
            </a:r>
            <a:r>
              <a:rPr lang="en-US" sz="1600" dirty="0" smtClean="0">
                <a:latin typeface="TimesNewRomanPSMT" charset="0"/>
              </a:rPr>
              <a:t>system</a:t>
            </a:r>
          </a:p>
          <a:p>
            <a:pPr marL="1200150" lvl="2" indent="-285750">
              <a:buFont typeface="Wingdings" charset="2"/>
              <a:buChar char="Ø"/>
            </a:pPr>
            <a:r>
              <a:rPr lang="en-US" sz="1600" dirty="0" smtClean="0">
                <a:latin typeface="TimesNewRomanPSMT" charset="0"/>
              </a:rPr>
              <a:t>~</a:t>
            </a:r>
            <a:r>
              <a:rPr lang="en-US" sz="1600" b="1" dirty="0" smtClean="0">
                <a:latin typeface="TimesNewRomanPSMT" charset="0"/>
              </a:rPr>
              <a:t>0.4 min </a:t>
            </a:r>
            <a:r>
              <a:rPr lang="en-US" sz="1600" dirty="0">
                <a:latin typeface="TimesNewRomanPSMT" charset="0"/>
              </a:rPr>
              <a:t>(25 seconds) </a:t>
            </a:r>
            <a:r>
              <a:rPr lang="en-US" sz="1600" i="1" dirty="0">
                <a:latin typeface="TimesNewRomanPSMT" charset="0"/>
              </a:rPr>
              <a:t>before</a:t>
            </a:r>
            <a:r>
              <a:rPr lang="en-US" sz="1600" dirty="0">
                <a:latin typeface="TimesNewRomanPSMT" charset="0"/>
              </a:rPr>
              <a:t> </a:t>
            </a:r>
            <a:r>
              <a:rPr lang="en-US" sz="1600" dirty="0" smtClean="0">
                <a:latin typeface="TimesNewRomanPSMT" charset="0"/>
              </a:rPr>
              <a:t>AUV bottomed</a:t>
            </a:r>
            <a:endParaRPr lang="en-US" sz="1600" b="1" dirty="0">
              <a:latin typeface="Times New Roman" charset="0"/>
              <a:ea typeface="SimSun" charset="-122"/>
              <a:cs typeface="Arial" charset="0"/>
            </a:endParaRPr>
          </a:p>
          <a:p>
            <a:pPr marL="285750" indent="-285750">
              <a:spcBef>
                <a:spcPts val="600"/>
              </a:spcBef>
              <a:buFont typeface="Arial" charset="0"/>
              <a:buChar char="•"/>
            </a:pPr>
            <a:r>
              <a:rPr lang="en-US" b="1" dirty="0" smtClean="0">
                <a:latin typeface="Times New Roman" charset="0"/>
                <a:ea typeface="Times New Roman" charset="0"/>
                <a:cs typeface="Times New Roman" charset="0"/>
              </a:rPr>
              <a:t>Test </a:t>
            </a:r>
            <a:r>
              <a:rPr lang="en-US" b="1" dirty="0">
                <a:latin typeface="Times New Roman" charset="0"/>
                <a:ea typeface="Times New Roman" charset="0"/>
                <a:cs typeface="Times New Roman" charset="0"/>
              </a:rPr>
              <a:t>set (</a:t>
            </a:r>
            <a:r>
              <a:rPr lang="en-US" b="1" dirty="0" smtClean="0">
                <a:latin typeface="Times New Roman" charset="0"/>
                <a:ea typeface="Times New Roman" charset="0"/>
                <a:cs typeface="Times New Roman" charset="0"/>
              </a:rPr>
              <a:t>2015)</a:t>
            </a:r>
          </a:p>
          <a:p>
            <a:pPr marL="1200150" lvl="2" indent="-285750">
              <a:spcBef>
                <a:spcPts val="600"/>
              </a:spcBef>
              <a:buFont typeface="Wingdings" charset="2"/>
              <a:buChar char="Ø"/>
            </a:pPr>
            <a:r>
              <a:rPr lang="en-US" sz="1600" dirty="0" smtClean="0">
                <a:latin typeface="Times New Roman" charset="0"/>
                <a:ea typeface="SimSun" charset="-122"/>
                <a:cs typeface="Arial" charset="0"/>
              </a:rPr>
              <a:t>~</a:t>
            </a:r>
            <a:r>
              <a:rPr lang="en-US" sz="1600" b="1" dirty="0" smtClean="0">
                <a:latin typeface="TimesNewRomanPSMT" charset="0"/>
              </a:rPr>
              <a:t>1.6 min</a:t>
            </a:r>
            <a:r>
              <a:rPr lang="en-US" sz="1600" dirty="0" smtClean="0">
                <a:latin typeface="TimesNewRomanPSMT" charset="0"/>
              </a:rPr>
              <a:t> </a:t>
            </a:r>
            <a:r>
              <a:rPr lang="en-US" sz="1600" i="1" dirty="0">
                <a:latin typeface="TimesNewRomanPSMT" charset="0"/>
              </a:rPr>
              <a:t>after</a:t>
            </a:r>
            <a:r>
              <a:rPr lang="en-US" sz="1600" dirty="0">
                <a:latin typeface="TimesNewRomanPSMT" charset="0"/>
              </a:rPr>
              <a:t> </a:t>
            </a:r>
            <a:r>
              <a:rPr lang="en-US" sz="1600" dirty="0" smtClean="0">
                <a:latin typeface="TimesNewRomanPSMT" charset="0"/>
              </a:rPr>
              <a:t>LRAUV’s fault </a:t>
            </a:r>
            <a:r>
              <a:rPr lang="en-US" sz="1600" dirty="0">
                <a:latin typeface="TimesNewRomanPSMT" charset="0"/>
              </a:rPr>
              <a:t>detection </a:t>
            </a:r>
            <a:r>
              <a:rPr lang="en-US" sz="1600" dirty="0" smtClean="0">
                <a:latin typeface="TimesNewRomanPSMT" charset="0"/>
              </a:rPr>
              <a:t>system</a:t>
            </a:r>
            <a:endParaRPr lang="en-US" sz="1600" dirty="0">
              <a:latin typeface="TimesNewRomanPSMT" charset="0"/>
            </a:endParaRPr>
          </a:p>
          <a:p>
            <a:pPr marL="1200150" lvl="2" indent="-285750">
              <a:buFont typeface="Wingdings" charset="2"/>
              <a:buChar char="Ø"/>
            </a:pPr>
            <a:r>
              <a:rPr lang="en-US" sz="1600" dirty="0" smtClean="0">
                <a:latin typeface="TimesNewRomanPSMT" charset="0"/>
              </a:rPr>
              <a:t>~</a:t>
            </a:r>
            <a:r>
              <a:rPr lang="en-US" sz="1600" b="1" dirty="0" smtClean="0">
                <a:latin typeface="TimesNewRomanPSMT" charset="0"/>
              </a:rPr>
              <a:t>3.8 min </a:t>
            </a:r>
            <a:r>
              <a:rPr lang="en-US" sz="1600" i="1" dirty="0">
                <a:latin typeface="TimesNewRomanPSMT" charset="0"/>
              </a:rPr>
              <a:t>before</a:t>
            </a:r>
            <a:r>
              <a:rPr lang="en-US" sz="1600" dirty="0">
                <a:latin typeface="TimesNewRomanPSMT" charset="0"/>
              </a:rPr>
              <a:t> </a:t>
            </a:r>
            <a:r>
              <a:rPr lang="en-US" sz="1600" dirty="0" smtClean="0">
                <a:latin typeface="TimesNewRomanPSMT" charset="0"/>
              </a:rPr>
              <a:t>AUV </a:t>
            </a:r>
            <a:r>
              <a:rPr lang="en-US" sz="1600" dirty="0">
                <a:latin typeface="TimesNewRomanPSMT" charset="0"/>
              </a:rPr>
              <a:t>bottomed</a:t>
            </a:r>
            <a:endParaRPr lang="en-US" sz="1600" dirty="0"/>
          </a:p>
        </p:txBody>
      </p:sp>
      <p:sp>
        <p:nvSpPr>
          <p:cNvPr id="15" name="Left Arrow 14"/>
          <p:cNvSpPr/>
          <p:nvPr/>
        </p:nvSpPr>
        <p:spPr>
          <a:xfrm flipH="1">
            <a:off x="4128309" y="1833201"/>
            <a:ext cx="836578" cy="188376"/>
          </a:xfrm>
          <a:prstGeom prst="leftArrow">
            <a:avLst/>
          </a:prstGeom>
          <a:solidFill>
            <a:srgbClr val="FF4C4B">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Arrow 15"/>
          <p:cNvSpPr/>
          <p:nvPr/>
        </p:nvSpPr>
        <p:spPr>
          <a:xfrm flipH="1">
            <a:off x="4128311" y="3070737"/>
            <a:ext cx="836577" cy="207483"/>
          </a:xfrm>
          <a:prstGeom prst="leftArrow">
            <a:avLst/>
          </a:prstGeom>
          <a:solidFill>
            <a:srgbClr val="FF4C4B">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9527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831143299"/>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26</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Test set (2015</a:t>
              </a:r>
              <a:r>
                <a:rPr lang="en-US" sz="2600" dirty="0">
                  <a:solidFill>
                    <a:schemeClr val="bg1"/>
                  </a:solidFill>
                  <a:latin typeface="Georgia" charset="0"/>
                  <a:ea typeface="Georgia" charset="0"/>
                  <a:cs typeface="Georgia" charset="0"/>
                </a:rPr>
                <a:t>) - Results</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575" y="1097280"/>
            <a:ext cx="8503920" cy="4831296"/>
          </a:xfrm>
          <a:prstGeom prst="rect">
            <a:avLst/>
          </a:prstGeom>
        </p:spPr>
      </p:pic>
    </p:spTree>
    <p:extLst>
      <p:ext uri="{BB962C8B-B14F-4D97-AF65-F5344CB8AC3E}">
        <p14:creationId xmlns:p14="http://schemas.microsoft.com/office/powerpoint/2010/main" val="4303202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84665023"/>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27</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Conclusion</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2" name="Rectangle 1"/>
          <p:cNvSpPr/>
          <p:nvPr/>
        </p:nvSpPr>
        <p:spPr>
          <a:xfrm>
            <a:off x="742948" y="1156772"/>
            <a:ext cx="7658099" cy="4678204"/>
          </a:xfrm>
          <a:prstGeom prst="rect">
            <a:avLst/>
          </a:prstGeom>
        </p:spPr>
        <p:txBody>
          <a:bodyPr wrap="square">
            <a:spAutoFit/>
          </a:bodyPr>
          <a:lstStyle/>
          <a:p>
            <a:pPr>
              <a:spcAft>
                <a:spcPts val="600"/>
              </a:spcAft>
            </a:pPr>
            <a:r>
              <a:rPr lang="en-US" b="1" dirty="0" smtClean="0">
                <a:latin typeface="Times New Roman" charset="0"/>
                <a:ea typeface="Times New Roman" charset="0"/>
                <a:cs typeface="Times New Roman" charset="0"/>
              </a:rPr>
              <a:t>We found:</a:t>
            </a:r>
          </a:p>
          <a:p>
            <a:pPr marL="285750" indent="-285750">
              <a:buFont typeface="Arial" charset="0"/>
              <a:buChar char="•"/>
            </a:pPr>
            <a:r>
              <a:rPr lang="en-US" dirty="0" smtClean="0">
                <a:latin typeface="Times New Roman" charset="0"/>
                <a:ea typeface="Times New Roman" charset="0"/>
                <a:cs typeface="Times New Roman" charset="0"/>
              </a:rPr>
              <a:t>Framework automatically characterized performance </a:t>
            </a:r>
            <a:r>
              <a:rPr lang="en-US" dirty="0">
                <a:latin typeface="Times New Roman" charset="0"/>
                <a:ea typeface="Times New Roman" charset="0"/>
                <a:cs typeface="Times New Roman" charset="0"/>
              </a:rPr>
              <a:t>patterns (topics) for nominal and failure states </a:t>
            </a:r>
            <a:r>
              <a:rPr lang="en-US" dirty="0" smtClean="0">
                <a:latin typeface="Times New Roman" charset="0"/>
                <a:ea typeface="Times New Roman" charset="0"/>
                <a:cs typeface="Times New Roman" charset="0"/>
              </a:rPr>
              <a:t>directly </a:t>
            </a:r>
            <a:r>
              <a:rPr lang="en-US" dirty="0">
                <a:latin typeface="Times New Roman" charset="0"/>
                <a:ea typeface="Times New Roman" charset="0"/>
                <a:cs typeface="Times New Roman" charset="0"/>
              </a:rPr>
              <a:t>from the training </a:t>
            </a:r>
            <a:r>
              <a:rPr lang="en-US" dirty="0" smtClean="0">
                <a:latin typeface="Times New Roman" charset="0"/>
                <a:ea typeface="Times New Roman" charset="0"/>
                <a:cs typeface="Times New Roman" charset="0"/>
              </a:rPr>
              <a:t>data (N=1).</a:t>
            </a:r>
            <a:endParaRPr lang="en-US" dirty="0">
              <a:latin typeface="Times New Roman" charset="0"/>
              <a:ea typeface="Times New Roman" charset="0"/>
              <a:cs typeface="Times New Roman" charset="0"/>
            </a:endParaRPr>
          </a:p>
          <a:p>
            <a:pPr marL="285750" indent="-285750">
              <a:buFont typeface="Arial" charset="0"/>
              <a:buChar char="•"/>
            </a:pPr>
            <a:endParaRPr lang="en-US" dirty="0" smtClean="0">
              <a:latin typeface="Times New Roman" charset="0"/>
              <a:ea typeface="Times New Roman" charset="0"/>
              <a:cs typeface="Times New Roman" charset="0"/>
            </a:endParaRPr>
          </a:p>
          <a:p>
            <a:pPr marL="285750" indent="-285750">
              <a:buFont typeface="Arial" charset="0"/>
              <a:buChar char="•"/>
            </a:pPr>
            <a:r>
              <a:rPr lang="en-US" dirty="0" smtClean="0">
                <a:latin typeface="Times New Roman" charset="0"/>
                <a:ea typeface="Times New Roman" charset="0"/>
                <a:cs typeface="Times New Roman" charset="0"/>
              </a:rPr>
              <a:t>The topics matched the control policies executed onboard the AUV.</a:t>
            </a:r>
          </a:p>
          <a:p>
            <a:pPr marL="285750" indent="-285750">
              <a:buFont typeface="Arial" charset="0"/>
              <a:buChar char="•"/>
            </a:pPr>
            <a:endParaRPr lang="en-US" dirty="0" smtClean="0">
              <a:latin typeface="Times New Roman" charset="0"/>
              <a:ea typeface="Times New Roman" charset="0"/>
              <a:cs typeface="Times New Roman" charset="0"/>
            </a:endParaRPr>
          </a:p>
          <a:p>
            <a:pPr marL="285750" indent="-285750">
              <a:buFont typeface="Arial" charset="0"/>
              <a:buChar char="•"/>
            </a:pPr>
            <a:r>
              <a:rPr lang="en-US" dirty="0" smtClean="0">
                <a:latin typeface="Times New Roman" charset="0"/>
                <a:ea typeface="Times New Roman" charset="0"/>
                <a:cs typeface="Times New Roman" charset="0"/>
              </a:rPr>
              <a:t>KL-NN classifier classified </a:t>
            </a:r>
            <a:r>
              <a:rPr lang="en-US" dirty="0">
                <a:latin typeface="Times New Roman" charset="0"/>
                <a:ea typeface="Times New Roman" charset="0"/>
                <a:cs typeface="Times New Roman" charset="0"/>
              </a:rPr>
              <a:t>faults with high probability of detection and no false </a:t>
            </a:r>
            <a:r>
              <a:rPr lang="en-US" dirty="0" smtClean="0">
                <a:latin typeface="Times New Roman" charset="0"/>
                <a:ea typeface="Times New Roman" charset="0"/>
                <a:cs typeface="Times New Roman" charset="0"/>
              </a:rPr>
              <a:t>detects. </a:t>
            </a:r>
          </a:p>
          <a:p>
            <a:pPr marL="285750" indent="-285750">
              <a:buFont typeface="Arial" charset="0"/>
              <a:buChar char="•"/>
            </a:pPr>
            <a:endParaRPr lang="en-US" dirty="0" smtClean="0">
              <a:latin typeface="Times New Roman" charset="0"/>
              <a:ea typeface="Times New Roman" charset="0"/>
              <a:cs typeface="Times New Roman" charset="0"/>
            </a:endParaRPr>
          </a:p>
          <a:p>
            <a:pPr marL="285750" indent="-285750">
              <a:buFont typeface="Arial" charset="0"/>
              <a:buChar char="•"/>
            </a:pPr>
            <a:r>
              <a:rPr lang="en-US" dirty="0">
                <a:latin typeface="Times New Roman" charset="0"/>
                <a:ea typeface="Times New Roman" charset="0"/>
                <a:cs typeface="Times New Roman" charset="0"/>
              </a:rPr>
              <a:t>The mixed-membership nature of the approach allows efficient modeling of state transitions. </a:t>
            </a:r>
          </a:p>
          <a:p>
            <a:pPr marL="285750" indent="-285750">
              <a:buFont typeface="Arial" charset="0"/>
              <a:buChar char="•"/>
            </a:pPr>
            <a:endParaRPr lang="en-US" dirty="0" smtClean="0">
              <a:latin typeface="Times New Roman" charset="0"/>
              <a:ea typeface="Times New Roman" charset="0"/>
              <a:cs typeface="Times New Roman" charset="0"/>
            </a:endParaRPr>
          </a:p>
          <a:p>
            <a:pPr>
              <a:spcAft>
                <a:spcPts val="600"/>
              </a:spcAft>
            </a:pPr>
            <a:r>
              <a:rPr lang="en-US" b="1" dirty="0" smtClean="0">
                <a:latin typeface="Times New Roman" charset="0"/>
                <a:ea typeface="Times New Roman" charset="0"/>
                <a:cs typeface="Times New Roman" charset="0"/>
              </a:rPr>
              <a:t>Limitations:</a:t>
            </a:r>
          </a:p>
          <a:p>
            <a:pPr marL="285750" indent="-285750">
              <a:buFont typeface="Arial" charset="0"/>
              <a:buChar char="•"/>
            </a:pPr>
            <a:r>
              <a:rPr lang="en-US" dirty="0" smtClean="0">
                <a:latin typeface="Times New Roman" charset="0"/>
                <a:ea typeface="Times New Roman" charset="0"/>
                <a:cs typeface="Times New Roman" charset="0"/>
              </a:rPr>
              <a:t>Model </a:t>
            </a:r>
            <a:r>
              <a:rPr lang="en-US" dirty="0">
                <a:latin typeface="Times New Roman" charset="0"/>
                <a:ea typeface="Times New Roman" charset="0"/>
                <a:cs typeface="Times New Roman" charset="0"/>
              </a:rPr>
              <a:t>provides diagnosis of fault states, rather than determining which specific subsystem is subject to failure.</a:t>
            </a:r>
          </a:p>
          <a:p>
            <a:pPr marL="285750" indent="-285750">
              <a:buFont typeface="Arial" charset="0"/>
              <a:buChar char="•"/>
            </a:pPr>
            <a:endParaRPr lang="en-US"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32792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67176932"/>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Acknowledgments</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13" name="Picture 12"/>
          <p:cNvPicPr>
            <a:picLocks noChangeAspect="1"/>
          </p:cNvPicPr>
          <p:nvPr/>
        </p:nvPicPr>
        <p:blipFill>
          <a:blip r:embed="rId4"/>
          <a:stretch>
            <a:fillRect/>
          </a:stretch>
        </p:blipFill>
        <p:spPr>
          <a:xfrm>
            <a:off x="-82500" y="4063482"/>
            <a:ext cx="9226498" cy="2485099"/>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087" y="1327455"/>
            <a:ext cx="2743200" cy="1693069"/>
          </a:xfrm>
          <a:prstGeom prst="rect">
            <a:avLst/>
          </a:prstGeom>
        </p:spPr>
      </p:pic>
      <p:sp>
        <p:nvSpPr>
          <p:cNvPr id="18" name="Rectangle 17"/>
          <p:cNvSpPr/>
          <p:nvPr/>
        </p:nvSpPr>
        <p:spPr>
          <a:xfrm>
            <a:off x="350297" y="2863499"/>
            <a:ext cx="4040663" cy="1988237"/>
          </a:xfrm>
          <a:prstGeom prst="rect">
            <a:avLst/>
          </a:prstGeom>
        </p:spPr>
        <p:txBody>
          <a:bodyPr wrap="square" numCol="2">
            <a:spAutoFit/>
          </a:bodyPr>
          <a:lstStyle/>
          <a:p>
            <a:pPr>
              <a:lnSpc>
                <a:spcPct val="110000"/>
              </a:lnSpc>
            </a:pPr>
            <a:r>
              <a:rPr lang="en-US" sz="1600" dirty="0" smtClean="0">
                <a:latin typeface="Georgia" charset="0"/>
                <a:ea typeface="Georgia" charset="0"/>
                <a:cs typeface="Georgia" charset="0"/>
              </a:rPr>
              <a:t>Brett Hobson</a:t>
            </a:r>
          </a:p>
          <a:p>
            <a:pPr>
              <a:lnSpc>
                <a:spcPct val="110000"/>
              </a:lnSpc>
            </a:pPr>
            <a:r>
              <a:rPr lang="en-US" sz="1600" dirty="0" smtClean="0">
                <a:latin typeface="Georgia" charset="0"/>
                <a:ea typeface="Georgia" charset="0"/>
                <a:cs typeface="Georgia" charset="0"/>
              </a:rPr>
              <a:t>Jordan </a:t>
            </a:r>
            <a:r>
              <a:rPr lang="en-US" sz="1600" dirty="0" err="1" smtClean="0">
                <a:latin typeface="Georgia" charset="0"/>
                <a:ea typeface="Georgia" charset="0"/>
                <a:cs typeface="Georgia" charset="0"/>
              </a:rPr>
              <a:t>Stanway</a:t>
            </a:r>
            <a:endParaRPr lang="en-US" sz="1600" dirty="0" smtClean="0">
              <a:latin typeface="Georgia" charset="0"/>
              <a:ea typeface="Georgia" charset="0"/>
              <a:cs typeface="Georgia" charset="0"/>
            </a:endParaRPr>
          </a:p>
          <a:p>
            <a:pPr>
              <a:lnSpc>
                <a:spcPct val="110000"/>
              </a:lnSpc>
            </a:pPr>
            <a:r>
              <a:rPr lang="en-US" sz="1600" dirty="0" smtClean="0">
                <a:latin typeface="Georgia" charset="0"/>
                <a:ea typeface="Georgia" charset="0"/>
                <a:cs typeface="Georgia" charset="0"/>
              </a:rPr>
              <a:t>John </a:t>
            </a:r>
            <a:r>
              <a:rPr lang="en-US" sz="1600" dirty="0">
                <a:latin typeface="Georgia" charset="0"/>
                <a:ea typeface="Georgia" charset="0"/>
                <a:cs typeface="Georgia" charset="0"/>
              </a:rPr>
              <a:t>Erickson</a:t>
            </a:r>
          </a:p>
          <a:p>
            <a:pPr>
              <a:lnSpc>
                <a:spcPct val="110000"/>
              </a:lnSpc>
            </a:pPr>
            <a:r>
              <a:rPr lang="en-US" sz="1600" dirty="0">
                <a:latin typeface="Georgia" charset="0"/>
                <a:ea typeface="Georgia" charset="0"/>
                <a:cs typeface="Georgia" charset="0"/>
              </a:rPr>
              <a:t>Ed </a:t>
            </a:r>
            <a:r>
              <a:rPr lang="en-US" sz="1600" dirty="0" smtClean="0">
                <a:latin typeface="Georgia" charset="0"/>
                <a:ea typeface="Georgia" charset="0"/>
                <a:cs typeface="Georgia" charset="0"/>
              </a:rPr>
              <a:t>Mellinger</a:t>
            </a:r>
          </a:p>
          <a:p>
            <a:pPr>
              <a:lnSpc>
                <a:spcPct val="110000"/>
              </a:lnSpc>
            </a:pPr>
            <a:r>
              <a:rPr lang="en-US" sz="1600" dirty="0" smtClean="0">
                <a:latin typeface="Georgia" charset="0"/>
                <a:ea typeface="Georgia" charset="0"/>
                <a:cs typeface="Georgia" charset="0"/>
              </a:rPr>
              <a:t>Denis </a:t>
            </a:r>
            <a:r>
              <a:rPr lang="en-US" sz="1600" dirty="0" err="1">
                <a:latin typeface="Georgia" charset="0"/>
                <a:ea typeface="Georgia" charset="0"/>
                <a:cs typeface="Georgia" charset="0"/>
              </a:rPr>
              <a:t>Klimov</a:t>
            </a:r>
            <a:r>
              <a:rPr lang="en-US" sz="1600" dirty="0">
                <a:latin typeface="Georgia" charset="0"/>
                <a:ea typeface="Georgia" charset="0"/>
                <a:cs typeface="Georgia" charset="0"/>
              </a:rPr>
              <a:t> </a:t>
            </a:r>
          </a:p>
          <a:p>
            <a:pPr>
              <a:lnSpc>
                <a:spcPct val="110000"/>
              </a:lnSpc>
            </a:pPr>
            <a:endParaRPr lang="en-US" sz="1600" dirty="0" smtClean="0">
              <a:latin typeface="Georgia" charset="0"/>
              <a:ea typeface="Georgia" charset="0"/>
              <a:cs typeface="Georgia" charset="0"/>
            </a:endParaRPr>
          </a:p>
          <a:p>
            <a:pPr>
              <a:lnSpc>
                <a:spcPct val="110000"/>
              </a:lnSpc>
            </a:pPr>
            <a:endParaRPr lang="en-US" sz="1600" dirty="0">
              <a:latin typeface="Georgia" charset="0"/>
              <a:ea typeface="Georgia" charset="0"/>
              <a:cs typeface="Georgia" charset="0"/>
            </a:endParaRPr>
          </a:p>
          <a:p>
            <a:pPr>
              <a:lnSpc>
                <a:spcPct val="110000"/>
              </a:lnSpc>
            </a:pPr>
            <a:r>
              <a:rPr lang="en-US" sz="1600" dirty="0" smtClean="0">
                <a:latin typeface="Georgia" charset="0"/>
                <a:ea typeface="Georgia" charset="0"/>
                <a:cs typeface="Georgia" charset="0"/>
              </a:rPr>
              <a:t>Carlos Rueda </a:t>
            </a:r>
            <a:endParaRPr lang="en-US" sz="1600" dirty="0">
              <a:latin typeface="Georgia" charset="0"/>
              <a:ea typeface="Georgia" charset="0"/>
              <a:cs typeface="Georgia" charset="0"/>
            </a:endParaRPr>
          </a:p>
          <a:p>
            <a:pPr>
              <a:lnSpc>
                <a:spcPct val="110000"/>
              </a:lnSpc>
            </a:pPr>
            <a:r>
              <a:rPr lang="en-US" sz="1600" dirty="0" smtClean="0">
                <a:latin typeface="Georgia" charset="0"/>
                <a:ea typeface="Georgia" charset="0"/>
                <a:cs typeface="Georgia" charset="0"/>
              </a:rPr>
              <a:t>Tom O’Reilly</a:t>
            </a:r>
          </a:p>
          <a:p>
            <a:pPr>
              <a:lnSpc>
                <a:spcPct val="110000"/>
              </a:lnSpc>
            </a:pPr>
            <a:r>
              <a:rPr lang="en-US" sz="1600" dirty="0" smtClean="0">
                <a:latin typeface="Georgia" charset="0"/>
                <a:ea typeface="Georgia" charset="0"/>
                <a:cs typeface="Georgia" charset="0"/>
              </a:rPr>
              <a:t>Doug </a:t>
            </a:r>
            <a:r>
              <a:rPr lang="en-US" sz="1600" dirty="0">
                <a:latin typeface="Georgia" charset="0"/>
                <a:ea typeface="Georgia" charset="0"/>
                <a:cs typeface="Georgia" charset="0"/>
              </a:rPr>
              <a:t>Au</a:t>
            </a:r>
          </a:p>
          <a:p>
            <a:pPr>
              <a:lnSpc>
                <a:spcPct val="110000"/>
              </a:lnSpc>
            </a:pPr>
            <a:r>
              <a:rPr lang="en-US" sz="1600" dirty="0">
                <a:latin typeface="Georgia" charset="0"/>
                <a:ea typeface="Georgia" charset="0"/>
                <a:cs typeface="Georgia" charset="0"/>
              </a:rPr>
              <a:t>Cynthia </a:t>
            </a:r>
            <a:r>
              <a:rPr lang="en-US" sz="1600" dirty="0" err="1">
                <a:latin typeface="Georgia" charset="0"/>
                <a:ea typeface="Georgia" charset="0"/>
                <a:cs typeface="Georgia" charset="0"/>
              </a:rPr>
              <a:t>Hanrahan</a:t>
            </a:r>
            <a:endParaRPr lang="en-US" sz="1600" dirty="0">
              <a:latin typeface="Georgia" charset="0"/>
              <a:ea typeface="Georgia" charset="0"/>
              <a:cs typeface="Georgia" charset="0"/>
            </a:endParaRPr>
          </a:p>
        </p:txBody>
      </p:sp>
      <p:grpSp>
        <p:nvGrpSpPr>
          <p:cNvPr id="20" name="Group 19"/>
          <p:cNvGrpSpPr/>
          <p:nvPr/>
        </p:nvGrpSpPr>
        <p:grpSpPr>
          <a:xfrm>
            <a:off x="6771256" y="1309629"/>
            <a:ext cx="2157190" cy="3113635"/>
            <a:chOff x="6113955" y="782564"/>
            <a:chExt cx="2108133" cy="2899589"/>
          </a:xfrm>
        </p:grpSpPr>
        <p:sp>
          <p:nvSpPr>
            <p:cNvPr id="21" name="Rectangle 20"/>
            <p:cNvSpPr/>
            <p:nvPr/>
          </p:nvSpPr>
          <p:spPr>
            <a:xfrm>
              <a:off x="6126893" y="3194902"/>
              <a:ext cx="2082256" cy="487251"/>
            </a:xfrm>
            <a:prstGeom prst="rect">
              <a:avLst/>
            </a:prstGeom>
            <a:ln>
              <a:noFill/>
            </a:ln>
          </p:spPr>
          <p:txBody>
            <a:bodyPr wrap="none">
              <a:spAutoFit/>
            </a:bodyPr>
            <a:lstStyle/>
            <a:p>
              <a:pPr algn="ctr"/>
              <a:r>
                <a:rPr lang="en-US" sz="1400" dirty="0">
                  <a:effectLst>
                    <a:outerShdw blurRad="50800" dist="38100" dir="2700000" algn="tl" rotWithShape="0">
                      <a:prstClr val="black">
                        <a:alpha val="40000"/>
                      </a:prstClr>
                    </a:outerShdw>
                  </a:effectLst>
                  <a:latin typeface="Georgia" charset="0"/>
                  <a:ea typeface="Georgia" charset="0"/>
                  <a:cs typeface="Georgia" charset="0"/>
                </a:rPr>
                <a:t>Drew </a:t>
              </a:r>
              <a:r>
                <a:rPr lang="en-US" sz="1400" dirty="0" err="1">
                  <a:effectLst>
                    <a:outerShdw blurRad="50800" dist="38100" dir="2700000" algn="tl" rotWithShape="0">
                      <a:prstClr val="black">
                        <a:alpha val="40000"/>
                      </a:prstClr>
                    </a:outerShdw>
                  </a:effectLst>
                  <a:latin typeface="Georgia" charset="0"/>
                  <a:ea typeface="Georgia" charset="0"/>
                  <a:cs typeface="Georgia" charset="0"/>
                </a:rPr>
                <a:t>Gashler</a:t>
              </a:r>
              <a:r>
                <a:rPr lang="en-US" sz="1400" dirty="0">
                  <a:effectLst>
                    <a:outerShdw blurRad="50800" dist="38100" dir="2700000" algn="tl" rotWithShape="0">
                      <a:prstClr val="black">
                        <a:alpha val="40000"/>
                      </a:prstClr>
                    </a:outerShdw>
                  </a:effectLst>
                  <a:latin typeface="Georgia" charset="0"/>
                  <a:ea typeface="Georgia" charset="0"/>
                  <a:cs typeface="Georgia" charset="0"/>
                </a:rPr>
                <a:t> Memorial </a:t>
              </a:r>
              <a:br>
                <a:rPr lang="en-US" sz="1400" dirty="0">
                  <a:effectLst>
                    <a:outerShdw blurRad="50800" dist="38100" dir="2700000" algn="tl" rotWithShape="0">
                      <a:prstClr val="black">
                        <a:alpha val="40000"/>
                      </a:prstClr>
                    </a:outerShdw>
                  </a:effectLst>
                  <a:latin typeface="Georgia" charset="0"/>
                  <a:ea typeface="Georgia" charset="0"/>
                  <a:cs typeface="Georgia" charset="0"/>
                </a:rPr>
              </a:br>
              <a:r>
                <a:rPr lang="en-US" sz="1400" dirty="0">
                  <a:effectLst>
                    <a:outerShdw blurRad="50800" dist="38100" dir="2700000" algn="tl" rotWithShape="0">
                      <a:prstClr val="black">
                        <a:alpha val="40000"/>
                      </a:prstClr>
                    </a:outerShdw>
                  </a:effectLst>
                  <a:latin typeface="Georgia" charset="0"/>
                  <a:ea typeface="Georgia" charset="0"/>
                  <a:cs typeface="Georgia" charset="0"/>
                </a:rPr>
                <a:t>Internship</a:t>
              </a:r>
            </a:p>
          </p:txBody>
        </p:sp>
        <p:pic>
          <p:nvPicPr>
            <p:cNvPr id="22" name="Picture 21" descr="drewgashlerre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3955" y="782564"/>
              <a:ext cx="2108133" cy="2441512"/>
            </a:xfrm>
            <a:prstGeom prst="rect">
              <a:avLst/>
            </a:prstGeom>
            <a:ln>
              <a:solidFill>
                <a:schemeClr val="tx1"/>
              </a:solidFill>
            </a:ln>
          </p:spPr>
        </p:pic>
      </p:grpSp>
      <p:grpSp>
        <p:nvGrpSpPr>
          <p:cNvPr id="2" name="Group 1"/>
          <p:cNvGrpSpPr/>
          <p:nvPr/>
        </p:nvGrpSpPr>
        <p:grpSpPr>
          <a:xfrm>
            <a:off x="3875600" y="1327455"/>
            <a:ext cx="2629246" cy="1448180"/>
            <a:chOff x="3875600" y="1492052"/>
            <a:chExt cx="2629246" cy="1448180"/>
          </a:xfrm>
        </p:grpSpPr>
        <p:pic>
          <p:nvPicPr>
            <p:cNvPr id="24" name="Picture 23"/>
            <p:cNvPicPr>
              <a:picLocks noChangeAspect="1"/>
            </p:cNvPicPr>
            <p:nvPr/>
          </p:nvPicPr>
          <p:blipFill>
            <a:blip r:embed="rId7"/>
            <a:stretch>
              <a:fillRect/>
            </a:stretch>
          </p:blipFill>
          <p:spPr>
            <a:xfrm>
              <a:off x="3901052" y="1492052"/>
              <a:ext cx="2578342" cy="1160256"/>
            </a:xfrm>
            <a:prstGeom prst="rect">
              <a:avLst/>
            </a:prstGeom>
          </p:spPr>
        </p:pic>
        <p:sp>
          <p:nvSpPr>
            <p:cNvPr id="26" name="Rectangle 25"/>
            <p:cNvSpPr/>
            <p:nvPr/>
          </p:nvSpPr>
          <p:spPr>
            <a:xfrm>
              <a:off x="3875600" y="2632455"/>
              <a:ext cx="2629246" cy="307777"/>
            </a:xfrm>
            <a:prstGeom prst="rect">
              <a:avLst/>
            </a:prstGeom>
          </p:spPr>
          <p:txBody>
            <a:bodyPr wrap="none">
              <a:spAutoFit/>
            </a:bodyPr>
            <a:lstStyle/>
            <a:p>
              <a:r>
                <a:rPr lang="en-US" sz="1400" dirty="0">
                  <a:latin typeface="Georgia" charset="0"/>
                  <a:ea typeface="Georgia" charset="0"/>
                  <a:cs typeface="Georgia" charset="0"/>
                </a:rPr>
                <a:t>ONR grant N00014-14-1-0199 </a:t>
              </a:r>
            </a:p>
          </p:txBody>
        </p:sp>
      </p:grpSp>
      <p:pic>
        <p:nvPicPr>
          <p:cNvPr id="3" name="Picture 2"/>
          <p:cNvPicPr>
            <a:picLocks noChangeAspect="1"/>
          </p:cNvPicPr>
          <p:nvPr/>
        </p:nvPicPr>
        <p:blipFill>
          <a:blip r:embed="rId8"/>
          <a:stretch>
            <a:fillRect/>
          </a:stretch>
        </p:blipFill>
        <p:spPr>
          <a:xfrm>
            <a:off x="4184227" y="3157130"/>
            <a:ext cx="2320619" cy="877419"/>
          </a:xfrm>
          <a:prstGeom prst="rect">
            <a:avLst/>
          </a:prstGeom>
        </p:spPr>
      </p:pic>
    </p:spTree>
    <p:extLst>
      <p:ext uri="{BB962C8B-B14F-4D97-AF65-F5344CB8AC3E}">
        <p14:creationId xmlns:p14="http://schemas.microsoft.com/office/powerpoint/2010/main" val="1635538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56600750"/>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29</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109728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solidFill>
                    <a:schemeClr val="bg1"/>
                  </a:solidFill>
                  <a:latin typeface="Georgia" charset="0"/>
                  <a:ea typeface="Georgia" charset="0"/>
                  <a:cs typeface="Georgia" charset="0"/>
                </a:rPr>
                <a:t>Backup slides</a:t>
              </a:r>
              <a:endParaRPr lang="en-US" dirty="0">
                <a:solidFill>
                  <a:schemeClr val="bg1"/>
                </a:solidFill>
                <a:latin typeface="Georgia" charset="0"/>
                <a:ea typeface="Georgia" charset="0"/>
                <a:cs typeface="Georgia" charset="0"/>
              </a:endParaRPr>
            </a:p>
          </p:txBody>
        </p:sp>
        <p:cxnSp>
          <p:nvCxnSpPr>
            <p:cNvPr id="9" name="Straight Connector 8"/>
            <p:cNvCxnSpPr/>
            <p:nvPr/>
          </p:nvCxnSpPr>
          <p:spPr>
            <a:xfrm flipV="1">
              <a:off x="0" y="109728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014936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18790326"/>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pPr algn="ctr"/>
                      <a:endParaRPr lang="en-US" dirty="0">
                        <a:latin typeface="Helvetica" charset="0"/>
                        <a:ea typeface="Helvetica" charset="0"/>
                        <a:cs typeface="Helvetica" charset="0"/>
                      </a:endParaRPr>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Introduction</a:t>
            </a:r>
            <a:endParaRPr lang="en-US" sz="2600" dirty="0">
              <a:solidFill>
                <a:schemeClr val="bg1"/>
              </a:solidFill>
              <a:latin typeface="Georgia" charset="0"/>
              <a:ea typeface="Georgia" charset="0"/>
              <a:cs typeface="Georgia"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53953" y="5643721"/>
            <a:ext cx="7836094" cy="783193"/>
          </a:xfrm>
          <a:prstGeom prst="roundRect">
            <a:avLst/>
          </a:prstGeom>
          <a:solidFill>
            <a:srgbClr val="D6DCE5"/>
          </a:solidFill>
        </p:spPr>
        <p:txBody>
          <a:bodyPr wrap="square" rtlCol="0">
            <a:spAutoFit/>
          </a:bodyPr>
          <a:lstStyle/>
          <a:p>
            <a:pPr algn="ctr"/>
            <a:r>
              <a:rPr lang="en-US" sz="2000" b="1" dirty="0">
                <a:latin typeface="Times New Roman" charset="0"/>
                <a:ea typeface="Times New Roman" charset="0"/>
                <a:cs typeface="Times New Roman" charset="0"/>
              </a:rPr>
              <a:t>The </a:t>
            </a:r>
            <a:r>
              <a:rPr lang="en-US" sz="2000" b="1" dirty="0" smtClean="0">
                <a:latin typeface="Times New Roman" charset="0"/>
                <a:ea typeface="Times New Roman" charset="0"/>
                <a:cs typeface="Times New Roman" charset="0"/>
              </a:rPr>
              <a:t>reliability </a:t>
            </a:r>
            <a:r>
              <a:rPr lang="en-US" sz="2000" b="1" dirty="0">
                <a:latin typeface="Times New Roman" charset="0"/>
                <a:ea typeface="Times New Roman" charset="0"/>
                <a:cs typeface="Times New Roman" charset="0"/>
              </a:rPr>
              <a:t>problem</a:t>
            </a:r>
            <a:r>
              <a:rPr lang="en-US" sz="2000" dirty="0">
                <a:latin typeface="Times New Roman" charset="0"/>
                <a:ea typeface="Times New Roman" charset="0"/>
                <a:cs typeface="Times New Roman" charset="0"/>
              </a:rPr>
              <a:t>: </a:t>
            </a:r>
            <a:r>
              <a:rPr lang="en-US" sz="2000" dirty="0" smtClean="0">
                <a:latin typeface="Times New Roman" charset="0"/>
                <a:ea typeface="Times New Roman" charset="0"/>
                <a:cs typeface="Times New Roman" charset="0"/>
              </a:rPr>
              <a:t>increasing reliability of small </a:t>
            </a:r>
            <a:r>
              <a:rPr lang="en-US" sz="2000" dirty="0">
                <a:latin typeface="Times New Roman" charset="0"/>
                <a:ea typeface="Times New Roman" charset="0"/>
                <a:cs typeface="Times New Roman" charset="0"/>
              </a:rPr>
              <a:t>N systems </a:t>
            </a:r>
            <a:r>
              <a:rPr lang="en-US" sz="2000" dirty="0" smtClean="0">
                <a:latin typeface="Times New Roman" charset="0"/>
                <a:ea typeface="Times New Roman" charset="0"/>
                <a:cs typeface="Times New Roman" charset="0"/>
              </a:rPr>
              <a:t>requires significant resources</a:t>
            </a:r>
            <a:endParaRPr lang="en-US" sz="2000" dirty="0">
              <a:latin typeface="Times New Roman" charset="0"/>
              <a:ea typeface="Times New Roman" charset="0"/>
              <a:cs typeface="Times New Roman" charset="0"/>
            </a:endParaRPr>
          </a:p>
        </p:txBody>
      </p:sp>
      <p:grpSp>
        <p:nvGrpSpPr>
          <p:cNvPr id="2" name="Group 1"/>
          <p:cNvGrpSpPr/>
          <p:nvPr/>
        </p:nvGrpSpPr>
        <p:grpSpPr>
          <a:xfrm>
            <a:off x="922665" y="1056679"/>
            <a:ext cx="7309649" cy="4419600"/>
            <a:chOff x="922665" y="982537"/>
            <a:chExt cx="7309649" cy="4419600"/>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04"/>
            <a:stretch/>
          </p:blipFill>
          <p:spPr>
            <a:xfrm>
              <a:off x="1209554" y="1395675"/>
              <a:ext cx="6319505" cy="4006462"/>
            </a:xfrm>
            <a:prstGeom prst="rect">
              <a:avLst/>
            </a:prstGeom>
          </p:spPr>
        </p:pic>
        <p:sp>
          <p:nvSpPr>
            <p:cNvPr id="13" name="TextBox 12"/>
            <p:cNvSpPr txBox="1"/>
            <p:nvPr/>
          </p:nvSpPr>
          <p:spPr>
            <a:xfrm>
              <a:off x="5779477" y="1515127"/>
              <a:ext cx="2452837" cy="369332"/>
            </a:xfrm>
            <a:prstGeom prst="rect">
              <a:avLst/>
            </a:prstGeom>
            <a:solidFill>
              <a:srgbClr val="CF543F"/>
            </a:solidFill>
          </p:spPr>
          <p:txBody>
            <a:bodyPr wrap="square" rtlCol="0">
              <a:spAutoFit/>
            </a:bodyPr>
            <a:lstStyle/>
            <a:p>
              <a:pPr algn="ctr"/>
              <a:r>
                <a:rPr lang="en-US" b="1" dirty="0" smtClean="0">
                  <a:solidFill>
                    <a:srgbClr val="FFFFFF"/>
                  </a:solidFill>
                  <a:latin typeface="Lucida Grande" charset="0"/>
                  <a:ea typeface="Lucida Grande" charset="0"/>
                  <a:cs typeface="Lucida Grande" charset="0"/>
                </a:rPr>
                <a:t>N=3</a:t>
              </a:r>
              <a:endParaRPr lang="en-US" b="1" dirty="0">
                <a:solidFill>
                  <a:srgbClr val="FFFFFF"/>
                </a:solidFill>
                <a:latin typeface="Lucida Grande" charset="0"/>
                <a:ea typeface="Lucida Grande" charset="0"/>
                <a:cs typeface="Lucida Grande" charset="0"/>
              </a:endParaRPr>
            </a:p>
          </p:txBody>
        </p:sp>
        <p:sp>
          <p:nvSpPr>
            <p:cNvPr id="6" name="TextBox 5"/>
            <p:cNvSpPr txBox="1"/>
            <p:nvPr/>
          </p:nvSpPr>
          <p:spPr>
            <a:xfrm>
              <a:off x="922665" y="982537"/>
              <a:ext cx="7077450" cy="369332"/>
            </a:xfrm>
            <a:prstGeom prst="rect">
              <a:avLst/>
            </a:prstGeom>
            <a:noFill/>
          </p:spPr>
          <p:txBody>
            <a:bodyPr wrap="none" rtlCol="0">
              <a:spAutoFit/>
            </a:bodyPr>
            <a:lstStyle/>
            <a:p>
              <a:pPr algn="ctr"/>
              <a:r>
                <a:rPr lang="en-US" i="1" dirty="0" smtClean="0">
                  <a:latin typeface="Times New Roman" charset="0"/>
                  <a:ea typeface="Times New Roman" charset="0"/>
                  <a:cs typeface="Times New Roman" charset="0"/>
                </a:rPr>
                <a:t>Tethys</a:t>
              </a:r>
              <a:r>
                <a:rPr lang="en-US" dirty="0" smtClean="0">
                  <a:latin typeface="Times New Roman" charset="0"/>
                  <a:ea typeface="Times New Roman" charset="0"/>
                  <a:cs typeface="Times New Roman" charset="0"/>
                </a:rPr>
                <a:t> Long-Range AUV Mean Time Between Critical Failures (MTBCF)</a:t>
              </a:r>
              <a:endParaRPr lang="en-US" dirty="0">
                <a:latin typeface="Times New Roman" charset="0"/>
                <a:ea typeface="Times New Roman" charset="0"/>
                <a:cs typeface="Times New Roman" charset="0"/>
              </a:endParaRPr>
            </a:p>
          </p:txBody>
        </p:sp>
      </p:grpSp>
    </p:spTree>
    <p:extLst>
      <p:ext uri="{BB962C8B-B14F-4D97-AF65-F5344CB8AC3E}">
        <p14:creationId xmlns:p14="http://schemas.microsoft.com/office/powerpoint/2010/main" val="13462843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5" name="Group 164"/>
          <p:cNvGrpSpPr/>
          <p:nvPr/>
        </p:nvGrpSpPr>
        <p:grpSpPr>
          <a:xfrm>
            <a:off x="732660" y="1292807"/>
            <a:ext cx="7610081" cy="2628251"/>
            <a:chOff x="229206" y="1535527"/>
            <a:chExt cx="7228173" cy="2628251"/>
          </a:xfrm>
        </p:grpSpPr>
        <p:sp>
          <p:nvSpPr>
            <p:cNvPr id="2" name="Rounded Rectangle 1"/>
            <p:cNvSpPr/>
            <p:nvPr/>
          </p:nvSpPr>
          <p:spPr>
            <a:xfrm>
              <a:off x="298176" y="1535527"/>
              <a:ext cx="7159203" cy="2628251"/>
            </a:xfrm>
            <a:prstGeom prst="roundRect">
              <a:avLst>
                <a:gd name="adj" fmla="val 6457"/>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p:cNvSpPr txBox="1"/>
            <p:nvPr/>
          </p:nvSpPr>
          <p:spPr>
            <a:xfrm rot="16200000">
              <a:off x="-340172" y="2529010"/>
              <a:ext cx="1635718" cy="496962"/>
            </a:xfrm>
            <a:prstGeom prst="rect">
              <a:avLst/>
            </a:prstGeom>
            <a:noFill/>
          </p:spPr>
          <p:txBody>
            <a:bodyPr wrap="none" rtlCol="0">
              <a:spAutoFit/>
            </a:bodyPr>
            <a:lstStyle/>
            <a:p>
              <a:r>
                <a:rPr lang="en-US" sz="2800" dirty="0" smtClean="0">
                  <a:solidFill>
                    <a:schemeClr val="bg2">
                      <a:lumMod val="10000"/>
                    </a:schemeClr>
                  </a:solidFill>
                  <a:latin typeface="Georgia" charset="0"/>
                  <a:ea typeface="Georgia" charset="0"/>
                  <a:cs typeface="Georgia" charset="0"/>
                </a:rPr>
                <a:t>Training</a:t>
              </a:r>
              <a:endParaRPr lang="en-US" sz="2800" dirty="0">
                <a:solidFill>
                  <a:schemeClr val="bg2">
                    <a:lumMod val="10000"/>
                  </a:schemeClr>
                </a:solidFill>
                <a:latin typeface="Georgia" charset="0"/>
                <a:ea typeface="Georgia" charset="0"/>
                <a:cs typeface="Georgia" charset="0"/>
              </a:endParaRPr>
            </a:p>
          </p:txBody>
        </p:sp>
      </p:grpSp>
      <p:graphicFrame>
        <p:nvGraphicFramePr>
          <p:cNvPr id="5" name="Table 4"/>
          <p:cNvGraphicFramePr>
            <a:graphicFrameLocks noGrp="1"/>
          </p:cNvGraphicFramePr>
          <p:nvPr>
            <p:extLst>
              <p:ext uri="{D42A27DB-BD31-4B8C-83A1-F6EECF244321}">
                <p14:modId xmlns:p14="http://schemas.microsoft.com/office/powerpoint/2010/main" val="1401399746"/>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30</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Framework overview</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3" name="Rounded Rectangle 12"/>
          <p:cNvSpPr/>
          <p:nvPr/>
        </p:nvSpPr>
        <p:spPr>
          <a:xfrm>
            <a:off x="3500908" y="1424996"/>
            <a:ext cx="1290627" cy="2405448"/>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4906291" y="1424996"/>
            <a:ext cx="1469276" cy="2405448"/>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6489107" y="1424996"/>
            <a:ext cx="1733138" cy="2405448"/>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443572" y="1366910"/>
            <a:ext cx="1273105"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State-words</a:t>
            </a:r>
            <a:endParaRPr lang="en-US" sz="1600" dirty="0">
              <a:solidFill>
                <a:schemeClr val="bg2">
                  <a:lumMod val="10000"/>
                </a:schemeClr>
              </a:solidFill>
              <a:latin typeface="Georgia" charset="0"/>
              <a:ea typeface="Georgia" charset="0"/>
              <a:cs typeface="Georgia" charset="0"/>
            </a:endParaRPr>
          </a:p>
        </p:txBody>
      </p:sp>
      <p:graphicFrame>
        <p:nvGraphicFramePr>
          <p:cNvPr id="21" name="Table 20"/>
          <p:cNvGraphicFramePr>
            <a:graphicFrameLocks noGrp="1"/>
          </p:cNvGraphicFramePr>
          <p:nvPr>
            <p:extLst/>
          </p:nvPr>
        </p:nvGraphicFramePr>
        <p:xfrm>
          <a:off x="3855064" y="1679088"/>
          <a:ext cx="210312" cy="18440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24" name="Table 23"/>
          <p:cNvGraphicFramePr>
            <a:graphicFrameLocks noGrp="1"/>
          </p:cNvGraphicFramePr>
          <p:nvPr>
            <p:extLst/>
          </p:nvPr>
        </p:nvGraphicFramePr>
        <p:xfrm>
          <a:off x="3998077" y="1735328"/>
          <a:ext cx="210312" cy="18440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25" name="Table 24"/>
          <p:cNvGraphicFramePr>
            <a:graphicFrameLocks noGrp="1"/>
          </p:cNvGraphicFramePr>
          <p:nvPr>
            <p:extLst/>
          </p:nvPr>
        </p:nvGraphicFramePr>
        <p:xfrm>
          <a:off x="4144655" y="1807739"/>
          <a:ext cx="210312" cy="18440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35" name="TextBox 34"/>
          <p:cNvSpPr txBox="1"/>
          <p:nvPr/>
        </p:nvSpPr>
        <p:spPr>
          <a:xfrm>
            <a:off x="4103760" y="3581114"/>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dirty="0"/>
          </a:p>
        </p:txBody>
      </p:sp>
      <p:sp>
        <p:nvSpPr>
          <p:cNvPr id="36" name="TextBox 35"/>
          <p:cNvSpPr txBox="1"/>
          <p:nvPr/>
        </p:nvSpPr>
        <p:spPr>
          <a:xfrm>
            <a:off x="3922055" y="3513709"/>
            <a:ext cx="27122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37" name="TextBox 36"/>
          <p:cNvSpPr txBox="1"/>
          <p:nvPr/>
        </p:nvSpPr>
        <p:spPr>
          <a:xfrm>
            <a:off x="3766725" y="3463888"/>
            <a:ext cx="271228" cy="246221"/>
          </a:xfrm>
          <a:prstGeom prst="rect">
            <a:avLst/>
          </a:prstGeom>
          <a:noFill/>
        </p:spPr>
        <p:txBody>
          <a:bodyPr wrap="none" rtlCol="0">
            <a:spAutoFit/>
          </a:bodyPr>
          <a:lstStyle/>
          <a:p>
            <a:r>
              <a:rPr lang="en-US" sz="1000" b="1" smtClean="0"/>
              <a:t>t</a:t>
            </a:r>
            <a:r>
              <a:rPr lang="en-US" sz="1000" b="1" baseline="-25000" smtClean="0"/>
              <a:t>1</a:t>
            </a:r>
            <a:endParaRPr lang="en-US" sz="1400" b="1" baseline="-25000" dirty="0"/>
          </a:p>
        </p:txBody>
      </p:sp>
      <p:graphicFrame>
        <p:nvGraphicFramePr>
          <p:cNvPr id="42" name="Table 41"/>
          <p:cNvGraphicFramePr>
            <a:graphicFrameLocks noGrp="1"/>
          </p:cNvGraphicFramePr>
          <p:nvPr>
            <p:extLst/>
          </p:nvPr>
        </p:nvGraphicFramePr>
        <p:xfrm>
          <a:off x="3699166" y="1679088"/>
          <a:ext cx="210312" cy="18440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2</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V</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bl>
          </a:graphicData>
        </a:graphic>
      </p:graphicFrame>
      <p:graphicFrame>
        <p:nvGraphicFramePr>
          <p:cNvPr id="55" name="Table 54"/>
          <p:cNvGraphicFramePr>
            <a:graphicFrameLocks noGrp="1"/>
          </p:cNvGraphicFramePr>
          <p:nvPr>
            <p:extLst/>
          </p:nvPr>
        </p:nvGraphicFramePr>
        <p:xfrm>
          <a:off x="5060194" y="1920063"/>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65" name="Table 64"/>
          <p:cNvGraphicFramePr>
            <a:graphicFrameLocks noGrp="1"/>
          </p:cNvGraphicFramePr>
          <p:nvPr>
            <p:extLst/>
          </p:nvPr>
        </p:nvGraphicFramePr>
        <p:xfrm>
          <a:off x="4904296" y="1920063"/>
          <a:ext cx="210312" cy="117348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2</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M</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bl>
          </a:graphicData>
        </a:graphic>
      </p:graphicFrame>
      <p:grpSp>
        <p:nvGrpSpPr>
          <p:cNvPr id="90" name="Group 89"/>
          <p:cNvGrpSpPr/>
          <p:nvPr/>
        </p:nvGrpSpPr>
        <p:grpSpPr>
          <a:xfrm>
            <a:off x="5082863" y="1933079"/>
            <a:ext cx="135911" cy="1141156"/>
            <a:chOff x="4755255" y="2242014"/>
            <a:chExt cx="135911" cy="1141156"/>
          </a:xfrm>
        </p:grpSpPr>
        <p:sp>
          <p:nvSpPr>
            <p:cNvPr id="91" name="Oval 90"/>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92" name="Oval 91"/>
            <p:cNvSpPr>
              <a:spLocks noChangeAspect="1"/>
            </p:cNvSpPr>
            <p:nvPr/>
          </p:nvSpPr>
          <p:spPr>
            <a:xfrm>
              <a:off x="4763150" y="240928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93" name="Oval 92"/>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400" dirty="0"/>
            </a:p>
          </p:txBody>
        </p:sp>
        <p:sp>
          <p:nvSpPr>
            <p:cNvPr id="94" name="Oval 93"/>
            <p:cNvSpPr>
              <a:spLocks noChangeAspect="1"/>
            </p:cNvSpPr>
            <p:nvPr/>
          </p:nvSpPr>
          <p:spPr>
            <a:xfrm>
              <a:off x="4755255" y="3255154"/>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latin typeface="Lucida Grande" charset="0"/>
                  <a:ea typeface="Lucida Grande" charset="0"/>
                  <a:cs typeface="Lucida Grande" charset="0"/>
                </a:rPr>
                <a:t>z</a:t>
              </a:r>
              <a:endParaRPr lang="en-US" sz="1600" dirty="0"/>
            </a:p>
          </p:txBody>
        </p:sp>
        <p:sp>
          <p:nvSpPr>
            <p:cNvPr id="95" name="Oval 94"/>
            <p:cNvSpPr>
              <a:spLocks noChangeAspect="1"/>
            </p:cNvSpPr>
            <p:nvPr/>
          </p:nvSpPr>
          <p:spPr>
            <a:xfrm>
              <a:off x="4758313" y="29180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96" name="Oval 95"/>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97" name="Oval 96"/>
            <p:cNvSpPr>
              <a:spLocks noChangeAspect="1"/>
            </p:cNvSpPr>
            <p:nvPr/>
          </p:nvSpPr>
          <p:spPr>
            <a:xfrm>
              <a:off x="4758313" y="2580051"/>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grpSp>
      <p:graphicFrame>
        <p:nvGraphicFramePr>
          <p:cNvPr id="56" name="Table 55"/>
          <p:cNvGraphicFramePr>
            <a:graphicFrameLocks noGrp="1"/>
          </p:cNvGraphicFramePr>
          <p:nvPr>
            <p:extLst/>
          </p:nvPr>
        </p:nvGraphicFramePr>
        <p:xfrm>
          <a:off x="5203207" y="1976303"/>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81" name="Group 80"/>
          <p:cNvGrpSpPr/>
          <p:nvPr/>
        </p:nvGrpSpPr>
        <p:grpSpPr>
          <a:xfrm>
            <a:off x="5221044" y="1990371"/>
            <a:ext cx="135911" cy="1141156"/>
            <a:chOff x="4755255" y="2242014"/>
            <a:chExt cx="135911" cy="1141156"/>
          </a:xfrm>
        </p:grpSpPr>
        <p:sp>
          <p:nvSpPr>
            <p:cNvPr id="82" name="Oval 81"/>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83" name="Oval 82"/>
            <p:cNvSpPr>
              <a:spLocks noChangeAspect="1"/>
            </p:cNvSpPr>
            <p:nvPr/>
          </p:nvSpPr>
          <p:spPr>
            <a:xfrm>
              <a:off x="4763150" y="24092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84" name="Oval 83"/>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400" dirty="0"/>
            </a:p>
          </p:txBody>
        </p:sp>
        <p:sp>
          <p:nvSpPr>
            <p:cNvPr id="85" name="Oval 84"/>
            <p:cNvSpPr>
              <a:spLocks noChangeAspect="1"/>
            </p:cNvSpPr>
            <p:nvPr/>
          </p:nvSpPr>
          <p:spPr>
            <a:xfrm>
              <a:off x="4755255" y="3255154"/>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latin typeface="Lucida Grande" charset="0"/>
                  <a:ea typeface="Lucida Grande" charset="0"/>
                  <a:cs typeface="Lucida Grande" charset="0"/>
                </a:rPr>
                <a:t>z</a:t>
              </a:r>
              <a:endParaRPr lang="en-US" sz="1600" dirty="0"/>
            </a:p>
          </p:txBody>
        </p:sp>
        <p:sp>
          <p:nvSpPr>
            <p:cNvPr id="86" name="Oval 85"/>
            <p:cNvSpPr>
              <a:spLocks noChangeAspect="1"/>
            </p:cNvSpPr>
            <p:nvPr/>
          </p:nvSpPr>
          <p:spPr>
            <a:xfrm>
              <a:off x="4758313" y="291808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87" name="Oval 86"/>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88" name="Oval 87"/>
            <p:cNvSpPr>
              <a:spLocks noChangeAspect="1"/>
            </p:cNvSpPr>
            <p:nvPr/>
          </p:nvSpPr>
          <p:spPr>
            <a:xfrm>
              <a:off x="4758313" y="2580051"/>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grpSp>
      <p:graphicFrame>
        <p:nvGraphicFramePr>
          <p:cNvPr id="61" name="Table 60"/>
          <p:cNvGraphicFramePr>
            <a:graphicFrameLocks noGrp="1"/>
          </p:cNvGraphicFramePr>
          <p:nvPr>
            <p:extLst/>
          </p:nvPr>
        </p:nvGraphicFramePr>
        <p:xfrm>
          <a:off x="5349785" y="2048714"/>
          <a:ext cx="210312" cy="1341120"/>
        </p:xfrm>
        <a:graphic>
          <a:graphicData uri="http://schemas.openxmlformats.org/drawingml/2006/table">
            <a:tbl>
              <a:tblPr bandRow="1">
                <a:tableStyleId>{7E9639D4-E3E2-4D34-9284-5A2195B3D0D7}</a:tableStyleId>
              </a:tblPr>
              <a:tblGrid>
                <a:gridCol w="210312"/>
              </a:tblGrid>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smtClean="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62" name="TextBox 61"/>
          <p:cNvSpPr txBox="1"/>
          <p:nvPr/>
        </p:nvSpPr>
        <p:spPr>
          <a:xfrm>
            <a:off x="5308890" y="3353341"/>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a:t> </a:t>
            </a:r>
            <a:r>
              <a:rPr lang="en-US" sz="1000" b="1" dirty="0" smtClean="0"/>
              <a:t>. . .</a:t>
            </a:r>
            <a:endParaRPr lang="en-US" sz="1400" b="1" dirty="0"/>
          </a:p>
        </p:txBody>
      </p:sp>
      <p:sp>
        <p:nvSpPr>
          <p:cNvPr id="63" name="TextBox 62"/>
          <p:cNvSpPr txBox="1"/>
          <p:nvPr/>
        </p:nvSpPr>
        <p:spPr>
          <a:xfrm>
            <a:off x="5137345" y="3164016"/>
            <a:ext cx="27122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64" name="TextBox 63"/>
          <p:cNvSpPr txBox="1"/>
          <p:nvPr/>
        </p:nvSpPr>
        <p:spPr>
          <a:xfrm>
            <a:off x="5002335" y="3032915"/>
            <a:ext cx="271228" cy="246221"/>
          </a:xfrm>
          <a:prstGeom prst="rect">
            <a:avLst/>
          </a:prstGeom>
          <a:noFill/>
        </p:spPr>
        <p:txBody>
          <a:bodyPr wrap="none" rtlCol="0">
            <a:spAutoFit/>
          </a:bodyPr>
          <a:lstStyle/>
          <a:p>
            <a:r>
              <a:rPr lang="en-US" sz="1000" b="1" smtClean="0"/>
              <a:t>t</a:t>
            </a:r>
            <a:r>
              <a:rPr lang="en-US" sz="1000" b="1" baseline="-25000" smtClean="0"/>
              <a:t>1</a:t>
            </a:r>
            <a:endParaRPr lang="en-US" sz="1400" b="1" baseline="-25000" dirty="0"/>
          </a:p>
        </p:txBody>
      </p:sp>
      <p:sp>
        <p:nvSpPr>
          <p:cNvPr id="66" name="TextBox 65"/>
          <p:cNvSpPr txBox="1"/>
          <p:nvPr/>
        </p:nvSpPr>
        <p:spPr>
          <a:xfrm>
            <a:off x="4856862" y="1374709"/>
            <a:ext cx="1311578"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Topic model</a:t>
            </a:r>
            <a:endParaRPr lang="en-US" sz="1600" dirty="0">
              <a:solidFill>
                <a:schemeClr val="bg2">
                  <a:lumMod val="10000"/>
                </a:schemeClr>
              </a:solidFill>
              <a:latin typeface="Georgia" charset="0"/>
              <a:ea typeface="Georgia" charset="0"/>
              <a:cs typeface="Georgia" charset="0"/>
            </a:endParaRPr>
          </a:p>
        </p:txBody>
      </p:sp>
      <p:grpSp>
        <p:nvGrpSpPr>
          <p:cNvPr id="80" name="Group 79"/>
          <p:cNvGrpSpPr/>
          <p:nvPr/>
        </p:nvGrpSpPr>
        <p:grpSpPr>
          <a:xfrm>
            <a:off x="5382203" y="2068867"/>
            <a:ext cx="135911" cy="1304145"/>
            <a:chOff x="4755255" y="2242014"/>
            <a:chExt cx="135911" cy="1304145"/>
          </a:xfrm>
        </p:grpSpPr>
        <p:sp>
          <p:nvSpPr>
            <p:cNvPr id="67" name="Oval 66"/>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71" name="Oval 70"/>
            <p:cNvSpPr>
              <a:spLocks noChangeAspect="1"/>
            </p:cNvSpPr>
            <p:nvPr/>
          </p:nvSpPr>
          <p:spPr>
            <a:xfrm>
              <a:off x="4763150" y="24092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72" name="Oval 71"/>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400" dirty="0"/>
            </a:p>
          </p:txBody>
        </p:sp>
        <p:sp>
          <p:nvSpPr>
            <p:cNvPr id="73" name="Oval 72"/>
            <p:cNvSpPr>
              <a:spLocks noChangeAspect="1"/>
            </p:cNvSpPr>
            <p:nvPr/>
          </p:nvSpPr>
          <p:spPr>
            <a:xfrm>
              <a:off x="4755255" y="3255154"/>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latin typeface="Lucida Grande" charset="0"/>
                  <a:ea typeface="Lucida Grande" charset="0"/>
                  <a:cs typeface="Lucida Grande" charset="0"/>
                </a:rPr>
                <a:t>z</a:t>
              </a:r>
              <a:endParaRPr lang="en-US" sz="1600" dirty="0"/>
            </a:p>
          </p:txBody>
        </p:sp>
        <p:sp>
          <p:nvSpPr>
            <p:cNvPr id="74" name="Oval 73"/>
            <p:cNvSpPr>
              <a:spLocks noChangeAspect="1"/>
            </p:cNvSpPr>
            <p:nvPr/>
          </p:nvSpPr>
          <p:spPr>
            <a:xfrm>
              <a:off x="4758313" y="291808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75" name="Oval 74"/>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76" name="Oval 75"/>
            <p:cNvSpPr>
              <a:spLocks noChangeAspect="1"/>
            </p:cNvSpPr>
            <p:nvPr/>
          </p:nvSpPr>
          <p:spPr>
            <a:xfrm>
              <a:off x="4758313" y="2580051"/>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sp>
          <p:nvSpPr>
            <p:cNvPr id="79" name="Oval 78"/>
            <p:cNvSpPr>
              <a:spLocks noChangeAspect="1"/>
            </p:cNvSpPr>
            <p:nvPr/>
          </p:nvSpPr>
          <p:spPr>
            <a:xfrm>
              <a:off x="4756681" y="3418143"/>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 dirty="0" smtClean="0">
                  <a:latin typeface="Lucida Grande" charset="0"/>
                  <a:ea typeface="Lucida Grande" charset="0"/>
                  <a:cs typeface="Lucida Grande" charset="0"/>
                </a:rPr>
                <a:t>z</a:t>
              </a:r>
              <a:endParaRPr lang="en-US" sz="1600" dirty="0"/>
            </a:p>
          </p:txBody>
        </p:sp>
      </p:grpSp>
      <p:sp>
        <p:nvSpPr>
          <p:cNvPr id="99" name="Pentagon 98"/>
          <p:cNvSpPr/>
          <p:nvPr/>
        </p:nvSpPr>
        <p:spPr>
          <a:xfrm>
            <a:off x="5673637" y="2449271"/>
            <a:ext cx="203781" cy="483338"/>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p:cNvGrpSpPr/>
          <p:nvPr/>
        </p:nvGrpSpPr>
        <p:grpSpPr>
          <a:xfrm>
            <a:off x="5957025" y="1642377"/>
            <a:ext cx="276684" cy="2113562"/>
            <a:chOff x="5501029" y="1802076"/>
            <a:chExt cx="276684" cy="2113562"/>
          </a:xfrm>
        </p:grpSpPr>
        <p:grpSp>
          <p:nvGrpSpPr>
            <p:cNvPr id="109" name="Group 108"/>
            <p:cNvGrpSpPr/>
            <p:nvPr/>
          </p:nvGrpSpPr>
          <p:grpSpPr>
            <a:xfrm>
              <a:off x="5501029" y="1859923"/>
              <a:ext cx="276684" cy="1986687"/>
              <a:chOff x="5501029" y="1859923"/>
              <a:chExt cx="276684" cy="1986687"/>
            </a:xfrm>
          </p:grpSpPr>
          <p:sp>
            <p:nvSpPr>
              <p:cNvPr id="100" name="Rectangle 99"/>
              <p:cNvSpPr/>
              <p:nvPr/>
            </p:nvSpPr>
            <p:spPr>
              <a:xfrm>
                <a:off x="5501032" y="1859923"/>
                <a:ext cx="276681" cy="457200"/>
              </a:xfrm>
              <a:prstGeom prst="rect">
                <a:avLst/>
              </a:prstGeom>
              <a:solidFill>
                <a:srgbClr val="9541D4"/>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5501031" y="236941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5501029" y="287992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5501029" y="338941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p:cNvGrpSpPr/>
            <p:nvPr/>
          </p:nvGrpSpPr>
          <p:grpSpPr>
            <a:xfrm>
              <a:off x="5502021" y="1802076"/>
              <a:ext cx="265897" cy="2113562"/>
              <a:chOff x="5502021" y="1802076"/>
              <a:chExt cx="265897" cy="2113562"/>
            </a:xfrm>
          </p:grpSpPr>
          <p:sp>
            <p:nvSpPr>
              <p:cNvPr id="104" name="TextBox 103"/>
              <p:cNvSpPr txBox="1"/>
              <p:nvPr/>
            </p:nvSpPr>
            <p:spPr>
              <a:xfrm rot="16200000">
                <a:off x="5342801" y="1965583"/>
                <a:ext cx="588623"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sp>
            <p:nvSpPr>
              <p:cNvPr id="105" name="TextBox 104"/>
              <p:cNvSpPr txBox="1"/>
              <p:nvPr/>
            </p:nvSpPr>
            <p:spPr>
              <a:xfrm rot="16200000">
                <a:off x="5331548" y="2466611"/>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sp>
            <p:nvSpPr>
              <p:cNvPr id="106" name="TextBox 105"/>
              <p:cNvSpPr txBox="1"/>
              <p:nvPr/>
            </p:nvSpPr>
            <p:spPr>
              <a:xfrm rot="16200000">
                <a:off x="5331549" y="2974389"/>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sp>
            <p:nvSpPr>
              <p:cNvPr id="107" name="TextBox 106"/>
              <p:cNvSpPr txBox="1"/>
              <p:nvPr/>
            </p:nvSpPr>
            <p:spPr>
              <a:xfrm rot="16200000">
                <a:off x="5328896" y="3480904"/>
                <a:ext cx="607859"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sp>
        <p:nvSpPr>
          <p:cNvPr id="111" name="TextBox 110"/>
          <p:cNvSpPr txBox="1"/>
          <p:nvPr/>
        </p:nvSpPr>
        <p:spPr>
          <a:xfrm>
            <a:off x="6489107" y="1373863"/>
            <a:ext cx="1606530"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Semantic labels</a:t>
            </a:r>
            <a:endParaRPr lang="en-US" sz="1600" dirty="0">
              <a:solidFill>
                <a:schemeClr val="bg2">
                  <a:lumMod val="10000"/>
                </a:schemeClr>
              </a:solidFill>
              <a:latin typeface="Georgia" charset="0"/>
              <a:ea typeface="Georgia" charset="0"/>
              <a:cs typeface="Georgia" charset="0"/>
            </a:endParaRPr>
          </a:p>
        </p:txBody>
      </p:sp>
      <p:sp>
        <p:nvSpPr>
          <p:cNvPr id="124" name="Rectangle 123"/>
          <p:cNvSpPr/>
          <p:nvPr/>
        </p:nvSpPr>
        <p:spPr>
          <a:xfrm>
            <a:off x="6980989" y="1706750"/>
            <a:ext cx="973190" cy="457200"/>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1" name="Group 160"/>
          <p:cNvGrpSpPr/>
          <p:nvPr/>
        </p:nvGrpSpPr>
        <p:grpSpPr>
          <a:xfrm>
            <a:off x="6626748" y="1648903"/>
            <a:ext cx="1372520" cy="2113562"/>
            <a:chOff x="5999800" y="1822050"/>
            <a:chExt cx="1372520" cy="2113562"/>
          </a:xfrm>
        </p:grpSpPr>
        <p:grpSp>
          <p:nvGrpSpPr>
            <p:cNvPr id="112" name="Group 111"/>
            <p:cNvGrpSpPr/>
            <p:nvPr/>
          </p:nvGrpSpPr>
          <p:grpSpPr>
            <a:xfrm>
              <a:off x="5999800" y="1822050"/>
              <a:ext cx="276684" cy="2113562"/>
              <a:chOff x="5501029" y="1802076"/>
              <a:chExt cx="276684" cy="2113562"/>
            </a:xfrm>
          </p:grpSpPr>
          <p:grpSp>
            <p:nvGrpSpPr>
              <p:cNvPr id="113" name="Group 112"/>
              <p:cNvGrpSpPr/>
              <p:nvPr/>
            </p:nvGrpSpPr>
            <p:grpSpPr>
              <a:xfrm>
                <a:off x="5501029" y="1859923"/>
                <a:ext cx="276684" cy="1986687"/>
                <a:chOff x="5501029" y="1859923"/>
                <a:chExt cx="276684" cy="1986687"/>
              </a:xfrm>
            </p:grpSpPr>
            <p:sp>
              <p:nvSpPr>
                <p:cNvPr id="119" name="Rectangle 118"/>
                <p:cNvSpPr/>
                <p:nvPr/>
              </p:nvSpPr>
              <p:spPr>
                <a:xfrm>
                  <a:off x="5501032" y="1859923"/>
                  <a:ext cx="276681" cy="457200"/>
                </a:xfrm>
                <a:prstGeom prst="rect">
                  <a:avLst/>
                </a:prstGeom>
                <a:solidFill>
                  <a:srgbClr val="9541D4"/>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p:cNvSpPr/>
                <p:nvPr/>
              </p:nvSpPr>
              <p:spPr>
                <a:xfrm>
                  <a:off x="5501031" y="236941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p:cNvSpPr/>
                <p:nvPr/>
              </p:nvSpPr>
              <p:spPr>
                <a:xfrm>
                  <a:off x="5501029" y="287992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p:cNvSpPr/>
                <p:nvPr/>
              </p:nvSpPr>
              <p:spPr>
                <a:xfrm>
                  <a:off x="5501029" y="338941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p:cNvGrpSpPr/>
              <p:nvPr/>
            </p:nvGrpSpPr>
            <p:grpSpPr>
              <a:xfrm>
                <a:off x="5502021" y="1802076"/>
                <a:ext cx="265897" cy="2113562"/>
                <a:chOff x="5502021" y="1802076"/>
                <a:chExt cx="265897" cy="2113562"/>
              </a:xfrm>
            </p:grpSpPr>
            <p:sp>
              <p:nvSpPr>
                <p:cNvPr id="115" name="TextBox 114"/>
                <p:cNvSpPr txBox="1"/>
                <p:nvPr/>
              </p:nvSpPr>
              <p:spPr>
                <a:xfrm rot="16200000">
                  <a:off x="5342801" y="1965583"/>
                  <a:ext cx="588623"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sp>
              <p:nvSpPr>
                <p:cNvPr id="116" name="TextBox 115"/>
                <p:cNvSpPr txBox="1"/>
                <p:nvPr/>
              </p:nvSpPr>
              <p:spPr>
                <a:xfrm rot="16200000">
                  <a:off x="5331548" y="2466611"/>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sp>
              <p:nvSpPr>
                <p:cNvPr id="117" name="TextBox 116"/>
                <p:cNvSpPr txBox="1"/>
                <p:nvPr/>
              </p:nvSpPr>
              <p:spPr>
                <a:xfrm rot="16200000">
                  <a:off x="5331549" y="2974389"/>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sp>
              <p:nvSpPr>
                <p:cNvPr id="118" name="TextBox 117"/>
                <p:cNvSpPr txBox="1"/>
                <p:nvPr/>
              </p:nvSpPr>
              <p:spPr>
                <a:xfrm rot="16200000">
                  <a:off x="5328896" y="3480904"/>
                  <a:ext cx="607859"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sp>
          <p:nvSpPr>
            <p:cNvPr id="126" name="Rectangle 125"/>
            <p:cNvSpPr/>
            <p:nvPr/>
          </p:nvSpPr>
          <p:spPr>
            <a:xfrm>
              <a:off x="6354041" y="2389108"/>
              <a:ext cx="973190" cy="457200"/>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p:cNvSpPr/>
            <p:nvPr/>
          </p:nvSpPr>
          <p:spPr>
            <a:xfrm>
              <a:off x="6354039" y="2899896"/>
              <a:ext cx="973191" cy="457200"/>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p:cNvSpPr/>
            <p:nvPr/>
          </p:nvSpPr>
          <p:spPr>
            <a:xfrm>
              <a:off x="6354039" y="3409384"/>
              <a:ext cx="973192" cy="457200"/>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TextBox 128"/>
            <p:cNvSpPr txBox="1"/>
            <p:nvPr/>
          </p:nvSpPr>
          <p:spPr>
            <a:xfrm>
              <a:off x="6297781" y="1900635"/>
              <a:ext cx="1029449" cy="230832"/>
            </a:xfrm>
            <a:prstGeom prst="rect">
              <a:avLst/>
            </a:prstGeom>
            <a:noFill/>
          </p:spPr>
          <p:txBody>
            <a:bodyPr wrap="none" rtlCol="0">
              <a:spAutoFit/>
            </a:bodyPr>
            <a:lstStyle/>
            <a:p>
              <a:r>
                <a:rPr lang="en-US" sz="900" dirty="0" smtClean="0">
                  <a:latin typeface="Georgia" charset="0"/>
                  <a:ea typeface="Georgia" charset="0"/>
                  <a:cs typeface="Georgia" charset="0"/>
                </a:rPr>
                <a:t>Control policy: 5</a:t>
              </a:r>
              <a:endParaRPr lang="en-US" sz="900" dirty="0">
                <a:latin typeface="Georgia" charset="0"/>
                <a:ea typeface="Georgia" charset="0"/>
                <a:cs typeface="Georgia" charset="0"/>
              </a:endParaRPr>
            </a:p>
          </p:txBody>
        </p:sp>
        <p:sp>
          <p:nvSpPr>
            <p:cNvPr id="130" name="TextBox 129"/>
            <p:cNvSpPr txBox="1"/>
            <p:nvPr/>
          </p:nvSpPr>
          <p:spPr>
            <a:xfrm>
              <a:off x="6307779" y="2067661"/>
              <a:ext cx="841897" cy="230832"/>
            </a:xfrm>
            <a:prstGeom prst="rect">
              <a:avLst/>
            </a:prstGeom>
            <a:noFill/>
          </p:spPr>
          <p:txBody>
            <a:bodyPr wrap="none" rtlCol="0">
              <a:spAutoFit/>
            </a:bodyPr>
            <a:lstStyle/>
            <a:p>
              <a:r>
                <a:rPr lang="en-US" sz="900" dirty="0" smtClean="0">
                  <a:latin typeface="Georgia" charset="0"/>
                  <a:ea typeface="Georgia" charset="0"/>
                  <a:cs typeface="Georgia" charset="0"/>
                </a:rPr>
                <a:t>Health state:</a:t>
              </a:r>
              <a:endParaRPr lang="en-US" sz="900" dirty="0">
                <a:latin typeface="Georgia" charset="0"/>
                <a:ea typeface="Georgia" charset="0"/>
                <a:cs typeface="Georgia" charset="0"/>
              </a:endParaRPr>
            </a:p>
          </p:txBody>
        </p:sp>
        <p:grpSp>
          <p:nvGrpSpPr>
            <p:cNvPr id="133" name="Group 132"/>
            <p:cNvGrpSpPr/>
            <p:nvPr/>
          </p:nvGrpSpPr>
          <p:grpSpPr>
            <a:xfrm>
              <a:off x="7043070" y="2047558"/>
              <a:ext cx="325730" cy="261610"/>
              <a:chOff x="7043070" y="2047558"/>
              <a:chExt cx="325730" cy="261610"/>
            </a:xfrm>
          </p:grpSpPr>
          <p:sp>
            <p:nvSpPr>
              <p:cNvPr id="131" name="Oval 130"/>
              <p:cNvSpPr>
                <a:spLocks noChangeAspect="1"/>
              </p:cNvSpPr>
              <p:nvPr/>
            </p:nvSpPr>
            <p:spPr>
              <a:xfrm>
                <a:off x="7107291" y="2130006"/>
                <a:ext cx="128016" cy="12801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2" name="TextBox 131"/>
              <p:cNvSpPr txBox="1"/>
              <p:nvPr/>
            </p:nvSpPr>
            <p:spPr>
              <a:xfrm>
                <a:off x="7043070" y="2047558"/>
                <a:ext cx="325730" cy="261610"/>
              </a:xfrm>
              <a:prstGeom prst="rect">
                <a:avLst/>
              </a:prstGeom>
              <a:noFill/>
            </p:spPr>
            <p:txBody>
              <a:bodyPr wrap="none" rtlCol="0">
                <a:spAutoFit/>
              </a:bodyPr>
              <a:lstStyle/>
              <a:p>
                <a:r>
                  <a:rPr lang="en-US" sz="1100" dirty="0" smtClean="0"/>
                  <a:t>✔</a:t>
                </a:r>
                <a:endParaRPr lang="en-US" sz="1100" dirty="0"/>
              </a:p>
            </p:txBody>
          </p:sp>
        </p:grpSp>
        <p:grpSp>
          <p:nvGrpSpPr>
            <p:cNvPr id="139" name="Group 138"/>
            <p:cNvGrpSpPr/>
            <p:nvPr/>
          </p:nvGrpSpPr>
          <p:grpSpPr>
            <a:xfrm>
              <a:off x="6301301" y="2391802"/>
              <a:ext cx="1071019" cy="408533"/>
              <a:chOff x="6450181" y="2053035"/>
              <a:chExt cx="1071019" cy="408533"/>
            </a:xfrm>
          </p:grpSpPr>
          <p:sp>
            <p:nvSpPr>
              <p:cNvPr id="134" name="TextBox 133"/>
              <p:cNvSpPr txBox="1"/>
              <p:nvPr/>
            </p:nvSpPr>
            <p:spPr>
              <a:xfrm>
                <a:off x="6450181" y="2053035"/>
                <a:ext cx="1032655" cy="230832"/>
              </a:xfrm>
              <a:prstGeom prst="rect">
                <a:avLst/>
              </a:prstGeom>
              <a:noFill/>
            </p:spPr>
            <p:txBody>
              <a:bodyPr wrap="none" rtlCol="0">
                <a:spAutoFit/>
              </a:bodyPr>
              <a:lstStyle/>
              <a:p>
                <a:r>
                  <a:rPr lang="en-US" sz="900" dirty="0" smtClean="0">
                    <a:latin typeface="Georgia" charset="0"/>
                    <a:ea typeface="Georgia" charset="0"/>
                    <a:cs typeface="Georgia" charset="0"/>
                  </a:rPr>
                  <a:t>Control policy: 2</a:t>
                </a:r>
                <a:endParaRPr lang="en-US" sz="900" dirty="0">
                  <a:latin typeface="Georgia" charset="0"/>
                  <a:ea typeface="Georgia" charset="0"/>
                  <a:cs typeface="Georgia" charset="0"/>
                </a:endParaRPr>
              </a:p>
            </p:txBody>
          </p:sp>
          <p:sp>
            <p:nvSpPr>
              <p:cNvPr id="135" name="TextBox 134"/>
              <p:cNvSpPr txBox="1"/>
              <p:nvPr/>
            </p:nvSpPr>
            <p:spPr>
              <a:xfrm>
                <a:off x="6460179" y="2220061"/>
                <a:ext cx="841897" cy="230832"/>
              </a:xfrm>
              <a:prstGeom prst="rect">
                <a:avLst/>
              </a:prstGeom>
              <a:noFill/>
            </p:spPr>
            <p:txBody>
              <a:bodyPr wrap="none" rtlCol="0">
                <a:spAutoFit/>
              </a:bodyPr>
              <a:lstStyle/>
              <a:p>
                <a:r>
                  <a:rPr lang="en-US" sz="900" dirty="0" smtClean="0">
                    <a:latin typeface="Georgia" charset="0"/>
                    <a:ea typeface="Georgia" charset="0"/>
                    <a:cs typeface="Georgia" charset="0"/>
                  </a:rPr>
                  <a:t>Health state:</a:t>
                </a:r>
                <a:endParaRPr lang="en-US" sz="900" dirty="0">
                  <a:latin typeface="Georgia" charset="0"/>
                  <a:ea typeface="Georgia" charset="0"/>
                  <a:cs typeface="Georgia" charset="0"/>
                </a:endParaRPr>
              </a:p>
            </p:txBody>
          </p:sp>
          <p:grpSp>
            <p:nvGrpSpPr>
              <p:cNvPr id="136" name="Group 135"/>
              <p:cNvGrpSpPr/>
              <p:nvPr/>
            </p:nvGrpSpPr>
            <p:grpSpPr>
              <a:xfrm>
                <a:off x="7195470" y="2199958"/>
                <a:ext cx="325730" cy="261610"/>
                <a:chOff x="7043070" y="2047558"/>
                <a:chExt cx="325730" cy="261610"/>
              </a:xfrm>
            </p:grpSpPr>
            <p:sp>
              <p:nvSpPr>
                <p:cNvPr id="137" name="Oval 136"/>
                <p:cNvSpPr>
                  <a:spLocks noChangeAspect="1"/>
                </p:cNvSpPr>
                <p:nvPr/>
              </p:nvSpPr>
              <p:spPr>
                <a:xfrm>
                  <a:off x="7107291" y="2130006"/>
                  <a:ext cx="128016" cy="12801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8" name="TextBox 137"/>
                <p:cNvSpPr txBox="1"/>
                <p:nvPr/>
              </p:nvSpPr>
              <p:spPr>
                <a:xfrm>
                  <a:off x="7043070" y="2047558"/>
                  <a:ext cx="325730" cy="261610"/>
                </a:xfrm>
                <a:prstGeom prst="rect">
                  <a:avLst/>
                </a:prstGeom>
                <a:noFill/>
              </p:spPr>
              <p:txBody>
                <a:bodyPr wrap="none" rtlCol="0">
                  <a:spAutoFit/>
                </a:bodyPr>
                <a:lstStyle/>
                <a:p>
                  <a:r>
                    <a:rPr lang="en-US" sz="1100" dirty="0" smtClean="0"/>
                    <a:t>✔</a:t>
                  </a:r>
                  <a:endParaRPr lang="en-US" sz="1100" dirty="0"/>
                </a:p>
              </p:txBody>
            </p:sp>
          </p:grpSp>
        </p:grpSp>
        <p:grpSp>
          <p:nvGrpSpPr>
            <p:cNvPr id="153" name="Group 152"/>
            <p:cNvGrpSpPr/>
            <p:nvPr/>
          </p:nvGrpSpPr>
          <p:grpSpPr>
            <a:xfrm>
              <a:off x="6308961" y="2905930"/>
              <a:ext cx="1032655" cy="424184"/>
              <a:chOff x="6308961" y="2905930"/>
              <a:chExt cx="1032655" cy="424184"/>
            </a:xfrm>
          </p:grpSpPr>
          <p:grpSp>
            <p:nvGrpSpPr>
              <p:cNvPr id="145" name="Group 144"/>
              <p:cNvGrpSpPr/>
              <p:nvPr/>
            </p:nvGrpSpPr>
            <p:grpSpPr>
              <a:xfrm>
                <a:off x="6308961" y="2905930"/>
                <a:ext cx="1032655" cy="397858"/>
                <a:chOff x="6450181" y="2053035"/>
                <a:chExt cx="1032655" cy="397858"/>
              </a:xfrm>
            </p:grpSpPr>
            <p:sp>
              <p:nvSpPr>
                <p:cNvPr id="146" name="TextBox 145"/>
                <p:cNvSpPr txBox="1"/>
                <p:nvPr/>
              </p:nvSpPr>
              <p:spPr>
                <a:xfrm>
                  <a:off x="6450181" y="2053035"/>
                  <a:ext cx="1032655" cy="230832"/>
                </a:xfrm>
                <a:prstGeom prst="rect">
                  <a:avLst/>
                </a:prstGeom>
                <a:noFill/>
              </p:spPr>
              <p:txBody>
                <a:bodyPr wrap="none" rtlCol="0">
                  <a:spAutoFit/>
                </a:bodyPr>
                <a:lstStyle/>
                <a:p>
                  <a:r>
                    <a:rPr lang="en-US" sz="900" dirty="0" smtClean="0">
                      <a:latin typeface="Georgia" charset="0"/>
                      <a:ea typeface="Georgia" charset="0"/>
                      <a:cs typeface="Georgia" charset="0"/>
                    </a:rPr>
                    <a:t>Control policy: 5</a:t>
                  </a:r>
                  <a:endParaRPr lang="en-US" sz="900" dirty="0">
                    <a:latin typeface="Georgia" charset="0"/>
                    <a:ea typeface="Georgia" charset="0"/>
                    <a:cs typeface="Georgia" charset="0"/>
                  </a:endParaRPr>
                </a:p>
              </p:txBody>
            </p:sp>
            <p:sp>
              <p:nvSpPr>
                <p:cNvPr id="147" name="TextBox 146"/>
                <p:cNvSpPr txBox="1"/>
                <p:nvPr/>
              </p:nvSpPr>
              <p:spPr>
                <a:xfrm>
                  <a:off x="6460179" y="2220061"/>
                  <a:ext cx="841897" cy="230832"/>
                </a:xfrm>
                <a:prstGeom prst="rect">
                  <a:avLst/>
                </a:prstGeom>
                <a:noFill/>
              </p:spPr>
              <p:txBody>
                <a:bodyPr wrap="none" rtlCol="0">
                  <a:spAutoFit/>
                </a:bodyPr>
                <a:lstStyle/>
                <a:p>
                  <a:r>
                    <a:rPr lang="en-US" sz="900" dirty="0" smtClean="0">
                      <a:latin typeface="Georgia" charset="0"/>
                      <a:ea typeface="Georgia" charset="0"/>
                      <a:cs typeface="Georgia" charset="0"/>
                    </a:rPr>
                    <a:t>Health state:</a:t>
                  </a:r>
                  <a:endParaRPr lang="en-US" sz="900" dirty="0">
                    <a:latin typeface="Georgia" charset="0"/>
                    <a:ea typeface="Georgia" charset="0"/>
                    <a:cs typeface="Georgia" charset="0"/>
                  </a:endParaRPr>
                </a:p>
              </p:txBody>
            </p:sp>
            <p:sp>
              <p:nvSpPr>
                <p:cNvPr id="149" name="Oval 148"/>
                <p:cNvSpPr>
                  <a:spLocks noChangeAspect="1"/>
                </p:cNvSpPr>
                <p:nvPr/>
              </p:nvSpPr>
              <p:spPr>
                <a:xfrm>
                  <a:off x="7259691" y="2282406"/>
                  <a:ext cx="128016" cy="128016"/>
                </a:xfrm>
                <a:prstGeom prst="ellipse">
                  <a:avLst/>
                </a:prstGeom>
                <a:solidFill>
                  <a:srgbClr val="FF4C4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52" name="TextBox 151"/>
              <p:cNvSpPr txBox="1"/>
              <p:nvPr/>
            </p:nvSpPr>
            <p:spPr>
              <a:xfrm>
                <a:off x="7052038" y="3068504"/>
                <a:ext cx="268022" cy="261610"/>
              </a:xfrm>
              <a:prstGeom prst="rect">
                <a:avLst/>
              </a:prstGeom>
              <a:noFill/>
            </p:spPr>
            <p:txBody>
              <a:bodyPr wrap="none" rtlCol="0">
                <a:spAutoFit/>
              </a:bodyPr>
              <a:lstStyle/>
              <a:p>
                <a:r>
                  <a:rPr lang="en-US" sz="1100" smtClean="0"/>
                  <a:t>𝗫</a:t>
                </a:r>
                <a:endParaRPr lang="en-US" sz="1100" dirty="0"/>
              </a:p>
            </p:txBody>
          </p:sp>
        </p:grpSp>
        <p:grpSp>
          <p:nvGrpSpPr>
            <p:cNvPr id="155" name="Group 154"/>
            <p:cNvGrpSpPr/>
            <p:nvPr/>
          </p:nvGrpSpPr>
          <p:grpSpPr>
            <a:xfrm>
              <a:off x="6291314" y="3436125"/>
              <a:ext cx="1071019" cy="408533"/>
              <a:chOff x="6450181" y="2053035"/>
              <a:chExt cx="1071019" cy="408533"/>
            </a:xfrm>
          </p:grpSpPr>
          <p:sp>
            <p:nvSpPr>
              <p:cNvPr id="156" name="TextBox 155"/>
              <p:cNvSpPr txBox="1"/>
              <p:nvPr/>
            </p:nvSpPr>
            <p:spPr>
              <a:xfrm>
                <a:off x="6450181" y="2053035"/>
                <a:ext cx="1032655" cy="230832"/>
              </a:xfrm>
              <a:prstGeom prst="rect">
                <a:avLst/>
              </a:prstGeom>
              <a:noFill/>
            </p:spPr>
            <p:txBody>
              <a:bodyPr wrap="none" rtlCol="0">
                <a:spAutoFit/>
              </a:bodyPr>
              <a:lstStyle/>
              <a:p>
                <a:r>
                  <a:rPr lang="en-US" sz="900" dirty="0" smtClean="0">
                    <a:latin typeface="Georgia" charset="0"/>
                    <a:ea typeface="Georgia" charset="0"/>
                    <a:cs typeface="Georgia" charset="0"/>
                  </a:rPr>
                  <a:t>Control policy: 3</a:t>
                </a:r>
                <a:endParaRPr lang="en-US" sz="900" dirty="0">
                  <a:latin typeface="Georgia" charset="0"/>
                  <a:ea typeface="Georgia" charset="0"/>
                  <a:cs typeface="Georgia" charset="0"/>
                </a:endParaRPr>
              </a:p>
            </p:txBody>
          </p:sp>
          <p:sp>
            <p:nvSpPr>
              <p:cNvPr id="157" name="TextBox 156"/>
              <p:cNvSpPr txBox="1"/>
              <p:nvPr/>
            </p:nvSpPr>
            <p:spPr>
              <a:xfrm>
                <a:off x="6460179" y="2220061"/>
                <a:ext cx="841897" cy="230832"/>
              </a:xfrm>
              <a:prstGeom prst="rect">
                <a:avLst/>
              </a:prstGeom>
              <a:noFill/>
            </p:spPr>
            <p:txBody>
              <a:bodyPr wrap="none" rtlCol="0">
                <a:spAutoFit/>
              </a:bodyPr>
              <a:lstStyle/>
              <a:p>
                <a:r>
                  <a:rPr lang="en-US" sz="900" dirty="0" smtClean="0">
                    <a:latin typeface="Georgia" charset="0"/>
                    <a:ea typeface="Georgia" charset="0"/>
                    <a:cs typeface="Georgia" charset="0"/>
                  </a:rPr>
                  <a:t>Health state:</a:t>
                </a:r>
                <a:endParaRPr lang="en-US" sz="900" dirty="0">
                  <a:latin typeface="Georgia" charset="0"/>
                  <a:ea typeface="Georgia" charset="0"/>
                  <a:cs typeface="Georgia" charset="0"/>
                </a:endParaRPr>
              </a:p>
            </p:txBody>
          </p:sp>
          <p:grpSp>
            <p:nvGrpSpPr>
              <p:cNvPr id="158" name="Group 157"/>
              <p:cNvGrpSpPr/>
              <p:nvPr/>
            </p:nvGrpSpPr>
            <p:grpSpPr>
              <a:xfrm>
                <a:off x="7195470" y="2199958"/>
                <a:ext cx="325730" cy="261610"/>
                <a:chOff x="7043070" y="2047558"/>
                <a:chExt cx="325730" cy="261610"/>
              </a:xfrm>
            </p:grpSpPr>
            <p:sp>
              <p:nvSpPr>
                <p:cNvPr id="159" name="Oval 158"/>
                <p:cNvSpPr>
                  <a:spLocks noChangeAspect="1"/>
                </p:cNvSpPr>
                <p:nvPr/>
              </p:nvSpPr>
              <p:spPr>
                <a:xfrm>
                  <a:off x="7107291" y="2130006"/>
                  <a:ext cx="128016" cy="12801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60" name="TextBox 159"/>
                <p:cNvSpPr txBox="1"/>
                <p:nvPr/>
              </p:nvSpPr>
              <p:spPr>
                <a:xfrm>
                  <a:off x="7043070" y="2047558"/>
                  <a:ext cx="325730" cy="261610"/>
                </a:xfrm>
                <a:prstGeom prst="rect">
                  <a:avLst/>
                </a:prstGeom>
                <a:noFill/>
              </p:spPr>
              <p:txBody>
                <a:bodyPr wrap="none" rtlCol="0">
                  <a:spAutoFit/>
                </a:bodyPr>
                <a:lstStyle/>
                <a:p>
                  <a:r>
                    <a:rPr lang="en-US" sz="1100" dirty="0" smtClean="0"/>
                    <a:t>✔</a:t>
                  </a:r>
                  <a:endParaRPr lang="en-US" sz="1100" dirty="0"/>
                </a:p>
              </p:txBody>
            </p:sp>
          </p:grpSp>
        </p:grpSp>
      </p:grpSp>
      <p:sp>
        <p:nvSpPr>
          <p:cNvPr id="294" name="Left Brace 293"/>
          <p:cNvSpPr/>
          <p:nvPr/>
        </p:nvSpPr>
        <p:spPr>
          <a:xfrm>
            <a:off x="3637100" y="1696018"/>
            <a:ext cx="180776" cy="80987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5" name="TextBox 294"/>
          <p:cNvSpPr txBox="1"/>
          <p:nvPr/>
        </p:nvSpPr>
        <p:spPr>
          <a:xfrm>
            <a:off x="3448883" y="1965206"/>
            <a:ext cx="306494" cy="276999"/>
          </a:xfrm>
          <a:prstGeom prst="rect">
            <a:avLst/>
          </a:prstGeom>
          <a:noFill/>
        </p:spPr>
        <p:txBody>
          <a:bodyPr wrap="none" rtlCol="0">
            <a:spAutoFit/>
          </a:bodyPr>
          <a:lstStyle/>
          <a:p>
            <a:r>
              <a:rPr lang="en-US" sz="1200" b="1" dirty="0" smtClean="0"/>
              <a:t>S</a:t>
            </a:r>
            <a:r>
              <a:rPr lang="en-US" sz="1200" b="1" baseline="-25000" dirty="0" smtClean="0"/>
              <a:t>1</a:t>
            </a:r>
            <a:endParaRPr lang="en-US" sz="1200" b="1" baseline="-25000" dirty="0"/>
          </a:p>
        </p:txBody>
      </p:sp>
      <p:sp>
        <p:nvSpPr>
          <p:cNvPr id="296" name="Left Brace 295"/>
          <p:cNvSpPr/>
          <p:nvPr/>
        </p:nvSpPr>
        <p:spPr>
          <a:xfrm>
            <a:off x="3631541" y="2524046"/>
            <a:ext cx="180776" cy="80987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7" name="TextBox 296"/>
          <p:cNvSpPr txBox="1"/>
          <p:nvPr/>
        </p:nvSpPr>
        <p:spPr>
          <a:xfrm>
            <a:off x="3448883" y="2798581"/>
            <a:ext cx="306494" cy="276999"/>
          </a:xfrm>
          <a:prstGeom prst="rect">
            <a:avLst/>
          </a:prstGeom>
          <a:noFill/>
        </p:spPr>
        <p:txBody>
          <a:bodyPr wrap="none" rtlCol="0">
            <a:spAutoFit/>
          </a:bodyPr>
          <a:lstStyle/>
          <a:p>
            <a:r>
              <a:rPr lang="en-US" sz="1200" b="1" dirty="0" smtClean="0"/>
              <a:t>S</a:t>
            </a:r>
            <a:r>
              <a:rPr lang="en-US" sz="1200" b="1" baseline="-25000" dirty="0" smtClean="0"/>
              <a:t>2</a:t>
            </a:r>
            <a:endParaRPr lang="en-US" sz="1200" b="1" baseline="-25000" dirty="0"/>
          </a:p>
        </p:txBody>
      </p:sp>
      <p:grpSp>
        <p:nvGrpSpPr>
          <p:cNvPr id="312" name="Group 311"/>
          <p:cNvGrpSpPr/>
          <p:nvPr/>
        </p:nvGrpSpPr>
        <p:grpSpPr>
          <a:xfrm>
            <a:off x="1269498" y="1373863"/>
            <a:ext cx="2181635" cy="2456581"/>
            <a:chOff x="858686" y="1373863"/>
            <a:chExt cx="2181635" cy="2456581"/>
          </a:xfrm>
        </p:grpSpPr>
        <p:grpSp>
          <p:nvGrpSpPr>
            <p:cNvPr id="307" name="Group 306"/>
            <p:cNvGrpSpPr/>
            <p:nvPr/>
          </p:nvGrpSpPr>
          <p:grpSpPr>
            <a:xfrm>
              <a:off x="858686" y="1373863"/>
              <a:ext cx="2102354" cy="2456581"/>
              <a:chOff x="858686" y="1373863"/>
              <a:chExt cx="2102354" cy="2456581"/>
            </a:xfrm>
          </p:grpSpPr>
          <p:sp>
            <p:nvSpPr>
              <p:cNvPr id="6" name="Rounded Rectangle 5"/>
              <p:cNvSpPr/>
              <p:nvPr/>
            </p:nvSpPr>
            <p:spPr>
              <a:xfrm>
                <a:off x="908114" y="1424996"/>
                <a:ext cx="2052926" cy="2405448"/>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858686" y="1373863"/>
                <a:ext cx="1382110"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Observations</a:t>
                </a:r>
                <a:endParaRPr lang="en-US" sz="1600" dirty="0">
                  <a:solidFill>
                    <a:schemeClr val="bg2">
                      <a:lumMod val="10000"/>
                    </a:schemeClr>
                  </a:solidFill>
                  <a:latin typeface="Georgia" charset="0"/>
                  <a:ea typeface="Georgia" charset="0"/>
                  <a:cs typeface="Georgia" charset="0"/>
                </a:endParaRPr>
              </a:p>
            </p:txBody>
          </p:sp>
        </p:grpSp>
        <p:grpSp>
          <p:nvGrpSpPr>
            <p:cNvPr id="311" name="Group 310"/>
            <p:cNvGrpSpPr/>
            <p:nvPr/>
          </p:nvGrpSpPr>
          <p:grpSpPr>
            <a:xfrm>
              <a:off x="969093" y="1722886"/>
              <a:ext cx="2071228" cy="1958958"/>
              <a:chOff x="969093" y="1722886"/>
              <a:chExt cx="2071228" cy="1958958"/>
            </a:xfrm>
          </p:grpSpPr>
          <p:grpSp>
            <p:nvGrpSpPr>
              <p:cNvPr id="308" name="Group 307"/>
              <p:cNvGrpSpPr/>
              <p:nvPr/>
            </p:nvGrpSpPr>
            <p:grpSpPr>
              <a:xfrm>
                <a:off x="969093" y="2054276"/>
                <a:ext cx="311304" cy="1627568"/>
                <a:chOff x="969093" y="2054276"/>
                <a:chExt cx="311304" cy="1627568"/>
              </a:xfrm>
            </p:grpSpPr>
            <p:grpSp>
              <p:nvGrpSpPr>
                <p:cNvPr id="31" name="Group 30"/>
                <p:cNvGrpSpPr/>
                <p:nvPr/>
              </p:nvGrpSpPr>
              <p:grpSpPr>
                <a:xfrm rot="5400000">
                  <a:off x="984229" y="3262518"/>
                  <a:ext cx="349025" cy="45720"/>
                  <a:chOff x="3111956" y="5002823"/>
                  <a:chExt cx="349025" cy="45720"/>
                </a:xfrm>
              </p:grpSpPr>
              <p:sp>
                <p:nvSpPr>
                  <p:cNvPr id="32" name="Oval 31"/>
                  <p:cNvSpPr>
                    <a:spLocks noChangeAspect="1"/>
                  </p:cNvSpPr>
                  <p:nvPr/>
                </p:nvSpPr>
                <p:spPr>
                  <a:xfrm>
                    <a:off x="3111956" y="5002823"/>
                    <a:ext cx="45720" cy="457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a:spLocks noChangeAspect="1"/>
                  </p:cNvSpPr>
                  <p:nvPr/>
                </p:nvSpPr>
                <p:spPr>
                  <a:xfrm>
                    <a:off x="3262136" y="5002823"/>
                    <a:ext cx="45720" cy="457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a:spLocks noChangeAspect="1"/>
                  </p:cNvSpPr>
                  <p:nvPr/>
                </p:nvSpPr>
                <p:spPr>
                  <a:xfrm>
                    <a:off x="3415261" y="5002823"/>
                    <a:ext cx="45720" cy="457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p:cNvSpPr txBox="1"/>
                <p:nvPr/>
              </p:nvSpPr>
              <p:spPr>
                <a:xfrm>
                  <a:off x="971498" y="2054276"/>
                  <a:ext cx="306494" cy="276999"/>
                </a:xfrm>
                <a:prstGeom prst="rect">
                  <a:avLst/>
                </a:prstGeom>
                <a:noFill/>
              </p:spPr>
              <p:txBody>
                <a:bodyPr wrap="none" rtlCol="0">
                  <a:spAutoFit/>
                </a:bodyPr>
                <a:lstStyle/>
                <a:p>
                  <a:r>
                    <a:rPr lang="en-US" sz="1200" b="1" dirty="0" smtClean="0"/>
                    <a:t>S</a:t>
                  </a:r>
                  <a:r>
                    <a:rPr lang="en-US" sz="1200" b="1" baseline="-25000" dirty="0" smtClean="0"/>
                    <a:t>1</a:t>
                  </a:r>
                  <a:endParaRPr lang="en-US" sz="1200" b="1" baseline="-25000" dirty="0"/>
                </a:p>
              </p:txBody>
            </p:sp>
            <p:sp>
              <p:nvSpPr>
                <p:cNvPr id="39" name="TextBox 38"/>
                <p:cNvSpPr txBox="1"/>
                <p:nvPr/>
              </p:nvSpPr>
              <p:spPr>
                <a:xfrm>
                  <a:off x="971498" y="2844709"/>
                  <a:ext cx="306494" cy="276999"/>
                </a:xfrm>
                <a:prstGeom prst="rect">
                  <a:avLst/>
                </a:prstGeom>
                <a:noFill/>
              </p:spPr>
              <p:txBody>
                <a:bodyPr wrap="none" rtlCol="0">
                  <a:spAutoFit/>
                </a:bodyPr>
                <a:lstStyle/>
                <a:p>
                  <a:r>
                    <a:rPr lang="en-US" sz="1200" b="1" dirty="0" smtClean="0"/>
                    <a:t>S</a:t>
                  </a:r>
                  <a:r>
                    <a:rPr lang="en-US" sz="1200" b="1" baseline="-25000" dirty="0" smtClean="0"/>
                    <a:t>2</a:t>
                  </a:r>
                  <a:endParaRPr lang="en-US" sz="1200" b="1" baseline="-25000" dirty="0"/>
                </a:p>
              </p:txBody>
            </p:sp>
            <p:sp>
              <p:nvSpPr>
                <p:cNvPr id="40" name="TextBox 39"/>
                <p:cNvSpPr txBox="1"/>
                <p:nvPr/>
              </p:nvSpPr>
              <p:spPr>
                <a:xfrm>
                  <a:off x="969093" y="3404845"/>
                  <a:ext cx="311304" cy="276999"/>
                </a:xfrm>
                <a:prstGeom prst="rect">
                  <a:avLst/>
                </a:prstGeom>
                <a:noFill/>
              </p:spPr>
              <p:txBody>
                <a:bodyPr wrap="none" rtlCol="0">
                  <a:spAutoFit/>
                </a:bodyPr>
                <a:lstStyle/>
                <a:p>
                  <a:r>
                    <a:rPr lang="en-US" sz="1200" b="1" dirty="0" smtClean="0"/>
                    <a:t>S</a:t>
                  </a:r>
                  <a:r>
                    <a:rPr lang="en-US" sz="1200" b="1" baseline="-25000" dirty="0" smtClean="0"/>
                    <a:t>n</a:t>
                  </a:r>
                  <a:endParaRPr lang="en-US" sz="1200" b="1" baseline="-25000" dirty="0"/>
                </a:p>
              </p:txBody>
            </p:sp>
          </p:grpSp>
          <p:grpSp>
            <p:nvGrpSpPr>
              <p:cNvPr id="310" name="Group 309"/>
              <p:cNvGrpSpPr/>
              <p:nvPr/>
            </p:nvGrpSpPr>
            <p:grpSpPr>
              <a:xfrm>
                <a:off x="1209866" y="1722886"/>
                <a:ext cx="1830455" cy="1870047"/>
                <a:chOff x="1209866" y="1722886"/>
                <a:chExt cx="1830455" cy="1870047"/>
              </a:xfrm>
            </p:grpSpPr>
            <p:grpSp>
              <p:nvGrpSpPr>
                <p:cNvPr id="272" name="Group 271"/>
                <p:cNvGrpSpPr/>
                <p:nvPr/>
              </p:nvGrpSpPr>
              <p:grpSpPr>
                <a:xfrm>
                  <a:off x="1209866" y="1722886"/>
                  <a:ext cx="1653448" cy="1714086"/>
                  <a:chOff x="1209866" y="1722886"/>
                  <a:chExt cx="1352374" cy="1714086"/>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427" r="49745" b="6563"/>
                  <a:stretch/>
                </p:blipFill>
                <p:spPr>
                  <a:xfrm>
                    <a:off x="1209866" y="1722886"/>
                    <a:ext cx="1350642" cy="1714086"/>
                  </a:xfrm>
                  <a:prstGeom prst="rect">
                    <a:avLst/>
                  </a:prstGeom>
                </p:spPr>
              </p:pic>
              <p:cxnSp>
                <p:nvCxnSpPr>
                  <p:cNvPr id="268" name="Straight Connector 267"/>
                  <p:cNvCxnSpPr/>
                  <p:nvPr/>
                </p:nvCxnSpPr>
                <p:spPr>
                  <a:xfrm flipH="1">
                    <a:off x="2559643" y="1743651"/>
                    <a:ext cx="2597" cy="762237"/>
                  </a:xfrm>
                  <a:prstGeom prst="line">
                    <a:avLst/>
                  </a:prstGeom>
                  <a:ln w="31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flipH="1">
                    <a:off x="2556613" y="2657348"/>
                    <a:ext cx="2597" cy="762237"/>
                  </a:xfrm>
                  <a:prstGeom prst="line">
                    <a:avLst/>
                  </a:prstGeom>
                  <a:ln w="3175">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309" name="Group 308"/>
                <p:cNvGrpSpPr/>
                <p:nvPr/>
              </p:nvGrpSpPr>
              <p:grpSpPr>
                <a:xfrm>
                  <a:off x="1812155" y="3346712"/>
                  <a:ext cx="1228166" cy="246221"/>
                  <a:chOff x="1812155" y="3346712"/>
                  <a:chExt cx="1228166" cy="246221"/>
                </a:xfrm>
              </p:grpSpPr>
              <p:sp>
                <p:nvSpPr>
                  <p:cNvPr id="299" name="TextBox 298"/>
                  <p:cNvSpPr txBox="1"/>
                  <p:nvPr/>
                </p:nvSpPr>
                <p:spPr>
                  <a:xfrm>
                    <a:off x="2589557" y="3346712"/>
                    <a:ext cx="450764" cy="246221"/>
                  </a:xfrm>
                  <a:prstGeom prst="rect">
                    <a:avLst/>
                  </a:prstGeom>
                  <a:noFill/>
                </p:spPr>
                <p:txBody>
                  <a:bodyPr wrap="none" rtlCol="0">
                    <a:spAutoFit/>
                  </a:bodyPr>
                  <a:lstStyle/>
                  <a:p>
                    <a:r>
                      <a:rPr lang="en-US" sz="1000" b="1" dirty="0" smtClean="0"/>
                      <a:t>t</a:t>
                    </a:r>
                    <a:r>
                      <a:rPr lang="en-US" sz="1000" b="1" baseline="-25000" dirty="0" smtClean="0"/>
                      <a:t>3 </a:t>
                    </a:r>
                    <a:r>
                      <a:rPr lang="en-US" sz="1000" b="1" dirty="0" smtClean="0"/>
                      <a:t>. . .</a:t>
                    </a:r>
                    <a:endParaRPr lang="en-US" sz="1400" b="1" baseline="-25000" dirty="0"/>
                  </a:p>
                </p:txBody>
              </p:sp>
              <p:sp>
                <p:nvSpPr>
                  <p:cNvPr id="300" name="TextBox 299"/>
                  <p:cNvSpPr txBox="1"/>
                  <p:nvPr/>
                </p:nvSpPr>
                <p:spPr>
                  <a:xfrm>
                    <a:off x="2293028" y="3346712"/>
                    <a:ext cx="27603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301" name="TextBox 300"/>
                  <p:cNvSpPr txBox="1"/>
                  <p:nvPr/>
                </p:nvSpPr>
                <p:spPr>
                  <a:xfrm>
                    <a:off x="1812155" y="3346712"/>
                    <a:ext cx="460382" cy="246221"/>
                  </a:xfrm>
                  <a:prstGeom prst="rect">
                    <a:avLst/>
                  </a:prstGeom>
                  <a:noFill/>
                </p:spPr>
                <p:txBody>
                  <a:bodyPr wrap="none" rtlCol="0">
                    <a:spAutoFit/>
                  </a:bodyPr>
                  <a:lstStyle/>
                  <a:p>
                    <a:r>
                      <a:rPr lang="en-US" sz="1000" b="1" dirty="0" smtClean="0"/>
                      <a:t>. . . t</a:t>
                    </a:r>
                    <a:r>
                      <a:rPr lang="en-US" sz="1000" b="1" baseline="-25000" dirty="0" smtClean="0"/>
                      <a:t>1</a:t>
                    </a:r>
                    <a:endParaRPr lang="en-US" sz="1400" b="1" baseline="-25000" dirty="0"/>
                  </a:p>
                </p:txBody>
              </p:sp>
            </p:grpSp>
          </p:grpSp>
        </p:grpSp>
      </p:grpSp>
      <p:grpSp>
        <p:nvGrpSpPr>
          <p:cNvPr id="277" name="Group 276"/>
          <p:cNvGrpSpPr/>
          <p:nvPr/>
        </p:nvGrpSpPr>
        <p:grpSpPr>
          <a:xfrm>
            <a:off x="3088801" y="2271116"/>
            <a:ext cx="1082159" cy="165180"/>
            <a:chOff x="2402327" y="2268800"/>
            <a:chExt cx="1082159" cy="165180"/>
          </a:xfrm>
        </p:grpSpPr>
        <p:cxnSp>
          <p:nvCxnSpPr>
            <p:cNvPr id="274" name="Straight Arrow Connector 273"/>
            <p:cNvCxnSpPr>
              <a:stCxn id="275" idx="6"/>
            </p:cNvCxnSpPr>
            <p:nvPr/>
          </p:nvCxnSpPr>
          <p:spPr>
            <a:xfrm flipV="1">
              <a:off x="2493767" y="2268800"/>
              <a:ext cx="990719" cy="119460"/>
            </a:xfrm>
            <a:prstGeom prst="straightConnector1">
              <a:avLst/>
            </a:prstGeom>
            <a:ln>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75" name="Oval 274"/>
            <p:cNvSpPr>
              <a:spLocks noChangeAspect="1"/>
            </p:cNvSpPr>
            <p:nvPr/>
          </p:nvSpPr>
          <p:spPr>
            <a:xfrm>
              <a:off x="2402327" y="2342540"/>
              <a:ext cx="91440" cy="91440"/>
            </a:xfrm>
            <a:prstGeom prst="ellipse">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Group 277"/>
          <p:cNvGrpSpPr/>
          <p:nvPr/>
        </p:nvGrpSpPr>
        <p:grpSpPr>
          <a:xfrm>
            <a:off x="3105744" y="2945494"/>
            <a:ext cx="1064412" cy="350537"/>
            <a:chOff x="2391183" y="2096822"/>
            <a:chExt cx="1064412" cy="350537"/>
          </a:xfrm>
        </p:grpSpPr>
        <p:cxnSp>
          <p:nvCxnSpPr>
            <p:cNvPr id="279" name="Straight Arrow Connector 278"/>
            <p:cNvCxnSpPr/>
            <p:nvPr/>
          </p:nvCxnSpPr>
          <p:spPr>
            <a:xfrm flipV="1">
              <a:off x="2472265" y="2096822"/>
              <a:ext cx="983330" cy="307836"/>
            </a:xfrm>
            <a:prstGeom prst="straightConnector1">
              <a:avLst/>
            </a:prstGeom>
            <a:ln>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80" name="Oval 279"/>
            <p:cNvSpPr>
              <a:spLocks noChangeAspect="1"/>
            </p:cNvSpPr>
            <p:nvPr/>
          </p:nvSpPr>
          <p:spPr>
            <a:xfrm>
              <a:off x="2391183" y="2355919"/>
              <a:ext cx="91440" cy="91440"/>
            </a:xfrm>
            <a:prstGeom prst="ellipse">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3" name="Group 312"/>
          <p:cNvGrpSpPr/>
          <p:nvPr/>
        </p:nvGrpSpPr>
        <p:grpSpPr>
          <a:xfrm>
            <a:off x="869922" y="4260240"/>
            <a:ext cx="7404156" cy="2071336"/>
            <a:chOff x="2868102" y="4431857"/>
            <a:chExt cx="5903407" cy="1774167"/>
          </a:xfrm>
        </p:grpSpPr>
        <p:sp>
          <p:nvSpPr>
            <p:cNvPr id="314" name="Rounded Rectangle 313"/>
            <p:cNvSpPr/>
            <p:nvPr/>
          </p:nvSpPr>
          <p:spPr>
            <a:xfrm>
              <a:off x="2868102" y="4431857"/>
              <a:ext cx="5903407" cy="1774167"/>
            </a:xfrm>
            <a:prstGeom prst="roundRect">
              <a:avLst>
                <a:gd name="adj" fmla="val 6457"/>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TextBox 314"/>
            <p:cNvSpPr txBox="1"/>
            <p:nvPr/>
          </p:nvSpPr>
          <p:spPr>
            <a:xfrm rot="16200000">
              <a:off x="2274286" y="5057717"/>
              <a:ext cx="1708318" cy="520685"/>
            </a:xfrm>
            <a:prstGeom prst="rect">
              <a:avLst/>
            </a:prstGeom>
            <a:noFill/>
          </p:spPr>
          <p:txBody>
            <a:bodyPr wrap="none" rtlCol="0">
              <a:spAutoFit/>
            </a:bodyPr>
            <a:lstStyle/>
            <a:p>
              <a:r>
                <a:rPr lang="en-US" sz="2800" dirty="0" smtClean="0">
                  <a:solidFill>
                    <a:schemeClr val="bg2">
                      <a:lumMod val="10000"/>
                    </a:schemeClr>
                  </a:solidFill>
                  <a:latin typeface="Georgia" charset="0"/>
                  <a:ea typeface="Georgia" charset="0"/>
                  <a:cs typeface="Georgia" charset="0"/>
                </a:rPr>
                <a:t>Monitoring</a:t>
              </a:r>
              <a:endParaRPr lang="en-US" sz="2800" dirty="0">
                <a:solidFill>
                  <a:schemeClr val="bg2">
                    <a:lumMod val="10000"/>
                  </a:schemeClr>
                </a:solidFill>
                <a:latin typeface="Georgia" charset="0"/>
                <a:ea typeface="Georgia" charset="0"/>
                <a:cs typeface="Georgia" charset="0"/>
              </a:endParaRPr>
            </a:p>
          </p:txBody>
        </p:sp>
      </p:grpSp>
      <p:grpSp>
        <p:nvGrpSpPr>
          <p:cNvPr id="316" name="Group 315"/>
          <p:cNvGrpSpPr/>
          <p:nvPr/>
        </p:nvGrpSpPr>
        <p:grpSpPr>
          <a:xfrm>
            <a:off x="2871951" y="4369304"/>
            <a:ext cx="1273105" cy="1684519"/>
            <a:chOff x="2539368" y="4649820"/>
            <a:chExt cx="1273105" cy="1684519"/>
          </a:xfrm>
        </p:grpSpPr>
        <p:sp>
          <p:nvSpPr>
            <p:cNvPr id="317" name="Rounded Rectangle 316"/>
            <p:cNvSpPr/>
            <p:nvPr/>
          </p:nvSpPr>
          <p:spPr>
            <a:xfrm>
              <a:off x="2612749" y="4696947"/>
              <a:ext cx="1142451" cy="1637392"/>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TextBox 317"/>
            <p:cNvSpPr txBox="1"/>
            <p:nvPr/>
          </p:nvSpPr>
          <p:spPr>
            <a:xfrm>
              <a:off x="2539368" y="4649820"/>
              <a:ext cx="1273105"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State-words</a:t>
              </a:r>
              <a:endParaRPr lang="en-US" sz="1600" dirty="0">
                <a:solidFill>
                  <a:schemeClr val="bg2">
                    <a:lumMod val="10000"/>
                  </a:schemeClr>
                </a:solidFill>
                <a:latin typeface="Georgia" charset="0"/>
                <a:ea typeface="Georgia" charset="0"/>
                <a:cs typeface="Georgia" charset="0"/>
              </a:endParaRPr>
            </a:p>
          </p:txBody>
        </p:sp>
      </p:grpSp>
      <p:graphicFrame>
        <p:nvGraphicFramePr>
          <p:cNvPr id="319" name="Table 318"/>
          <p:cNvGraphicFramePr>
            <a:graphicFrameLocks noGrp="1"/>
          </p:cNvGraphicFramePr>
          <p:nvPr>
            <p:extLst/>
          </p:nvPr>
        </p:nvGraphicFramePr>
        <p:xfrm>
          <a:off x="3179210" y="4670523"/>
          <a:ext cx="210312" cy="10058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320" name="Table 319"/>
          <p:cNvGraphicFramePr>
            <a:graphicFrameLocks noGrp="1"/>
          </p:cNvGraphicFramePr>
          <p:nvPr>
            <p:extLst/>
          </p:nvPr>
        </p:nvGraphicFramePr>
        <p:xfrm>
          <a:off x="3322223" y="4726763"/>
          <a:ext cx="210312" cy="10058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325" name="Table 324"/>
          <p:cNvGraphicFramePr>
            <a:graphicFrameLocks noGrp="1"/>
          </p:cNvGraphicFramePr>
          <p:nvPr>
            <p:extLst/>
          </p:nvPr>
        </p:nvGraphicFramePr>
        <p:xfrm>
          <a:off x="3468801" y="4799174"/>
          <a:ext cx="210312" cy="10058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1</a:t>
                      </a: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326" name="TextBox 325"/>
          <p:cNvSpPr txBox="1"/>
          <p:nvPr/>
        </p:nvSpPr>
        <p:spPr>
          <a:xfrm>
            <a:off x="3427906" y="5767482"/>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dirty="0"/>
          </a:p>
        </p:txBody>
      </p:sp>
      <p:sp>
        <p:nvSpPr>
          <p:cNvPr id="327" name="TextBox 326"/>
          <p:cNvSpPr txBox="1"/>
          <p:nvPr/>
        </p:nvSpPr>
        <p:spPr>
          <a:xfrm>
            <a:off x="3246201" y="5700077"/>
            <a:ext cx="27122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328" name="TextBox 327"/>
          <p:cNvSpPr txBox="1"/>
          <p:nvPr/>
        </p:nvSpPr>
        <p:spPr>
          <a:xfrm>
            <a:off x="3090871" y="5650256"/>
            <a:ext cx="271228" cy="246221"/>
          </a:xfrm>
          <a:prstGeom prst="rect">
            <a:avLst/>
          </a:prstGeom>
          <a:noFill/>
        </p:spPr>
        <p:txBody>
          <a:bodyPr wrap="none" rtlCol="0">
            <a:spAutoFit/>
          </a:bodyPr>
          <a:lstStyle/>
          <a:p>
            <a:r>
              <a:rPr lang="en-US" sz="1000" b="1" smtClean="0"/>
              <a:t>t</a:t>
            </a:r>
            <a:r>
              <a:rPr lang="en-US" sz="1000" b="1" baseline="-25000" smtClean="0"/>
              <a:t>1</a:t>
            </a:r>
            <a:endParaRPr lang="en-US" sz="1400" b="1" baseline="-25000" dirty="0"/>
          </a:p>
        </p:txBody>
      </p:sp>
      <p:graphicFrame>
        <p:nvGraphicFramePr>
          <p:cNvPr id="329" name="Table 328"/>
          <p:cNvGraphicFramePr>
            <a:graphicFrameLocks noGrp="1"/>
          </p:cNvGraphicFramePr>
          <p:nvPr>
            <p:extLst/>
          </p:nvPr>
        </p:nvGraphicFramePr>
        <p:xfrm>
          <a:off x="3023312" y="4670523"/>
          <a:ext cx="210312" cy="102108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2</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600" b="1" i="1" dirty="0" smtClean="0">
                          <a:latin typeface="Times New Roman" charset="0"/>
                          <a:ea typeface="Times New Roman" charset="0"/>
                          <a:cs typeface="Times New Roman" charset="0"/>
                        </a:rPr>
                        <a:t>V</a:t>
                      </a:r>
                      <a:endParaRPr lang="en-US" sz="700" b="1" i="1" dirty="0" smtClean="0">
                        <a:latin typeface="Times New Roman" charset="0"/>
                        <a:ea typeface="Times New Roman" charset="0"/>
                        <a:cs typeface="Times New Roman"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bl>
          </a:graphicData>
        </a:graphic>
      </p:graphicFrame>
      <p:grpSp>
        <p:nvGrpSpPr>
          <p:cNvPr id="330" name="Group 329"/>
          <p:cNvGrpSpPr/>
          <p:nvPr/>
        </p:nvGrpSpPr>
        <p:grpSpPr>
          <a:xfrm>
            <a:off x="6726126" y="4420943"/>
            <a:ext cx="1494320" cy="1193995"/>
            <a:chOff x="5539579" y="4266731"/>
            <a:chExt cx="1494320" cy="1193995"/>
          </a:xfrm>
        </p:grpSpPr>
        <p:grpSp>
          <p:nvGrpSpPr>
            <p:cNvPr id="331" name="Group 330"/>
            <p:cNvGrpSpPr/>
            <p:nvPr/>
          </p:nvGrpSpPr>
          <p:grpSpPr>
            <a:xfrm>
              <a:off x="5539579" y="4266731"/>
              <a:ext cx="1494320" cy="1193995"/>
              <a:chOff x="5539579" y="4266731"/>
              <a:chExt cx="1494320" cy="1193995"/>
            </a:xfrm>
          </p:grpSpPr>
          <p:sp>
            <p:nvSpPr>
              <p:cNvPr id="345" name="Rounded Rectangle 344"/>
              <p:cNvSpPr/>
              <p:nvPr/>
            </p:nvSpPr>
            <p:spPr>
              <a:xfrm>
                <a:off x="5594575" y="4290452"/>
                <a:ext cx="1384328" cy="1170274"/>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TextBox 345"/>
              <p:cNvSpPr txBox="1"/>
              <p:nvPr/>
            </p:nvSpPr>
            <p:spPr>
              <a:xfrm>
                <a:off x="5539579" y="4266731"/>
                <a:ext cx="1494320"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Labeled topics</a:t>
                </a:r>
                <a:endParaRPr lang="en-US" sz="1600" dirty="0">
                  <a:solidFill>
                    <a:schemeClr val="bg2">
                      <a:lumMod val="10000"/>
                    </a:schemeClr>
                  </a:solidFill>
                  <a:latin typeface="Georgia" charset="0"/>
                  <a:ea typeface="Georgia" charset="0"/>
                  <a:cs typeface="Georgia" charset="0"/>
                </a:endParaRPr>
              </a:p>
            </p:txBody>
          </p:sp>
        </p:grpSp>
        <p:grpSp>
          <p:nvGrpSpPr>
            <p:cNvPr id="332" name="Group 331"/>
            <p:cNvGrpSpPr/>
            <p:nvPr/>
          </p:nvGrpSpPr>
          <p:grpSpPr>
            <a:xfrm rot="5400000">
              <a:off x="5960214" y="4405137"/>
              <a:ext cx="653051" cy="1121323"/>
              <a:chOff x="5734764" y="4496011"/>
              <a:chExt cx="653051" cy="1121323"/>
            </a:xfrm>
          </p:grpSpPr>
          <p:grpSp>
            <p:nvGrpSpPr>
              <p:cNvPr id="333" name="Group 332"/>
              <p:cNvGrpSpPr/>
              <p:nvPr/>
            </p:nvGrpSpPr>
            <p:grpSpPr>
              <a:xfrm>
                <a:off x="5734765" y="4518866"/>
                <a:ext cx="276681" cy="588623"/>
                <a:chOff x="5734765" y="4518866"/>
                <a:chExt cx="276681" cy="588623"/>
              </a:xfrm>
            </p:grpSpPr>
            <p:sp>
              <p:nvSpPr>
                <p:cNvPr id="343" name="Rectangle 342"/>
                <p:cNvSpPr/>
                <p:nvPr/>
              </p:nvSpPr>
              <p:spPr>
                <a:xfrm>
                  <a:off x="5734765" y="4576713"/>
                  <a:ext cx="276681" cy="457200"/>
                </a:xfrm>
                <a:prstGeom prst="rect">
                  <a:avLst/>
                </a:prstGeom>
                <a:solidFill>
                  <a:srgbClr val="9541D4"/>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TextBox 343"/>
                <p:cNvSpPr txBox="1"/>
                <p:nvPr/>
              </p:nvSpPr>
              <p:spPr>
                <a:xfrm rot="16200000">
                  <a:off x="5576534" y="4682373"/>
                  <a:ext cx="588623"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grpSp>
          <p:grpSp>
            <p:nvGrpSpPr>
              <p:cNvPr id="334" name="Group 333"/>
              <p:cNvGrpSpPr/>
              <p:nvPr/>
            </p:nvGrpSpPr>
            <p:grpSpPr>
              <a:xfrm>
                <a:off x="5734764" y="5011078"/>
                <a:ext cx="276681" cy="606256"/>
                <a:chOff x="5734764" y="5011078"/>
                <a:chExt cx="276681" cy="606256"/>
              </a:xfrm>
            </p:grpSpPr>
            <p:sp>
              <p:nvSpPr>
                <p:cNvPr id="341" name="Rectangle 340"/>
                <p:cNvSpPr/>
                <p:nvPr/>
              </p:nvSpPr>
              <p:spPr>
                <a:xfrm>
                  <a:off x="5734764" y="508620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TextBox 341"/>
                <p:cNvSpPr txBox="1"/>
                <p:nvPr/>
              </p:nvSpPr>
              <p:spPr>
                <a:xfrm rot="16200000">
                  <a:off x="5565281" y="5183401"/>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grpSp>
          <p:grpSp>
            <p:nvGrpSpPr>
              <p:cNvPr id="335" name="Group 334"/>
              <p:cNvGrpSpPr/>
              <p:nvPr/>
            </p:nvGrpSpPr>
            <p:grpSpPr>
              <a:xfrm>
                <a:off x="6111134" y="4496011"/>
                <a:ext cx="276681" cy="606256"/>
                <a:chOff x="5734762" y="5518856"/>
                <a:chExt cx="276681" cy="606256"/>
              </a:xfrm>
            </p:grpSpPr>
            <p:sp>
              <p:nvSpPr>
                <p:cNvPr id="339" name="Rectangle 338"/>
                <p:cNvSpPr/>
                <p:nvPr/>
              </p:nvSpPr>
              <p:spPr>
                <a:xfrm>
                  <a:off x="5734762" y="559671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TextBox 339"/>
                <p:cNvSpPr txBox="1"/>
                <p:nvPr/>
              </p:nvSpPr>
              <p:spPr>
                <a:xfrm rot="16200000">
                  <a:off x="5565282" y="5691179"/>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grpSp>
          <p:grpSp>
            <p:nvGrpSpPr>
              <p:cNvPr id="336" name="Group 335"/>
              <p:cNvGrpSpPr/>
              <p:nvPr/>
            </p:nvGrpSpPr>
            <p:grpSpPr>
              <a:xfrm>
                <a:off x="6111134" y="5001724"/>
                <a:ext cx="276681" cy="607859"/>
                <a:chOff x="5734762" y="6024569"/>
                <a:chExt cx="276681" cy="607859"/>
              </a:xfrm>
            </p:grpSpPr>
            <p:sp>
              <p:nvSpPr>
                <p:cNvPr id="337" name="Rectangle 336"/>
                <p:cNvSpPr/>
                <p:nvPr/>
              </p:nvSpPr>
              <p:spPr>
                <a:xfrm>
                  <a:off x="5734762" y="610620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TextBox 337"/>
                <p:cNvSpPr txBox="1"/>
                <p:nvPr/>
              </p:nvSpPr>
              <p:spPr>
                <a:xfrm rot="16200000">
                  <a:off x="5562629" y="6197694"/>
                  <a:ext cx="607859"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grpSp>
      <p:sp>
        <p:nvSpPr>
          <p:cNvPr id="347" name="Right Arrow 346"/>
          <p:cNvSpPr/>
          <p:nvPr/>
        </p:nvSpPr>
        <p:spPr>
          <a:xfrm>
            <a:off x="4159114" y="4695193"/>
            <a:ext cx="248775" cy="376370"/>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Right Arrow 347"/>
          <p:cNvSpPr/>
          <p:nvPr/>
        </p:nvSpPr>
        <p:spPr>
          <a:xfrm flipH="1">
            <a:off x="6451648" y="4681566"/>
            <a:ext cx="248775" cy="376370"/>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9" name="Group 348"/>
          <p:cNvGrpSpPr/>
          <p:nvPr/>
        </p:nvGrpSpPr>
        <p:grpSpPr>
          <a:xfrm>
            <a:off x="4501667" y="4502865"/>
            <a:ext cx="2143151" cy="1852392"/>
            <a:chOff x="4872723" y="4456257"/>
            <a:chExt cx="2143151" cy="1852392"/>
          </a:xfrm>
        </p:grpSpPr>
        <p:grpSp>
          <p:nvGrpSpPr>
            <p:cNvPr id="350" name="Group 349"/>
            <p:cNvGrpSpPr/>
            <p:nvPr/>
          </p:nvGrpSpPr>
          <p:grpSpPr>
            <a:xfrm>
              <a:off x="4872723" y="4456257"/>
              <a:ext cx="1888018" cy="893812"/>
              <a:chOff x="3846277" y="4696947"/>
              <a:chExt cx="1888018" cy="893812"/>
            </a:xfrm>
          </p:grpSpPr>
          <p:sp>
            <p:nvSpPr>
              <p:cNvPr id="364" name="Rounded Rectangle 363"/>
              <p:cNvSpPr/>
              <p:nvPr/>
            </p:nvSpPr>
            <p:spPr>
              <a:xfrm>
                <a:off x="3846277" y="4696947"/>
                <a:ext cx="1888018" cy="893812"/>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TextBox 364"/>
              <p:cNvSpPr txBox="1"/>
              <p:nvPr/>
            </p:nvSpPr>
            <p:spPr>
              <a:xfrm>
                <a:off x="3882826" y="4743744"/>
                <a:ext cx="1814920" cy="800219"/>
              </a:xfrm>
              <a:prstGeom prst="rect">
                <a:avLst/>
              </a:prstGeom>
              <a:noFill/>
            </p:spPr>
            <p:txBody>
              <a:bodyPr wrap="none" rtlCol="0">
                <a:spAutoFit/>
              </a:bodyPr>
              <a:lstStyle/>
              <a:p>
                <a:pPr algn="ctr"/>
                <a:r>
                  <a:rPr lang="en-US" sz="1600" dirty="0" smtClean="0">
                    <a:solidFill>
                      <a:schemeClr val="bg2">
                        <a:lumMod val="10000"/>
                      </a:schemeClr>
                    </a:solidFill>
                    <a:latin typeface="Georgia" charset="0"/>
                    <a:ea typeface="Georgia" charset="0"/>
                    <a:cs typeface="Georgia" charset="0"/>
                  </a:rPr>
                  <a:t>Nearest-Neighbor</a:t>
                </a:r>
              </a:p>
              <a:p>
                <a:pPr algn="ctr"/>
                <a:r>
                  <a:rPr lang="en-US" sz="1600" dirty="0" smtClean="0">
                    <a:solidFill>
                      <a:schemeClr val="bg2">
                        <a:lumMod val="10000"/>
                      </a:schemeClr>
                    </a:solidFill>
                    <a:latin typeface="Georgia" charset="0"/>
                    <a:ea typeface="Georgia" charset="0"/>
                    <a:cs typeface="Georgia" charset="0"/>
                  </a:rPr>
                  <a:t>Classifier</a:t>
                </a:r>
              </a:p>
              <a:p>
                <a:pPr algn="ctr"/>
                <a:r>
                  <a:rPr lang="en-US" sz="1400" dirty="0">
                    <a:solidFill>
                      <a:schemeClr val="bg2">
                        <a:lumMod val="10000"/>
                      </a:schemeClr>
                    </a:solidFill>
                    <a:latin typeface="Georgia" charset="0"/>
                    <a:ea typeface="Georgia" charset="0"/>
                    <a:cs typeface="Georgia" charset="0"/>
                  </a:rPr>
                  <a:t>(</a:t>
                </a:r>
                <a:r>
                  <a:rPr lang="en-US" sz="1400" dirty="0" err="1" smtClean="0">
                    <a:solidFill>
                      <a:schemeClr val="bg2">
                        <a:lumMod val="10000"/>
                      </a:schemeClr>
                    </a:solidFill>
                    <a:latin typeface="Georgia" charset="0"/>
                    <a:ea typeface="Georgia" charset="0"/>
                    <a:cs typeface="Georgia" charset="0"/>
                  </a:rPr>
                  <a:t>Kullback</a:t>
                </a:r>
                <a:r>
                  <a:rPr lang="en-US" sz="1400" dirty="0" smtClean="0">
                    <a:solidFill>
                      <a:schemeClr val="bg2">
                        <a:lumMod val="10000"/>
                      </a:schemeClr>
                    </a:solidFill>
                    <a:latin typeface="Georgia" charset="0"/>
                    <a:ea typeface="Georgia" charset="0"/>
                    <a:cs typeface="Georgia" charset="0"/>
                  </a:rPr>
                  <a:t>–</a:t>
                </a:r>
                <a:r>
                  <a:rPr lang="en-US" sz="1400" dirty="0" err="1" smtClean="0">
                    <a:solidFill>
                      <a:schemeClr val="bg2">
                        <a:lumMod val="10000"/>
                      </a:schemeClr>
                    </a:solidFill>
                    <a:latin typeface="Georgia" charset="0"/>
                    <a:ea typeface="Georgia" charset="0"/>
                    <a:cs typeface="Georgia" charset="0"/>
                  </a:rPr>
                  <a:t>Leibler</a:t>
                </a:r>
                <a:r>
                  <a:rPr lang="en-US" sz="1400" dirty="0" smtClean="0">
                    <a:solidFill>
                      <a:schemeClr val="bg2">
                        <a:lumMod val="10000"/>
                      </a:schemeClr>
                    </a:solidFill>
                    <a:latin typeface="Georgia" charset="0"/>
                    <a:ea typeface="Georgia" charset="0"/>
                    <a:cs typeface="Georgia" charset="0"/>
                  </a:rPr>
                  <a:t>)</a:t>
                </a:r>
                <a:endParaRPr lang="en-US" sz="1400" dirty="0">
                  <a:solidFill>
                    <a:schemeClr val="bg2">
                      <a:lumMod val="10000"/>
                    </a:schemeClr>
                  </a:solidFill>
                  <a:latin typeface="Georgia" charset="0"/>
                  <a:ea typeface="Georgia" charset="0"/>
                  <a:cs typeface="Georgia" charset="0"/>
                </a:endParaRPr>
              </a:p>
            </p:txBody>
          </p:sp>
        </p:grpSp>
        <p:grpSp>
          <p:nvGrpSpPr>
            <p:cNvPr id="351" name="Group 350"/>
            <p:cNvGrpSpPr/>
            <p:nvPr/>
          </p:nvGrpSpPr>
          <p:grpSpPr>
            <a:xfrm>
              <a:off x="4905928" y="5309796"/>
              <a:ext cx="1821609" cy="448610"/>
              <a:chOff x="4401275" y="5541218"/>
              <a:chExt cx="1821609" cy="448610"/>
            </a:xfrm>
          </p:grpSpPr>
          <p:sp>
            <p:nvSpPr>
              <p:cNvPr id="362" name="Pentagon 361"/>
              <p:cNvSpPr/>
              <p:nvPr/>
            </p:nvSpPr>
            <p:spPr>
              <a:xfrm rot="5400000">
                <a:off x="5122004" y="4888948"/>
                <a:ext cx="380151" cy="1821609"/>
              </a:xfrm>
              <a:prstGeom prst="homePlate">
                <a:avLst>
                  <a:gd name="adj" fmla="val 1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TextBox 362"/>
              <p:cNvSpPr txBox="1"/>
              <p:nvPr/>
            </p:nvSpPr>
            <p:spPr>
              <a:xfrm>
                <a:off x="4773310" y="5541218"/>
                <a:ext cx="1077539" cy="338554"/>
              </a:xfrm>
              <a:prstGeom prst="rect">
                <a:avLst/>
              </a:prstGeom>
              <a:noFill/>
            </p:spPr>
            <p:txBody>
              <a:bodyPr wrap="none" rtlCol="0">
                <a:spAutoFit/>
              </a:bodyPr>
              <a:lstStyle/>
              <a:p>
                <a:pPr algn="ctr"/>
                <a:r>
                  <a:rPr lang="en-US" sz="1600" dirty="0" smtClean="0">
                    <a:latin typeface="Georgia" charset="0"/>
                    <a:ea typeface="Georgia" charset="0"/>
                    <a:cs typeface="Georgia" charset="0"/>
                  </a:rPr>
                  <a:t>Diagnosis</a:t>
                </a:r>
                <a:endParaRPr lang="en-US" sz="1600" dirty="0">
                  <a:latin typeface="Georgia" charset="0"/>
                  <a:ea typeface="Georgia" charset="0"/>
                  <a:cs typeface="Georgia" charset="0"/>
                </a:endParaRPr>
              </a:p>
            </p:txBody>
          </p:sp>
        </p:grpSp>
        <p:grpSp>
          <p:nvGrpSpPr>
            <p:cNvPr id="352" name="Group 351"/>
            <p:cNvGrpSpPr/>
            <p:nvPr/>
          </p:nvGrpSpPr>
          <p:grpSpPr>
            <a:xfrm>
              <a:off x="5673173" y="5702393"/>
              <a:ext cx="1342701" cy="606256"/>
              <a:chOff x="5009541" y="5703629"/>
              <a:chExt cx="1342701" cy="606256"/>
            </a:xfrm>
          </p:grpSpPr>
          <p:grpSp>
            <p:nvGrpSpPr>
              <p:cNvPr id="353" name="Group 352"/>
              <p:cNvGrpSpPr/>
              <p:nvPr/>
            </p:nvGrpSpPr>
            <p:grpSpPr>
              <a:xfrm>
                <a:off x="5281223" y="5777456"/>
                <a:ext cx="1071019" cy="457200"/>
                <a:chOff x="4878843" y="5989828"/>
                <a:chExt cx="1071019" cy="457200"/>
              </a:xfrm>
            </p:grpSpPr>
            <p:sp>
              <p:nvSpPr>
                <p:cNvPr id="357" name="Rectangle 356"/>
                <p:cNvSpPr/>
                <p:nvPr/>
              </p:nvSpPr>
              <p:spPr>
                <a:xfrm>
                  <a:off x="4918272" y="5989828"/>
                  <a:ext cx="973191" cy="457200"/>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p:cNvSpPr>
                  <a:spLocks noChangeAspect="1"/>
                </p:cNvSpPr>
                <p:nvPr/>
              </p:nvSpPr>
              <p:spPr>
                <a:xfrm>
                  <a:off x="5690856" y="6242837"/>
                  <a:ext cx="128016" cy="12801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59" name="TextBox 358"/>
                <p:cNvSpPr txBox="1"/>
                <p:nvPr/>
              </p:nvSpPr>
              <p:spPr>
                <a:xfrm>
                  <a:off x="5624132" y="6161084"/>
                  <a:ext cx="325730" cy="261610"/>
                </a:xfrm>
                <a:prstGeom prst="rect">
                  <a:avLst/>
                </a:prstGeom>
                <a:noFill/>
              </p:spPr>
              <p:txBody>
                <a:bodyPr wrap="none" rtlCol="0">
                  <a:spAutoFit/>
                </a:bodyPr>
                <a:lstStyle/>
                <a:p>
                  <a:r>
                    <a:rPr lang="en-US" sz="1100" dirty="0" smtClean="0"/>
                    <a:t>✔</a:t>
                  </a:r>
                  <a:endParaRPr lang="en-US" sz="1100" dirty="0"/>
                </a:p>
              </p:txBody>
            </p:sp>
            <p:sp>
              <p:nvSpPr>
                <p:cNvPr id="360" name="TextBox 359"/>
                <p:cNvSpPr txBox="1"/>
                <p:nvPr/>
              </p:nvSpPr>
              <p:spPr>
                <a:xfrm>
                  <a:off x="4878843" y="6014161"/>
                  <a:ext cx="1032655" cy="230832"/>
                </a:xfrm>
                <a:prstGeom prst="rect">
                  <a:avLst/>
                </a:prstGeom>
                <a:noFill/>
              </p:spPr>
              <p:txBody>
                <a:bodyPr wrap="none" rtlCol="0">
                  <a:spAutoFit/>
                </a:bodyPr>
                <a:lstStyle/>
                <a:p>
                  <a:r>
                    <a:rPr lang="en-US" sz="900" dirty="0" smtClean="0">
                      <a:latin typeface="Georgia" charset="0"/>
                      <a:ea typeface="Georgia" charset="0"/>
                      <a:cs typeface="Georgia" charset="0"/>
                    </a:rPr>
                    <a:t>Control policy: 2</a:t>
                  </a:r>
                  <a:endParaRPr lang="en-US" sz="900" dirty="0">
                    <a:latin typeface="Georgia" charset="0"/>
                    <a:ea typeface="Georgia" charset="0"/>
                    <a:cs typeface="Georgia" charset="0"/>
                  </a:endParaRPr>
                </a:p>
              </p:txBody>
            </p:sp>
            <p:sp>
              <p:nvSpPr>
                <p:cNvPr id="361" name="TextBox 360"/>
                <p:cNvSpPr txBox="1"/>
                <p:nvPr/>
              </p:nvSpPr>
              <p:spPr>
                <a:xfrm>
                  <a:off x="4888841" y="6181187"/>
                  <a:ext cx="841897" cy="230832"/>
                </a:xfrm>
                <a:prstGeom prst="rect">
                  <a:avLst/>
                </a:prstGeom>
                <a:noFill/>
              </p:spPr>
              <p:txBody>
                <a:bodyPr wrap="none" rtlCol="0">
                  <a:spAutoFit/>
                </a:bodyPr>
                <a:lstStyle/>
                <a:p>
                  <a:r>
                    <a:rPr lang="en-US" sz="900" dirty="0" smtClean="0">
                      <a:latin typeface="Georgia" charset="0"/>
                      <a:ea typeface="Georgia" charset="0"/>
                      <a:cs typeface="Georgia" charset="0"/>
                    </a:rPr>
                    <a:t>Health state:</a:t>
                  </a:r>
                  <a:endParaRPr lang="en-US" sz="900" dirty="0">
                    <a:latin typeface="Georgia" charset="0"/>
                    <a:ea typeface="Georgia" charset="0"/>
                    <a:cs typeface="Georgia" charset="0"/>
                  </a:endParaRPr>
                </a:p>
              </p:txBody>
            </p:sp>
          </p:grpSp>
          <p:grpSp>
            <p:nvGrpSpPr>
              <p:cNvPr id="354" name="Group 353"/>
              <p:cNvGrpSpPr/>
              <p:nvPr/>
            </p:nvGrpSpPr>
            <p:grpSpPr>
              <a:xfrm rot="16200000">
                <a:off x="4844754" y="5868416"/>
                <a:ext cx="606256" cy="276681"/>
                <a:chOff x="7202983" y="5576815"/>
                <a:chExt cx="606256" cy="276681"/>
              </a:xfrm>
            </p:grpSpPr>
            <p:sp>
              <p:nvSpPr>
                <p:cNvPr id="355" name="Rectangle 354"/>
                <p:cNvSpPr/>
                <p:nvPr/>
              </p:nvSpPr>
              <p:spPr>
                <a:xfrm rot="5400000">
                  <a:off x="7367175" y="5486556"/>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TextBox 355"/>
                <p:cNvSpPr txBox="1"/>
                <p:nvPr/>
              </p:nvSpPr>
              <p:spPr>
                <a:xfrm>
                  <a:off x="7202983" y="5579656"/>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grpSp>
        </p:grpSp>
      </p:grpSp>
      <p:sp>
        <p:nvSpPr>
          <p:cNvPr id="366" name="Rounded Rectangle 365"/>
          <p:cNvSpPr/>
          <p:nvPr/>
        </p:nvSpPr>
        <p:spPr>
          <a:xfrm>
            <a:off x="1564577" y="4419308"/>
            <a:ext cx="1274442" cy="1634515"/>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7" name="TextBox 366"/>
          <p:cNvSpPr txBox="1"/>
          <p:nvPr/>
        </p:nvSpPr>
        <p:spPr>
          <a:xfrm>
            <a:off x="1506579" y="4377744"/>
            <a:ext cx="819236" cy="275198"/>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Observations</a:t>
            </a:r>
            <a:endParaRPr lang="en-US" sz="1600" dirty="0">
              <a:solidFill>
                <a:schemeClr val="bg2">
                  <a:lumMod val="10000"/>
                </a:schemeClr>
              </a:solidFill>
              <a:latin typeface="Georgia" charset="0"/>
              <a:ea typeface="Georgia" charset="0"/>
              <a:cs typeface="Georgia" charset="0"/>
            </a:endParaRPr>
          </a:p>
        </p:txBody>
      </p:sp>
      <p:sp>
        <p:nvSpPr>
          <p:cNvPr id="372" name="TextBox 371"/>
          <p:cNvSpPr txBox="1"/>
          <p:nvPr/>
        </p:nvSpPr>
        <p:spPr>
          <a:xfrm>
            <a:off x="1604339" y="4900245"/>
            <a:ext cx="181672" cy="225162"/>
          </a:xfrm>
          <a:prstGeom prst="rect">
            <a:avLst/>
          </a:prstGeom>
          <a:noFill/>
        </p:spPr>
        <p:txBody>
          <a:bodyPr wrap="none" rtlCol="0">
            <a:spAutoFit/>
          </a:bodyPr>
          <a:lstStyle/>
          <a:p>
            <a:r>
              <a:rPr lang="en-US" sz="1200" b="1" dirty="0" smtClean="0"/>
              <a:t>S</a:t>
            </a:r>
            <a:r>
              <a:rPr lang="en-US" sz="1200" b="1" baseline="-25000" dirty="0" smtClean="0"/>
              <a:t>1</a:t>
            </a:r>
            <a:endParaRPr lang="en-US" sz="1200" b="1" baseline="-25000" dirty="0"/>
          </a:p>
        </p:txBody>
      </p:sp>
      <p:sp>
        <p:nvSpPr>
          <p:cNvPr id="373" name="TextBox 372"/>
          <p:cNvSpPr txBox="1"/>
          <p:nvPr/>
        </p:nvSpPr>
        <p:spPr>
          <a:xfrm>
            <a:off x="1594618" y="5511575"/>
            <a:ext cx="184523" cy="225162"/>
          </a:xfrm>
          <a:prstGeom prst="rect">
            <a:avLst/>
          </a:prstGeom>
          <a:noFill/>
        </p:spPr>
        <p:txBody>
          <a:bodyPr wrap="none" rtlCol="0">
            <a:spAutoFit/>
          </a:bodyPr>
          <a:lstStyle/>
          <a:p>
            <a:r>
              <a:rPr lang="en-US" sz="1200" b="1" dirty="0" smtClean="0"/>
              <a:t>S</a:t>
            </a:r>
            <a:r>
              <a:rPr lang="en-US" sz="1200" b="1" baseline="-25000" dirty="0" smtClean="0"/>
              <a:t>n</a:t>
            </a:r>
            <a:endParaRPr lang="en-US" sz="1200" b="1" baseline="-25000" dirty="0"/>
          </a:p>
        </p:txBody>
      </p:sp>
      <p:grpSp>
        <p:nvGrpSpPr>
          <p:cNvPr id="374" name="Group 373"/>
          <p:cNvGrpSpPr/>
          <p:nvPr/>
        </p:nvGrpSpPr>
        <p:grpSpPr>
          <a:xfrm>
            <a:off x="1838255" y="4772757"/>
            <a:ext cx="862680" cy="873214"/>
            <a:chOff x="1209866" y="1722886"/>
            <a:chExt cx="1352374" cy="1714086"/>
          </a:xfrm>
        </p:grpSpPr>
        <p:pic>
          <p:nvPicPr>
            <p:cNvPr id="375" name="Picture 374"/>
            <p:cNvPicPr>
              <a:picLocks noChangeAspect="1"/>
            </p:cNvPicPr>
            <p:nvPr/>
          </p:nvPicPr>
          <p:blipFill rotWithShape="1">
            <a:blip r:embed="rId4">
              <a:extLst>
                <a:ext uri="{28A0092B-C50C-407E-A947-70E740481C1C}">
                  <a14:useLocalDpi xmlns:a14="http://schemas.microsoft.com/office/drawing/2010/main" val="0"/>
                </a:ext>
              </a:extLst>
            </a:blip>
            <a:srcRect l="2427" r="49745" b="6563"/>
            <a:stretch/>
          </p:blipFill>
          <p:spPr>
            <a:xfrm>
              <a:off x="1209866" y="1722886"/>
              <a:ext cx="1350642" cy="1714086"/>
            </a:xfrm>
            <a:prstGeom prst="rect">
              <a:avLst/>
            </a:prstGeom>
          </p:spPr>
        </p:pic>
        <p:cxnSp>
          <p:nvCxnSpPr>
            <p:cNvPr id="376" name="Straight Connector 375"/>
            <p:cNvCxnSpPr/>
            <p:nvPr/>
          </p:nvCxnSpPr>
          <p:spPr>
            <a:xfrm flipH="1">
              <a:off x="2559643" y="1743651"/>
              <a:ext cx="2597" cy="762237"/>
            </a:xfrm>
            <a:prstGeom prst="line">
              <a:avLst/>
            </a:prstGeom>
            <a:ln w="31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p:cNvCxnSpPr/>
            <p:nvPr/>
          </p:nvCxnSpPr>
          <p:spPr>
            <a:xfrm flipH="1">
              <a:off x="2556613" y="2657348"/>
              <a:ext cx="2597" cy="762237"/>
            </a:xfrm>
            <a:prstGeom prst="line">
              <a:avLst/>
            </a:prstGeom>
            <a:ln w="31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378" name="Right Arrow 377"/>
          <p:cNvSpPr/>
          <p:nvPr/>
        </p:nvSpPr>
        <p:spPr>
          <a:xfrm>
            <a:off x="2783803" y="4706041"/>
            <a:ext cx="248775" cy="376370"/>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9" name="Group 378"/>
          <p:cNvGrpSpPr/>
          <p:nvPr/>
        </p:nvGrpSpPr>
        <p:grpSpPr>
          <a:xfrm>
            <a:off x="1894543" y="5576598"/>
            <a:ext cx="1018709" cy="246221"/>
            <a:chOff x="2174105" y="3509018"/>
            <a:chExt cx="1018709" cy="246221"/>
          </a:xfrm>
        </p:grpSpPr>
        <p:sp>
          <p:nvSpPr>
            <p:cNvPr id="380" name="TextBox 379"/>
            <p:cNvSpPr txBox="1"/>
            <p:nvPr/>
          </p:nvSpPr>
          <p:spPr>
            <a:xfrm>
              <a:off x="2732432" y="3509018"/>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baseline="-25000" dirty="0"/>
            </a:p>
          </p:txBody>
        </p:sp>
        <p:sp>
          <p:nvSpPr>
            <p:cNvPr id="381" name="TextBox 380"/>
            <p:cNvSpPr txBox="1"/>
            <p:nvPr/>
          </p:nvSpPr>
          <p:spPr>
            <a:xfrm>
              <a:off x="2548970" y="3509018"/>
              <a:ext cx="27603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382" name="TextBox 381"/>
            <p:cNvSpPr txBox="1"/>
            <p:nvPr/>
          </p:nvSpPr>
          <p:spPr>
            <a:xfrm>
              <a:off x="2174105" y="3509018"/>
              <a:ext cx="460382" cy="246221"/>
            </a:xfrm>
            <a:prstGeom prst="rect">
              <a:avLst/>
            </a:prstGeom>
            <a:noFill/>
          </p:spPr>
          <p:txBody>
            <a:bodyPr wrap="none" rtlCol="0">
              <a:spAutoFit/>
            </a:bodyPr>
            <a:lstStyle/>
            <a:p>
              <a:r>
                <a:rPr lang="en-US" sz="1000" b="1" dirty="0" smtClean="0"/>
                <a:t>. . . t</a:t>
              </a:r>
              <a:r>
                <a:rPr lang="en-US" sz="1000" b="1" baseline="-25000" dirty="0" smtClean="0"/>
                <a:t>1</a:t>
              </a:r>
              <a:endParaRPr lang="en-US" sz="1400" b="1" baseline="-25000" dirty="0"/>
            </a:p>
          </p:txBody>
        </p:sp>
      </p:grpSp>
      <p:grpSp>
        <p:nvGrpSpPr>
          <p:cNvPr id="368" name="Group 367"/>
          <p:cNvGrpSpPr/>
          <p:nvPr/>
        </p:nvGrpSpPr>
        <p:grpSpPr>
          <a:xfrm rot="5400000">
            <a:off x="1620997" y="5328275"/>
            <a:ext cx="304262" cy="45722"/>
            <a:chOff x="3190690" y="5002824"/>
            <a:chExt cx="370370" cy="77136"/>
          </a:xfrm>
        </p:grpSpPr>
        <p:sp>
          <p:nvSpPr>
            <p:cNvPr id="369" name="Oval 368"/>
            <p:cNvSpPr>
              <a:spLocks noChangeAspect="1"/>
            </p:cNvSpPr>
            <p:nvPr/>
          </p:nvSpPr>
          <p:spPr>
            <a:xfrm>
              <a:off x="3190690" y="5002826"/>
              <a:ext cx="55654" cy="77134"/>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p:cNvSpPr>
              <a:spLocks noChangeAspect="1"/>
            </p:cNvSpPr>
            <p:nvPr/>
          </p:nvSpPr>
          <p:spPr>
            <a:xfrm>
              <a:off x="3340870" y="5002825"/>
              <a:ext cx="55654" cy="77134"/>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p:cNvSpPr>
              <a:spLocks noChangeAspect="1"/>
            </p:cNvSpPr>
            <p:nvPr/>
          </p:nvSpPr>
          <p:spPr>
            <a:xfrm>
              <a:off x="3493994" y="5002824"/>
              <a:ext cx="67066" cy="7713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176012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58258465"/>
              </p:ext>
            </p:extLst>
          </p:nvPr>
        </p:nvGraphicFramePr>
        <p:xfrm>
          <a:off x="-2919"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31</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a:grpSpLocks noChangeAspect="1"/>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Topic modeling AUV data</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994" name="Group 993"/>
          <p:cNvGrpSpPr/>
          <p:nvPr/>
        </p:nvGrpSpPr>
        <p:grpSpPr>
          <a:xfrm>
            <a:off x="678887" y="1055668"/>
            <a:ext cx="7156307" cy="5326250"/>
            <a:chOff x="808250" y="1158408"/>
            <a:chExt cx="7156307" cy="5326250"/>
          </a:xfrm>
        </p:grpSpPr>
        <p:grpSp>
          <p:nvGrpSpPr>
            <p:cNvPr id="989" name="Group 988"/>
            <p:cNvGrpSpPr/>
            <p:nvPr/>
          </p:nvGrpSpPr>
          <p:grpSpPr>
            <a:xfrm>
              <a:off x="2371383" y="1158408"/>
              <a:ext cx="5593174" cy="5326250"/>
              <a:chOff x="2371383" y="1158408"/>
              <a:chExt cx="5593174" cy="5326250"/>
            </a:xfrm>
          </p:grpSpPr>
          <p:grpSp>
            <p:nvGrpSpPr>
              <p:cNvPr id="987" name="Group 986"/>
              <p:cNvGrpSpPr/>
              <p:nvPr/>
            </p:nvGrpSpPr>
            <p:grpSpPr>
              <a:xfrm>
                <a:off x="2371383" y="1158408"/>
                <a:ext cx="5593174" cy="5326250"/>
                <a:chOff x="3804311" y="1158408"/>
                <a:chExt cx="5593174" cy="5326250"/>
              </a:xfrm>
            </p:grpSpPr>
            <p:grpSp>
              <p:nvGrpSpPr>
                <p:cNvPr id="272" name="Group 271"/>
                <p:cNvGrpSpPr/>
                <p:nvPr/>
              </p:nvGrpSpPr>
              <p:grpSpPr>
                <a:xfrm>
                  <a:off x="3804311" y="4058580"/>
                  <a:ext cx="5593174" cy="338554"/>
                  <a:chOff x="848793" y="3688249"/>
                  <a:chExt cx="6997266" cy="423543"/>
                </a:xfrm>
              </p:grpSpPr>
              <p:cxnSp>
                <p:nvCxnSpPr>
                  <p:cNvPr id="65" name="Straight Connector 64"/>
                  <p:cNvCxnSpPr>
                    <a:stCxn id="877" idx="1"/>
                  </p:cNvCxnSpPr>
                  <p:nvPr/>
                </p:nvCxnSpPr>
                <p:spPr>
                  <a:xfrm>
                    <a:off x="848793" y="4007319"/>
                    <a:ext cx="6997266" cy="21507"/>
                  </a:xfrm>
                  <a:prstGeom prst="line">
                    <a:avLst/>
                  </a:prstGeom>
                  <a:ln w="9525">
                    <a:solidFill>
                      <a:schemeClr val="tx1">
                        <a:lumMod val="75000"/>
                        <a:lumOff val="25000"/>
                      </a:schemeClr>
                    </a:solidFill>
                    <a:prstDash val="sysDot"/>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6924030" y="3688249"/>
                    <a:ext cx="823462" cy="423543"/>
                  </a:xfrm>
                  <a:prstGeom prst="rect">
                    <a:avLst/>
                  </a:prstGeom>
                  <a:noFill/>
                </p:spPr>
                <p:txBody>
                  <a:bodyPr wrap="square" rtlCol="0">
                    <a:spAutoFit/>
                  </a:bodyPr>
                  <a:lstStyle/>
                  <a:p>
                    <a:r>
                      <a:rPr lang="en-US" sz="1600" i="1" dirty="0" smtClean="0">
                        <a:latin typeface="Cambria Math" charset="0"/>
                        <a:ea typeface="Cambria Math" charset="0"/>
                        <a:cs typeface="Cambria Math" charset="0"/>
                      </a:rPr>
                      <a:t>Time</a:t>
                    </a:r>
                    <a:endParaRPr lang="en-US" sz="2400" i="1" dirty="0">
                      <a:latin typeface="Cambria Math" charset="0"/>
                      <a:ea typeface="Cambria Math" charset="0"/>
                      <a:cs typeface="Cambria Math" charset="0"/>
                    </a:endParaRPr>
                  </a:p>
                </p:txBody>
              </p:sp>
            </p:grpSp>
            <p:grpSp>
              <p:nvGrpSpPr>
                <p:cNvPr id="898" name="Group 897"/>
                <p:cNvGrpSpPr/>
                <p:nvPr/>
              </p:nvGrpSpPr>
              <p:grpSpPr>
                <a:xfrm>
                  <a:off x="4130052" y="3571650"/>
                  <a:ext cx="3951594" cy="1460524"/>
                  <a:chOff x="2100496" y="3238592"/>
                  <a:chExt cx="4943589" cy="1827169"/>
                </a:xfrm>
              </p:grpSpPr>
              <p:grpSp>
                <p:nvGrpSpPr>
                  <p:cNvPr id="160" name="Group 159"/>
                  <p:cNvGrpSpPr/>
                  <p:nvPr/>
                </p:nvGrpSpPr>
                <p:grpSpPr>
                  <a:xfrm>
                    <a:off x="2100496" y="3808049"/>
                    <a:ext cx="1827167" cy="909842"/>
                    <a:chOff x="186748" y="5103448"/>
                    <a:chExt cx="1990144" cy="990997"/>
                  </a:xfrm>
                </p:grpSpPr>
                <p:grpSp>
                  <p:nvGrpSpPr>
                    <p:cNvPr id="73" name="Group 72"/>
                    <p:cNvGrpSpPr/>
                    <p:nvPr/>
                  </p:nvGrpSpPr>
                  <p:grpSpPr>
                    <a:xfrm rot="19938423">
                      <a:off x="186748" y="5103448"/>
                      <a:ext cx="1990144" cy="587524"/>
                      <a:chOff x="3292366" y="2896415"/>
                      <a:chExt cx="2559268" cy="755534"/>
                    </a:xfrm>
                  </p:grpSpPr>
                  <p:grpSp>
                    <p:nvGrpSpPr>
                      <p:cNvPr id="81" name="Group 80"/>
                      <p:cNvGrpSpPr/>
                      <p:nvPr/>
                    </p:nvGrpSpPr>
                    <p:grpSpPr>
                      <a:xfrm>
                        <a:off x="3292366" y="2896415"/>
                        <a:ext cx="2559268" cy="755534"/>
                        <a:chOff x="4465648" y="826525"/>
                        <a:chExt cx="2559268" cy="755534"/>
                      </a:xfrm>
                    </p:grpSpPr>
                    <p:sp>
                      <p:nvSpPr>
                        <p:cNvPr id="83" name="Rectangle 8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4" name="Group 83"/>
                        <p:cNvGrpSpPr/>
                        <p:nvPr/>
                      </p:nvGrpSpPr>
                      <p:grpSpPr>
                        <a:xfrm>
                          <a:off x="4465648" y="826525"/>
                          <a:ext cx="2559268" cy="755534"/>
                          <a:chOff x="4465648" y="826525"/>
                          <a:chExt cx="2559268" cy="755534"/>
                        </a:xfrm>
                      </p:grpSpPr>
                      <p:grpSp>
                        <p:nvGrpSpPr>
                          <p:cNvPr id="85" name="Group 84"/>
                          <p:cNvGrpSpPr/>
                          <p:nvPr/>
                        </p:nvGrpSpPr>
                        <p:grpSpPr>
                          <a:xfrm>
                            <a:off x="4465648" y="826525"/>
                            <a:ext cx="2559268" cy="755534"/>
                            <a:chOff x="4348967" y="775020"/>
                            <a:chExt cx="4141890" cy="1286009"/>
                          </a:xfrm>
                          <a:solidFill>
                            <a:srgbClr val="FFC000"/>
                          </a:solidFill>
                        </p:grpSpPr>
                        <p:sp>
                          <p:nvSpPr>
                            <p:cNvPr id="87" name="Oval 8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8" name="Trapezoid 8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9" name="Parallelogram 8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Rectangle 8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6" name="Rectangle 8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79" name="Oval 78"/>
                      <p:cNvSpPr/>
                      <p:nvPr/>
                    </p:nvSpPr>
                    <p:spPr>
                      <a:xfrm rot="1661577"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95" name="Group 94"/>
                    <p:cNvGrpSpPr>
                      <a:grpSpLocks noChangeAspect="1"/>
                    </p:cNvGrpSpPr>
                    <p:nvPr/>
                  </p:nvGrpSpPr>
                  <p:grpSpPr>
                    <a:xfrm rot="14522359">
                      <a:off x="222290" y="5953129"/>
                      <a:ext cx="218173" cy="64460"/>
                      <a:chOff x="5240867" y="2785533"/>
                      <a:chExt cx="372532" cy="110067"/>
                    </a:xfrm>
                  </p:grpSpPr>
                  <p:sp>
                    <p:nvSpPr>
                      <p:cNvPr id="4" name="Trapezoid 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ight Triangle 93"/>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1" name="Group 160"/>
                  <p:cNvGrpSpPr/>
                  <p:nvPr/>
                </p:nvGrpSpPr>
                <p:grpSpPr>
                  <a:xfrm rot="3360000">
                    <a:off x="5675576" y="3697252"/>
                    <a:ext cx="1827169" cy="909849"/>
                    <a:chOff x="186749" y="5103441"/>
                    <a:chExt cx="1990146" cy="991004"/>
                  </a:xfrm>
                </p:grpSpPr>
                <p:grpSp>
                  <p:nvGrpSpPr>
                    <p:cNvPr id="172" name="Group 171"/>
                    <p:cNvGrpSpPr/>
                    <p:nvPr/>
                  </p:nvGrpSpPr>
                  <p:grpSpPr>
                    <a:xfrm rot="19938423">
                      <a:off x="186749" y="5103441"/>
                      <a:ext cx="1990146" cy="587522"/>
                      <a:chOff x="3292366" y="2896415"/>
                      <a:chExt cx="2559268" cy="755534"/>
                    </a:xfrm>
                  </p:grpSpPr>
                  <p:grpSp>
                    <p:nvGrpSpPr>
                      <p:cNvPr id="180" name="Group 179"/>
                      <p:cNvGrpSpPr/>
                      <p:nvPr/>
                    </p:nvGrpSpPr>
                    <p:grpSpPr>
                      <a:xfrm>
                        <a:off x="3292366" y="2896415"/>
                        <a:ext cx="2559268" cy="755534"/>
                        <a:chOff x="4465648" y="826525"/>
                        <a:chExt cx="2559268" cy="755534"/>
                      </a:xfrm>
                    </p:grpSpPr>
                    <p:sp>
                      <p:nvSpPr>
                        <p:cNvPr id="182" name="Rectangle 18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3" name="Group 182"/>
                        <p:cNvGrpSpPr/>
                        <p:nvPr/>
                      </p:nvGrpSpPr>
                      <p:grpSpPr>
                        <a:xfrm>
                          <a:off x="4465648" y="826525"/>
                          <a:ext cx="2559268" cy="755534"/>
                          <a:chOff x="4465648" y="826525"/>
                          <a:chExt cx="2559268" cy="755534"/>
                        </a:xfrm>
                      </p:grpSpPr>
                      <p:grpSp>
                        <p:nvGrpSpPr>
                          <p:cNvPr id="184" name="Group 183"/>
                          <p:cNvGrpSpPr/>
                          <p:nvPr/>
                        </p:nvGrpSpPr>
                        <p:grpSpPr>
                          <a:xfrm>
                            <a:off x="4465648" y="826525"/>
                            <a:ext cx="2559268" cy="755534"/>
                            <a:chOff x="4348967" y="775020"/>
                            <a:chExt cx="4141890" cy="1286009"/>
                          </a:xfrm>
                          <a:solidFill>
                            <a:srgbClr val="FFC000"/>
                          </a:solidFill>
                        </p:grpSpPr>
                        <p:sp>
                          <p:nvSpPr>
                            <p:cNvPr id="186" name="Oval 18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7" name="Trapezoid 18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8" name="Parallelogram 18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9" name="Rectangle 18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5" name="Rectangle 18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178" name="Oval 177"/>
                      <p:cNvSpPr/>
                      <p:nvPr/>
                    </p:nvSpPr>
                    <p:spPr>
                      <a:xfrm rot="9101577" flipV="1">
                        <a:off x="3696674" y="3402343"/>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63" name="Group 162"/>
                    <p:cNvGrpSpPr>
                      <a:grpSpLocks noChangeAspect="1"/>
                    </p:cNvGrpSpPr>
                    <p:nvPr/>
                  </p:nvGrpSpPr>
                  <p:grpSpPr>
                    <a:xfrm rot="14522359">
                      <a:off x="222290" y="5953129"/>
                      <a:ext cx="218173" cy="64460"/>
                      <a:chOff x="5240867" y="2785533"/>
                      <a:chExt cx="372532" cy="110067"/>
                    </a:xfrm>
                  </p:grpSpPr>
                  <p:sp>
                    <p:nvSpPr>
                      <p:cNvPr id="164" name="Trapezoid 16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ight Triangle 16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ight Triangle 16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1" name="Group 190"/>
                  <p:cNvGrpSpPr>
                    <a:grpSpLocks noChangeAspect="1"/>
                  </p:cNvGrpSpPr>
                  <p:nvPr/>
                </p:nvGrpSpPr>
                <p:grpSpPr>
                  <a:xfrm rot="1680000">
                    <a:off x="3903369" y="3791550"/>
                    <a:ext cx="1827167" cy="909849"/>
                    <a:chOff x="186749" y="5103441"/>
                    <a:chExt cx="1990145" cy="991004"/>
                  </a:xfrm>
                </p:grpSpPr>
                <p:grpSp>
                  <p:nvGrpSpPr>
                    <p:cNvPr id="202" name="Group 201"/>
                    <p:cNvGrpSpPr/>
                    <p:nvPr/>
                  </p:nvGrpSpPr>
                  <p:grpSpPr>
                    <a:xfrm rot="19938423">
                      <a:off x="186749" y="5103441"/>
                      <a:ext cx="1990145" cy="587522"/>
                      <a:chOff x="3292366" y="2896415"/>
                      <a:chExt cx="2559268" cy="755534"/>
                    </a:xfrm>
                  </p:grpSpPr>
                  <p:grpSp>
                    <p:nvGrpSpPr>
                      <p:cNvPr id="208" name="Group 207"/>
                      <p:cNvGrpSpPr/>
                      <p:nvPr/>
                    </p:nvGrpSpPr>
                    <p:grpSpPr>
                      <a:xfrm>
                        <a:off x="3292366" y="2896415"/>
                        <a:ext cx="2559268" cy="755534"/>
                        <a:chOff x="4465648" y="826525"/>
                        <a:chExt cx="2559268" cy="755534"/>
                      </a:xfrm>
                    </p:grpSpPr>
                    <p:sp>
                      <p:nvSpPr>
                        <p:cNvPr id="210" name="Rectangle 20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11" name="Group 210"/>
                        <p:cNvGrpSpPr/>
                        <p:nvPr/>
                      </p:nvGrpSpPr>
                      <p:grpSpPr>
                        <a:xfrm>
                          <a:off x="4465648" y="826525"/>
                          <a:ext cx="2559268" cy="755534"/>
                          <a:chOff x="4465648" y="826525"/>
                          <a:chExt cx="2559268" cy="755534"/>
                        </a:xfrm>
                      </p:grpSpPr>
                      <p:grpSp>
                        <p:nvGrpSpPr>
                          <p:cNvPr id="212" name="Group 211"/>
                          <p:cNvGrpSpPr/>
                          <p:nvPr/>
                        </p:nvGrpSpPr>
                        <p:grpSpPr>
                          <a:xfrm>
                            <a:off x="4465648" y="826525"/>
                            <a:ext cx="2559268" cy="755534"/>
                            <a:chOff x="4348967" y="775020"/>
                            <a:chExt cx="4141890" cy="1286009"/>
                          </a:xfrm>
                          <a:solidFill>
                            <a:srgbClr val="FFC000"/>
                          </a:solidFill>
                        </p:grpSpPr>
                        <p:sp>
                          <p:nvSpPr>
                            <p:cNvPr id="214" name="Oval 21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5" name="Trapezoid 21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6" name="Parallelogram 21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7" name="Rectangle 21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13" name="Rectangle 21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06" name="Oval 205"/>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193" name="Group 192"/>
                    <p:cNvGrpSpPr>
                      <a:grpSpLocks noChangeAspect="1"/>
                    </p:cNvGrpSpPr>
                    <p:nvPr/>
                  </p:nvGrpSpPr>
                  <p:grpSpPr>
                    <a:xfrm rot="14522359">
                      <a:off x="222290" y="5953129"/>
                      <a:ext cx="218173" cy="64460"/>
                      <a:chOff x="5240867" y="2785533"/>
                      <a:chExt cx="372532" cy="110067"/>
                    </a:xfrm>
                  </p:grpSpPr>
                  <p:sp>
                    <p:nvSpPr>
                      <p:cNvPr id="194" name="Trapezoid 19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ight Triangle 19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ight Triangle 19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07" name="Group 906"/>
                <p:cNvGrpSpPr/>
                <p:nvPr/>
              </p:nvGrpSpPr>
              <p:grpSpPr>
                <a:xfrm>
                  <a:off x="5056923" y="5746340"/>
                  <a:ext cx="2055981" cy="738318"/>
                  <a:chOff x="3386013" y="5959210"/>
                  <a:chExt cx="2572108" cy="923663"/>
                </a:xfrm>
              </p:grpSpPr>
              <p:sp>
                <p:nvSpPr>
                  <p:cNvPr id="574" name="Oval 573"/>
                  <p:cNvSpPr/>
                  <p:nvPr/>
                </p:nvSpPr>
                <p:spPr>
                  <a:xfrm>
                    <a:off x="3461676" y="6247769"/>
                    <a:ext cx="2220655" cy="635104"/>
                  </a:xfrm>
                  <a:prstGeom prst="ellipse">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Georgia" charset="0"/>
                        <a:ea typeface="Georgia" charset="0"/>
                        <a:cs typeface="Georgia" charset="0"/>
                      </a:rPr>
                      <a:t>CRP(β)</a:t>
                    </a:r>
                    <a:endParaRPr lang="en-US" sz="1600" dirty="0">
                      <a:solidFill>
                        <a:schemeClr val="tx1"/>
                      </a:solidFill>
                      <a:latin typeface="Georgia" charset="0"/>
                      <a:ea typeface="Georgia" charset="0"/>
                      <a:cs typeface="Georgia" charset="0"/>
                    </a:endParaRPr>
                  </a:p>
                </p:txBody>
              </p:sp>
              <p:cxnSp>
                <p:nvCxnSpPr>
                  <p:cNvPr id="577" name="Straight Connector 576"/>
                  <p:cNvCxnSpPr>
                    <a:stCxn id="574" idx="0"/>
                  </p:cNvCxnSpPr>
                  <p:nvPr/>
                </p:nvCxnSpPr>
                <p:spPr>
                  <a:xfrm flipV="1">
                    <a:off x="4572003" y="5971075"/>
                    <a:ext cx="1386118" cy="276694"/>
                  </a:xfrm>
                  <a:prstGeom prst="line">
                    <a:avLst/>
                  </a:prstGeom>
                  <a:ln w="9525">
                    <a:solidFill>
                      <a:schemeClr val="tx1">
                        <a:lumMod val="75000"/>
                        <a:lumOff val="25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3" name="Straight Connector 582"/>
                  <p:cNvCxnSpPr>
                    <a:stCxn id="574" idx="0"/>
                  </p:cNvCxnSpPr>
                  <p:nvPr/>
                </p:nvCxnSpPr>
                <p:spPr>
                  <a:xfrm flipV="1">
                    <a:off x="4572003" y="5975489"/>
                    <a:ext cx="672067" cy="272281"/>
                  </a:xfrm>
                  <a:prstGeom prst="line">
                    <a:avLst/>
                  </a:prstGeom>
                  <a:ln w="9525">
                    <a:solidFill>
                      <a:schemeClr val="tx1">
                        <a:lumMod val="75000"/>
                        <a:lumOff val="25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6" name="Straight Connector 585"/>
                  <p:cNvCxnSpPr>
                    <a:stCxn id="574" idx="0"/>
                  </p:cNvCxnSpPr>
                  <p:nvPr/>
                </p:nvCxnSpPr>
                <p:spPr>
                  <a:xfrm flipH="1" flipV="1">
                    <a:off x="4114342" y="5985776"/>
                    <a:ext cx="457662" cy="261993"/>
                  </a:xfrm>
                  <a:prstGeom prst="line">
                    <a:avLst/>
                  </a:prstGeom>
                  <a:ln w="9525">
                    <a:solidFill>
                      <a:schemeClr val="tx1">
                        <a:lumMod val="75000"/>
                        <a:lumOff val="25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89" name="Straight Connector 588"/>
                  <p:cNvCxnSpPr>
                    <a:stCxn id="574" idx="0"/>
                  </p:cNvCxnSpPr>
                  <p:nvPr/>
                </p:nvCxnSpPr>
                <p:spPr>
                  <a:xfrm flipH="1" flipV="1">
                    <a:off x="3386013" y="5959210"/>
                    <a:ext cx="1185990" cy="288559"/>
                  </a:xfrm>
                  <a:prstGeom prst="line">
                    <a:avLst/>
                  </a:prstGeom>
                  <a:ln w="9525">
                    <a:solidFill>
                      <a:schemeClr val="tx1">
                        <a:lumMod val="75000"/>
                        <a:lumOff val="25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74" name="Group 873"/>
                <p:cNvGrpSpPr/>
                <p:nvPr/>
              </p:nvGrpSpPr>
              <p:grpSpPr>
                <a:xfrm>
                  <a:off x="4106336" y="4983111"/>
                  <a:ext cx="3768905" cy="806253"/>
                  <a:chOff x="1942824" y="5004382"/>
                  <a:chExt cx="4715037" cy="1008653"/>
                </a:xfrm>
              </p:grpSpPr>
              <p:grpSp>
                <p:nvGrpSpPr>
                  <p:cNvPr id="871" name="Group 870"/>
                  <p:cNvGrpSpPr/>
                  <p:nvPr/>
                </p:nvGrpSpPr>
                <p:grpSpPr>
                  <a:xfrm>
                    <a:off x="1942824" y="5004382"/>
                    <a:ext cx="1144442" cy="996654"/>
                    <a:chOff x="1491568" y="5004382"/>
                    <a:chExt cx="1144442" cy="996654"/>
                  </a:xfrm>
                </p:grpSpPr>
                <p:grpSp>
                  <p:nvGrpSpPr>
                    <p:cNvPr id="288" name="Group 287"/>
                    <p:cNvGrpSpPr>
                      <a:grpSpLocks noChangeAspect="1"/>
                    </p:cNvGrpSpPr>
                    <p:nvPr/>
                  </p:nvGrpSpPr>
                  <p:grpSpPr>
                    <a:xfrm>
                      <a:off x="1737359" y="5004382"/>
                      <a:ext cx="898651" cy="996654"/>
                      <a:chOff x="1681596" y="4909755"/>
                      <a:chExt cx="956070" cy="1060334"/>
                    </a:xfrm>
                  </p:grpSpPr>
                  <p:sp>
                    <p:nvSpPr>
                      <p:cNvPr id="285" name="Rectangle 284"/>
                      <p:cNvSpPr/>
                      <p:nvPr/>
                    </p:nvSpPr>
                    <p:spPr>
                      <a:xfrm>
                        <a:off x="1785511" y="5017242"/>
                        <a:ext cx="196549" cy="61904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ectangle 285"/>
                      <p:cNvSpPr/>
                      <p:nvPr/>
                    </p:nvSpPr>
                    <p:spPr>
                      <a:xfrm>
                        <a:off x="2072244" y="5578212"/>
                        <a:ext cx="196549" cy="58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ectangle 286"/>
                      <p:cNvSpPr/>
                      <p:nvPr/>
                    </p:nvSpPr>
                    <p:spPr>
                      <a:xfrm>
                        <a:off x="2363405" y="5471383"/>
                        <a:ext cx="196549" cy="16485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5" name="Group 274"/>
                      <p:cNvGrpSpPr>
                        <a:grpSpLocks noChangeAspect="1"/>
                      </p:cNvGrpSpPr>
                      <p:nvPr/>
                    </p:nvGrpSpPr>
                    <p:grpSpPr>
                      <a:xfrm>
                        <a:off x="1681596" y="5654327"/>
                        <a:ext cx="914400" cy="315762"/>
                        <a:chOff x="7626975" y="5811737"/>
                        <a:chExt cx="1323985" cy="457200"/>
                      </a:xfrm>
                    </p:grpSpPr>
                    <p:cxnSp>
                      <p:nvCxnSpPr>
                        <p:cNvPr id="269" name="Straight Connector 268"/>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21" name="Group 220"/>
                        <p:cNvGrpSpPr>
                          <a:grpSpLocks noChangeAspect="1"/>
                        </p:cNvGrpSpPr>
                        <p:nvPr/>
                      </p:nvGrpSpPr>
                      <p:grpSpPr>
                        <a:xfrm rot="1680000">
                          <a:off x="8055016" y="5968079"/>
                          <a:ext cx="457200" cy="227666"/>
                          <a:chOff x="186749" y="5103441"/>
                          <a:chExt cx="1990145" cy="991004"/>
                        </a:xfrm>
                      </p:grpSpPr>
                      <p:grpSp>
                        <p:nvGrpSpPr>
                          <p:cNvPr id="222" name="Group 221"/>
                          <p:cNvGrpSpPr/>
                          <p:nvPr/>
                        </p:nvGrpSpPr>
                        <p:grpSpPr>
                          <a:xfrm rot="19938423">
                            <a:off x="186749" y="5103441"/>
                            <a:ext cx="1990145" cy="587522"/>
                            <a:chOff x="3292366" y="2896415"/>
                            <a:chExt cx="2559268" cy="755534"/>
                          </a:xfrm>
                        </p:grpSpPr>
                        <p:grpSp>
                          <p:nvGrpSpPr>
                            <p:cNvPr id="227" name="Group 226"/>
                            <p:cNvGrpSpPr/>
                            <p:nvPr/>
                          </p:nvGrpSpPr>
                          <p:grpSpPr>
                            <a:xfrm>
                              <a:off x="3292366" y="2896415"/>
                              <a:ext cx="2559268" cy="755534"/>
                              <a:chOff x="4465648" y="826525"/>
                              <a:chExt cx="2559268" cy="755534"/>
                            </a:xfrm>
                          </p:grpSpPr>
                          <p:sp>
                            <p:nvSpPr>
                              <p:cNvPr id="229" name="Rectangle 22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30" name="Group 229"/>
                              <p:cNvGrpSpPr/>
                              <p:nvPr/>
                            </p:nvGrpSpPr>
                            <p:grpSpPr>
                              <a:xfrm>
                                <a:off x="4465648" y="826525"/>
                                <a:ext cx="2559268" cy="755534"/>
                                <a:chOff x="4465648" y="826525"/>
                                <a:chExt cx="2559268" cy="755534"/>
                              </a:xfrm>
                            </p:grpSpPr>
                            <p:grpSp>
                              <p:nvGrpSpPr>
                                <p:cNvPr id="231" name="Group 230"/>
                                <p:cNvGrpSpPr/>
                                <p:nvPr/>
                              </p:nvGrpSpPr>
                              <p:grpSpPr>
                                <a:xfrm>
                                  <a:off x="4465648" y="826525"/>
                                  <a:ext cx="2559268" cy="755534"/>
                                  <a:chOff x="4348967" y="775020"/>
                                  <a:chExt cx="4141890" cy="1286009"/>
                                </a:xfrm>
                                <a:solidFill>
                                  <a:srgbClr val="FFC000"/>
                                </a:solidFill>
                              </p:grpSpPr>
                              <p:sp>
                                <p:nvSpPr>
                                  <p:cNvPr id="233" name="Oval 23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4" name="Trapezoid 23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5" name="Parallelogram 23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6" name="Rectangle 23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32" name="Rectangle 23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28" name="Oval 22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23" name="Group 222"/>
                          <p:cNvGrpSpPr>
                            <a:grpSpLocks noChangeAspect="1"/>
                          </p:cNvGrpSpPr>
                          <p:nvPr/>
                        </p:nvGrpSpPr>
                        <p:grpSpPr>
                          <a:xfrm rot="14522359">
                            <a:off x="222290" y="5953129"/>
                            <a:ext cx="218173" cy="64460"/>
                            <a:chOff x="5240867" y="2785533"/>
                            <a:chExt cx="372532" cy="110067"/>
                          </a:xfrm>
                        </p:grpSpPr>
                        <p:sp>
                          <p:nvSpPr>
                            <p:cNvPr id="224" name="Trapezoid 22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ight Triangle 22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ight Triangle 22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7" name="Group 236"/>
                        <p:cNvGrpSpPr>
                          <a:grpSpLocks noChangeAspect="1"/>
                        </p:cNvGrpSpPr>
                        <p:nvPr/>
                      </p:nvGrpSpPr>
                      <p:grpSpPr>
                        <a:xfrm rot="20291445">
                          <a:off x="7626975" y="5942206"/>
                          <a:ext cx="457200" cy="227666"/>
                          <a:chOff x="186749" y="5103441"/>
                          <a:chExt cx="1990145" cy="991004"/>
                        </a:xfrm>
                      </p:grpSpPr>
                      <p:grpSp>
                        <p:nvGrpSpPr>
                          <p:cNvPr id="238" name="Group 237"/>
                          <p:cNvGrpSpPr/>
                          <p:nvPr/>
                        </p:nvGrpSpPr>
                        <p:grpSpPr>
                          <a:xfrm rot="19938423">
                            <a:off x="186749" y="5103441"/>
                            <a:ext cx="1990145" cy="587522"/>
                            <a:chOff x="3292366" y="2896415"/>
                            <a:chExt cx="2559268" cy="755534"/>
                          </a:xfrm>
                        </p:grpSpPr>
                        <p:grpSp>
                          <p:nvGrpSpPr>
                            <p:cNvPr id="243" name="Group 242"/>
                            <p:cNvGrpSpPr/>
                            <p:nvPr/>
                          </p:nvGrpSpPr>
                          <p:grpSpPr>
                            <a:xfrm>
                              <a:off x="3292366" y="2896415"/>
                              <a:ext cx="2559268" cy="755534"/>
                              <a:chOff x="4465648" y="826525"/>
                              <a:chExt cx="2559268" cy="755534"/>
                            </a:xfrm>
                          </p:grpSpPr>
                          <p:sp>
                            <p:nvSpPr>
                              <p:cNvPr id="245" name="Rectangle 24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46" name="Group 245"/>
                              <p:cNvGrpSpPr/>
                              <p:nvPr/>
                            </p:nvGrpSpPr>
                            <p:grpSpPr>
                              <a:xfrm>
                                <a:off x="4465648" y="826525"/>
                                <a:ext cx="2559268" cy="755534"/>
                                <a:chOff x="4465648" y="826525"/>
                                <a:chExt cx="2559268" cy="755534"/>
                              </a:xfrm>
                            </p:grpSpPr>
                            <p:grpSp>
                              <p:nvGrpSpPr>
                                <p:cNvPr id="247" name="Group 246"/>
                                <p:cNvGrpSpPr/>
                                <p:nvPr/>
                              </p:nvGrpSpPr>
                              <p:grpSpPr>
                                <a:xfrm>
                                  <a:off x="4465648" y="826525"/>
                                  <a:ext cx="2559268" cy="755534"/>
                                  <a:chOff x="4348967" y="775020"/>
                                  <a:chExt cx="4141890" cy="1286009"/>
                                </a:xfrm>
                                <a:solidFill>
                                  <a:srgbClr val="FFC000"/>
                                </a:solidFill>
                              </p:grpSpPr>
                              <p:sp>
                                <p:nvSpPr>
                                  <p:cNvPr id="249" name="Oval 24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0" name="Trapezoid 24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1" name="Parallelogram 25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2" name="Rectangle 25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48" name="Rectangle 24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44" name="Oval 24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39" name="Group 238"/>
                          <p:cNvGrpSpPr>
                            <a:grpSpLocks noChangeAspect="1"/>
                          </p:cNvGrpSpPr>
                          <p:nvPr/>
                        </p:nvGrpSpPr>
                        <p:grpSpPr>
                          <a:xfrm rot="14522359">
                            <a:off x="222290" y="5953129"/>
                            <a:ext cx="218173" cy="64460"/>
                            <a:chOff x="5240867" y="2785533"/>
                            <a:chExt cx="372532" cy="110067"/>
                          </a:xfrm>
                        </p:grpSpPr>
                        <p:sp>
                          <p:nvSpPr>
                            <p:cNvPr id="240" name="Trapezoid 23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ight Triangle 24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ight Triangle 24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3" name="Group 252"/>
                        <p:cNvGrpSpPr>
                          <a:grpSpLocks noChangeAspect="1"/>
                        </p:cNvGrpSpPr>
                        <p:nvPr/>
                      </p:nvGrpSpPr>
                      <p:grpSpPr>
                        <a:xfrm rot="4377766">
                          <a:off x="8507278" y="5926504"/>
                          <a:ext cx="457200" cy="227666"/>
                          <a:chOff x="186749" y="5103441"/>
                          <a:chExt cx="1990145" cy="991004"/>
                        </a:xfrm>
                      </p:grpSpPr>
                      <p:grpSp>
                        <p:nvGrpSpPr>
                          <p:cNvPr id="254" name="Group 253"/>
                          <p:cNvGrpSpPr/>
                          <p:nvPr/>
                        </p:nvGrpSpPr>
                        <p:grpSpPr>
                          <a:xfrm rot="19938423">
                            <a:off x="186749" y="5103441"/>
                            <a:ext cx="1990145" cy="587522"/>
                            <a:chOff x="3292366" y="2896415"/>
                            <a:chExt cx="2559268" cy="755534"/>
                          </a:xfrm>
                        </p:grpSpPr>
                        <p:grpSp>
                          <p:nvGrpSpPr>
                            <p:cNvPr id="259" name="Group 258"/>
                            <p:cNvGrpSpPr/>
                            <p:nvPr/>
                          </p:nvGrpSpPr>
                          <p:grpSpPr>
                            <a:xfrm>
                              <a:off x="3292366" y="2896415"/>
                              <a:ext cx="2559268" cy="755534"/>
                              <a:chOff x="4465648" y="826525"/>
                              <a:chExt cx="2559268" cy="755534"/>
                            </a:xfrm>
                          </p:grpSpPr>
                          <p:sp>
                            <p:nvSpPr>
                              <p:cNvPr id="261" name="Rectangle 260"/>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62" name="Group 261"/>
                              <p:cNvGrpSpPr/>
                              <p:nvPr/>
                            </p:nvGrpSpPr>
                            <p:grpSpPr>
                              <a:xfrm>
                                <a:off x="4465648" y="826525"/>
                                <a:ext cx="2559268" cy="755534"/>
                                <a:chOff x="4465648" y="826525"/>
                                <a:chExt cx="2559268" cy="755534"/>
                              </a:xfrm>
                            </p:grpSpPr>
                            <p:grpSp>
                              <p:nvGrpSpPr>
                                <p:cNvPr id="263" name="Group 262"/>
                                <p:cNvGrpSpPr/>
                                <p:nvPr/>
                              </p:nvGrpSpPr>
                              <p:grpSpPr>
                                <a:xfrm>
                                  <a:off x="4465648" y="826525"/>
                                  <a:ext cx="2559268" cy="755534"/>
                                  <a:chOff x="4348967" y="775020"/>
                                  <a:chExt cx="4141890" cy="1286009"/>
                                </a:xfrm>
                                <a:solidFill>
                                  <a:srgbClr val="FFC000"/>
                                </a:solidFill>
                              </p:grpSpPr>
                              <p:sp>
                                <p:nvSpPr>
                                  <p:cNvPr id="265" name="Oval 264"/>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6" name="Trapezoid 265"/>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7" name="Parallelogram 266"/>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8" name="Rectangle 267"/>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64" name="Rectangle 263"/>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260" name="Oval 259"/>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255" name="Group 254"/>
                          <p:cNvGrpSpPr>
                            <a:grpSpLocks noChangeAspect="1"/>
                          </p:cNvGrpSpPr>
                          <p:nvPr/>
                        </p:nvGrpSpPr>
                        <p:grpSpPr>
                          <a:xfrm rot="14522359">
                            <a:off x="222290" y="5953129"/>
                            <a:ext cx="218173" cy="64460"/>
                            <a:chOff x="5240867" y="2785533"/>
                            <a:chExt cx="372532" cy="110067"/>
                          </a:xfrm>
                        </p:grpSpPr>
                        <p:sp>
                          <p:nvSpPr>
                            <p:cNvPr id="256" name="Trapezoid 255"/>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ight Triangle 256"/>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Right Triangle 257"/>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81" name="Straight Connector 280"/>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7" name="Rectangle 276"/>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4" name="TextBox 863"/>
                    <p:cNvSpPr txBox="1"/>
                    <p:nvPr/>
                  </p:nvSpPr>
                  <p:spPr>
                    <a:xfrm rot="16200000">
                      <a:off x="1372465" y="5237403"/>
                      <a:ext cx="484428"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2" name="Group 871"/>
                  <p:cNvGrpSpPr/>
                  <p:nvPr/>
                </p:nvGrpSpPr>
                <p:grpSpPr>
                  <a:xfrm>
                    <a:off x="3176436" y="5004382"/>
                    <a:ext cx="1129989" cy="996654"/>
                    <a:chOff x="2830808" y="5004382"/>
                    <a:chExt cx="1129989" cy="996654"/>
                  </a:xfrm>
                </p:grpSpPr>
                <p:grpSp>
                  <p:nvGrpSpPr>
                    <p:cNvPr id="289" name="Group 288"/>
                    <p:cNvGrpSpPr>
                      <a:grpSpLocks noChangeAspect="1"/>
                    </p:cNvGrpSpPr>
                    <p:nvPr/>
                  </p:nvGrpSpPr>
                  <p:grpSpPr>
                    <a:xfrm>
                      <a:off x="3062146" y="5004382"/>
                      <a:ext cx="898651" cy="996654"/>
                      <a:chOff x="1681596" y="4909755"/>
                      <a:chExt cx="956070" cy="1060334"/>
                    </a:xfrm>
                  </p:grpSpPr>
                  <p:sp>
                    <p:nvSpPr>
                      <p:cNvPr id="290" name="Rectangle 289"/>
                      <p:cNvSpPr/>
                      <p:nvPr/>
                    </p:nvSpPr>
                    <p:spPr>
                      <a:xfrm>
                        <a:off x="1785511" y="5270321"/>
                        <a:ext cx="196549" cy="3659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Rectangle 290"/>
                      <p:cNvSpPr/>
                      <p:nvPr/>
                    </p:nvSpPr>
                    <p:spPr>
                      <a:xfrm>
                        <a:off x="2072244" y="5348594"/>
                        <a:ext cx="196549" cy="28769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ectangle 291"/>
                      <p:cNvSpPr/>
                      <p:nvPr/>
                    </p:nvSpPr>
                    <p:spPr>
                      <a:xfrm>
                        <a:off x="2363405" y="5587597"/>
                        <a:ext cx="196549" cy="4864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3" name="Group 292"/>
                      <p:cNvGrpSpPr>
                        <a:grpSpLocks noChangeAspect="1"/>
                      </p:cNvGrpSpPr>
                      <p:nvPr/>
                    </p:nvGrpSpPr>
                    <p:grpSpPr>
                      <a:xfrm>
                        <a:off x="1681596" y="5654327"/>
                        <a:ext cx="914400" cy="315762"/>
                        <a:chOff x="7626975" y="5811737"/>
                        <a:chExt cx="1323985" cy="457200"/>
                      </a:xfrm>
                    </p:grpSpPr>
                    <p:cxnSp>
                      <p:nvCxnSpPr>
                        <p:cNvPr id="300" name="Straight Connector 299"/>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97" name="Group 296"/>
                        <p:cNvGrpSpPr>
                          <a:grpSpLocks noChangeAspect="1"/>
                        </p:cNvGrpSpPr>
                        <p:nvPr/>
                      </p:nvGrpSpPr>
                      <p:grpSpPr>
                        <a:xfrm rot="1680000">
                          <a:off x="8055016" y="5968079"/>
                          <a:ext cx="457200" cy="227666"/>
                          <a:chOff x="186749" y="5103441"/>
                          <a:chExt cx="1990145" cy="991004"/>
                        </a:xfrm>
                      </p:grpSpPr>
                      <p:grpSp>
                        <p:nvGrpSpPr>
                          <p:cNvPr id="331" name="Group 330"/>
                          <p:cNvGrpSpPr/>
                          <p:nvPr/>
                        </p:nvGrpSpPr>
                        <p:grpSpPr>
                          <a:xfrm rot="19938423">
                            <a:off x="186749" y="5103441"/>
                            <a:ext cx="1990145" cy="587522"/>
                            <a:chOff x="3292366" y="2896415"/>
                            <a:chExt cx="2559268" cy="755534"/>
                          </a:xfrm>
                        </p:grpSpPr>
                        <p:grpSp>
                          <p:nvGrpSpPr>
                            <p:cNvPr id="336" name="Group 335"/>
                            <p:cNvGrpSpPr/>
                            <p:nvPr/>
                          </p:nvGrpSpPr>
                          <p:grpSpPr>
                            <a:xfrm>
                              <a:off x="3292366" y="2896415"/>
                              <a:ext cx="2559268" cy="755534"/>
                              <a:chOff x="4465648" y="826525"/>
                              <a:chExt cx="2559268" cy="755534"/>
                            </a:xfrm>
                          </p:grpSpPr>
                          <p:sp>
                            <p:nvSpPr>
                              <p:cNvPr id="338" name="Rectangle 337"/>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39" name="Group 338"/>
                              <p:cNvGrpSpPr/>
                              <p:nvPr/>
                            </p:nvGrpSpPr>
                            <p:grpSpPr>
                              <a:xfrm>
                                <a:off x="4465648" y="826525"/>
                                <a:ext cx="2559268" cy="755534"/>
                                <a:chOff x="4465648" y="826525"/>
                                <a:chExt cx="2559268" cy="755534"/>
                              </a:xfrm>
                            </p:grpSpPr>
                            <p:grpSp>
                              <p:nvGrpSpPr>
                                <p:cNvPr id="340" name="Group 339"/>
                                <p:cNvGrpSpPr/>
                                <p:nvPr/>
                              </p:nvGrpSpPr>
                              <p:grpSpPr>
                                <a:xfrm>
                                  <a:off x="4465648" y="826525"/>
                                  <a:ext cx="2559268" cy="755534"/>
                                  <a:chOff x="4348967" y="775020"/>
                                  <a:chExt cx="4141890" cy="1286009"/>
                                </a:xfrm>
                                <a:solidFill>
                                  <a:srgbClr val="FFC000"/>
                                </a:solidFill>
                              </p:grpSpPr>
                              <p:sp>
                                <p:nvSpPr>
                                  <p:cNvPr id="342" name="Oval 341"/>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3" name="Trapezoid 342"/>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4" name="Parallelogram 343"/>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5" name="Rectangle 344"/>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41" name="Rectangle 340"/>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37" name="Oval 336"/>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32" name="Group 331"/>
                          <p:cNvGrpSpPr>
                            <a:grpSpLocks noChangeAspect="1"/>
                          </p:cNvGrpSpPr>
                          <p:nvPr/>
                        </p:nvGrpSpPr>
                        <p:grpSpPr>
                          <a:xfrm rot="14522359">
                            <a:off x="222290" y="5953129"/>
                            <a:ext cx="218173" cy="64460"/>
                            <a:chOff x="5240867" y="2785533"/>
                            <a:chExt cx="372532" cy="110067"/>
                          </a:xfrm>
                        </p:grpSpPr>
                        <p:sp>
                          <p:nvSpPr>
                            <p:cNvPr id="333" name="Trapezoid 332"/>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Right Triangle 333"/>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Right Triangle 334"/>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8" name="Group 297"/>
                        <p:cNvGrpSpPr>
                          <a:grpSpLocks noChangeAspect="1"/>
                        </p:cNvGrpSpPr>
                        <p:nvPr/>
                      </p:nvGrpSpPr>
                      <p:grpSpPr>
                        <a:xfrm rot="20291445">
                          <a:off x="7626975" y="5942206"/>
                          <a:ext cx="457200" cy="227666"/>
                          <a:chOff x="186749" y="5103441"/>
                          <a:chExt cx="1990145" cy="991004"/>
                        </a:xfrm>
                      </p:grpSpPr>
                      <p:grpSp>
                        <p:nvGrpSpPr>
                          <p:cNvPr id="316" name="Group 315"/>
                          <p:cNvGrpSpPr/>
                          <p:nvPr/>
                        </p:nvGrpSpPr>
                        <p:grpSpPr>
                          <a:xfrm rot="19938423">
                            <a:off x="186749" y="5103441"/>
                            <a:ext cx="1990145" cy="587522"/>
                            <a:chOff x="3292366" y="2896415"/>
                            <a:chExt cx="2559268" cy="755534"/>
                          </a:xfrm>
                        </p:grpSpPr>
                        <p:grpSp>
                          <p:nvGrpSpPr>
                            <p:cNvPr id="321" name="Group 320"/>
                            <p:cNvGrpSpPr/>
                            <p:nvPr/>
                          </p:nvGrpSpPr>
                          <p:grpSpPr>
                            <a:xfrm>
                              <a:off x="3292366" y="2896415"/>
                              <a:ext cx="2559268" cy="755534"/>
                              <a:chOff x="4465648" y="826525"/>
                              <a:chExt cx="2559268" cy="755534"/>
                            </a:xfrm>
                          </p:grpSpPr>
                          <p:sp>
                            <p:nvSpPr>
                              <p:cNvPr id="323" name="Rectangle 322"/>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24" name="Group 323"/>
                              <p:cNvGrpSpPr/>
                              <p:nvPr/>
                            </p:nvGrpSpPr>
                            <p:grpSpPr>
                              <a:xfrm>
                                <a:off x="4465648" y="826525"/>
                                <a:ext cx="2559268" cy="755534"/>
                                <a:chOff x="4465648" y="826525"/>
                                <a:chExt cx="2559268" cy="755534"/>
                              </a:xfrm>
                            </p:grpSpPr>
                            <p:grpSp>
                              <p:nvGrpSpPr>
                                <p:cNvPr id="325" name="Group 324"/>
                                <p:cNvGrpSpPr/>
                                <p:nvPr/>
                              </p:nvGrpSpPr>
                              <p:grpSpPr>
                                <a:xfrm>
                                  <a:off x="4465648" y="826525"/>
                                  <a:ext cx="2559268" cy="755534"/>
                                  <a:chOff x="4348967" y="775020"/>
                                  <a:chExt cx="4141890" cy="1286009"/>
                                </a:xfrm>
                                <a:solidFill>
                                  <a:srgbClr val="FFC000"/>
                                </a:solidFill>
                              </p:grpSpPr>
                              <p:sp>
                                <p:nvSpPr>
                                  <p:cNvPr id="327" name="Oval 326"/>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8" name="Trapezoid 327"/>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9" name="Parallelogram 328"/>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0" name="Rectangle 329"/>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26" name="Rectangle 325"/>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22" name="Oval 321"/>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17" name="Group 316"/>
                          <p:cNvGrpSpPr>
                            <a:grpSpLocks noChangeAspect="1"/>
                          </p:cNvGrpSpPr>
                          <p:nvPr/>
                        </p:nvGrpSpPr>
                        <p:grpSpPr>
                          <a:xfrm rot="14522359">
                            <a:off x="222290" y="5953129"/>
                            <a:ext cx="218173" cy="64460"/>
                            <a:chOff x="5240867" y="2785533"/>
                            <a:chExt cx="372532" cy="110067"/>
                          </a:xfrm>
                        </p:grpSpPr>
                        <p:sp>
                          <p:nvSpPr>
                            <p:cNvPr id="318" name="Trapezoid 317"/>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Right Triangle 318"/>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Right Triangle 319"/>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9" name="Group 298"/>
                        <p:cNvGrpSpPr>
                          <a:grpSpLocks noChangeAspect="1"/>
                        </p:cNvGrpSpPr>
                        <p:nvPr/>
                      </p:nvGrpSpPr>
                      <p:grpSpPr>
                        <a:xfrm rot="4377766">
                          <a:off x="8507278" y="5926504"/>
                          <a:ext cx="457200" cy="227666"/>
                          <a:chOff x="186749" y="5103441"/>
                          <a:chExt cx="1990145" cy="991004"/>
                        </a:xfrm>
                      </p:grpSpPr>
                      <p:grpSp>
                        <p:nvGrpSpPr>
                          <p:cNvPr id="301" name="Group 300"/>
                          <p:cNvGrpSpPr/>
                          <p:nvPr/>
                        </p:nvGrpSpPr>
                        <p:grpSpPr>
                          <a:xfrm rot="19938423">
                            <a:off x="186749" y="5103441"/>
                            <a:ext cx="1990145" cy="587522"/>
                            <a:chOff x="3292366" y="2896415"/>
                            <a:chExt cx="2559268" cy="755534"/>
                          </a:xfrm>
                        </p:grpSpPr>
                        <p:grpSp>
                          <p:nvGrpSpPr>
                            <p:cNvPr id="306" name="Group 305"/>
                            <p:cNvGrpSpPr/>
                            <p:nvPr/>
                          </p:nvGrpSpPr>
                          <p:grpSpPr>
                            <a:xfrm>
                              <a:off x="3292366" y="2896415"/>
                              <a:ext cx="2559268" cy="755534"/>
                              <a:chOff x="4465648" y="826525"/>
                              <a:chExt cx="2559268" cy="755534"/>
                            </a:xfrm>
                          </p:grpSpPr>
                          <p:sp>
                            <p:nvSpPr>
                              <p:cNvPr id="308" name="Rectangle 307"/>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09" name="Group 308"/>
                              <p:cNvGrpSpPr/>
                              <p:nvPr/>
                            </p:nvGrpSpPr>
                            <p:grpSpPr>
                              <a:xfrm>
                                <a:off x="4465648" y="826525"/>
                                <a:ext cx="2559268" cy="755534"/>
                                <a:chOff x="4465648" y="826525"/>
                                <a:chExt cx="2559268" cy="755534"/>
                              </a:xfrm>
                            </p:grpSpPr>
                            <p:grpSp>
                              <p:nvGrpSpPr>
                                <p:cNvPr id="310" name="Group 309"/>
                                <p:cNvGrpSpPr/>
                                <p:nvPr/>
                              </p:nvGrpSpPr>
                              <p:grpSpPr>
                                <a:xfrm>
                                  <a:off x="4465648" y="826525"/>
                                  <a:ext cx="2559268" cy="755534"/>
                                  <a:chOff x="4348967" y="775020"/>
                                  <a:chExt cx="4141890" cy="1286009"/>
                                </a:xfrm>
                                <a:solidFill>
                                  <a:srgbClr val="FFC000"/>
                                </a:solidFill>
                              </p:grpSpPr>
                              <p:sp>
                                <p:nvSpPr>
                                  <p:cNvPr id="312" name="Oval 311"/>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3" name="Trapezoid 312"/>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4" name="Parallelogram 313"/>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5" name="Rectangle 314"/>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11" name="Rectangle 310"/>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07" name="Oval 306"/>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02" name="Group 301"/>
                          <p:cNvGrpSpPr>
                            <a:grpSpLocks noChangeAspect="1"/>
                          </p:cNvGrpSpPr>
                          <p:nvPr/>
                        </p:nvGrpSpPr>
                        <p:grpSpPr>
                          <a:xfrm rot="14522359">
                            <a:off x="222290" y="5953129"/>
                            <a:ext cx="218173" cy="64460"/>
                            <a:chOff x="5240867" y="2785533"/>
                            <a:chExt cx="372532" cy="110067"/>
                          </a:xfrm>
                        </p:grpSpPr>
                        <p:sp>
                          <p:nvSpPr>
                            <p:cNvPr id="303" name="Trapezoid 302"/>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Right Triangle 303"/>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Right Triangle 304"/>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294" name="Straight Connector 293"/>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96" name="Rectangle 295"/>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6" name="TextBox 865"/>
                    <p:cNvSpPr txBox="1"/>
                    <p:nvPr/>
                  </p:nvSpPr>
                  <p:spPr>
                    <a:xfrm rot="16200000">
                      <a:off x="2711705" y="5235355"/>
                      <a:ext cx="484428" cy="246221"/>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3" name="Group 872"/>
                  <p:cNvGrpSpPr/>
                  <p:nvPr/>
                </p:nvGrpSpPr>
                <p:grpSpPr>
                  <a:xfrm>
                    <a:off x="4336632" y="5004382"/>
                    <a:ext cx="1140583" cy="996654"/>
                    <a:chOff x="3969609" y="5004382"/>
                    <a:chExt cx="1140583" cy="996654"/>
                  </a:xfrm>
                </p:grpSpPr>
                <p:grpSp>
                  <p:nvGrpSpPr>
                    <p:cNvPr id="346" name="Group 345"/>
                    <p:cNvGrpSpPr>
                      <a:grpSpLocks noChangeAspect="1"/>
                    </p:cNvGrpSpPr>
                    <p:nvPr/>
                  </p:nvGrpSpPr>
                  <p:grpSpPr>
                    <a:xfrm>
                      <a:off x="4211541" y="5004382"/>
                      <a:ext cx="898651" cy="996654"/>
                      <a:chOff x="1681596" y="4909755"/>
                      <a:chExt cx="956070" cy="1060334"/>
                    </a:xfrm>
                  </p:grpSpPr>
                  <p:sp>
                    <p:nvSpPr>
                      <p:cNvPr id="347" name="Rectangle 346"/>
                      <p:cNvSpPr/>
                      <p:nvPr/>
                    </p:nvSpPr>
                    <p:spPr>
                      <a:xfrm>
                        <a:off x="1785511" y="5576614"/>
                        <a:ext cx="196549" cy="5967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Rectangle 347"/>
                      <p:cNvSpPr/>
                      <p:nvPr/>
                    </p:nvSpPr>
                    <p:spPr>
                      <a:xfrm>
                        <a:off x="2072244" y="5035058"/>
                        <a:ext cx="196549" cy="60122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Rectangle 348"/>
                      <p:cNvSpPr/>
                      <p:nvPr/>
                    </p:nvSpPr>
                    <p:spPr>
                      <a:xfrm flipV="1">
                        <a:off x="2363405" y="5469756"/>
                        <a:ext cx="153713" cy="16648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0" name="Group 349"/>
                      <p:cNvGrpSpPr>
                        <a:grpSpLocks noChangeAspect="1"/>
                      </p:cNvGrpSpPr>
                      <p:nvPr/>
                    </p:nvGrpSpPr>
                    <p:grpSpPr>
                      <a:xfrm>
                        <a:off x="1681596" y="5654327"/>
                        <a:ext cx="914400" cy="315762"/>
                        <a:chOff x="7626975" y="5811737"/>
                        <a:chExt cx="1323985" cy="457200"/>
                      </a:xfrm>
                    </p:grpSpPr>
                    <p:cxnSp>
                      <p:nvCxnSpPr>
                        <p:cNvPr id="357" name="Straight Connector 356"/>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54" name="Group 353"/>
                        <p:cNvGrpSpPr>
                          <a:grpSpLocks noChangeAspect="1"/>
                        </p:cNvGrpSpPr>
                        <p:nvPr/>
                      </p:nvGrpSpPr>
                      <p:grpSpPr>
                        <a:xfrm rot="1680000">
                          <a:off x="8055016" y="5968079"/>
                          <a:ext cx="457200" cy="227666"/>
                          <a:chOff x="186749" y="5103441"/>
                          <a:chExt cx="1990145" cy="991004"/>
                        </a:xfrm>
                      </p:grpSpPr>
                      <p:grpSp>
                        <p:nvGrpSpPr>
                          <p:cNvPr id="388" name="Group 387"/>
                          <p:cNvGrpSpPr/>
                          <p:nvPr/>
                        </p:nvGrpSpPr>
                        <p:grpSpPr>
                          <a:xfrm rot="19938423">
                            <a:off x="186749" y="5103441"/>
                            <a:ext cx="1990145" cy="587522"/>
                            <a:chOff x="3292366" y="2896415"/>
                            <a:chExt cx="2559268" cy="755534"/>
                          </a:xfrm>
                        </p:grpSpPr>
                        <p:grpSp>
                          <p:nvGrpSpPr>
                            <p:cNvPr id="393" name="Group 392"/>
                            <p:cNvGrpSpPr/>
                            <p:nvPr/>
                          </p:nvGrpSpPr>
                          <p:grpSpPr>
                            <a:xfrm>
                              <a:off x="3292366" y="2896415"/>
                              <a:ext cx="2559268" cy="755534"/>
                              <a:chOff x="4465648" y="826525"/>
                              <a:chExt cx="2559268" cy="755534"/>
                            </a:xfrm>
                          </p:grpSpPr>
                          <p:sp>
                            <p:nvSpPr>
                              <p:cNvPr id="395" name="Rectangle 39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96" name="Group 395"/>
                              <p:cNvGrpSpPr/>
                              <p:nvPr/>
                            </p:nvGrpSpPr>
                            <p:grpSpPr>
                              <a:xfrm>
                                <a:off x="4465648" y="826525"/>
                                <a:ext cx="2559268" cy="755534"/>
                                <a:chOff x="4465648" y="826525"/>
                                <a:chExt cx="2559268" cy="755534"/>
                              </a:xfrm>
                            </p:grpSpPr>
                            <p:grpSp>
                              <p:nvGrpSpPr>
                                <p:cNvPr id="397" name="Group 396"/>
                                <p:cNvGrpSpPr/>
                                <p:nvPr/>
                              </p:nvGrpSpPr>
                              <p:grpSpPr>
                                <a:xfrm>
                                  <a:off x="4465648" y="826525"/>
                                  <a:ext cx="2559268" cy="755534"/>
                                  <a:chOff x="4348967" y="775020"/>
                                  <a:chExt cx="4141890" cy="1286009"/>
                                </a:xfrm>
                                <a:solidFill>
                                  <a:srgbClr val="FFC000"/>
                                </a:solidFill>
                              </p:grpSpPr>
                              <p:sp>
                                <p:nvSpPr>
                                  <p:cNvPr id="399" name="Oval 39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0" name="Trapezoid 39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1" name="Parallelogram 40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2" name="Rectangle 40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98" name="Rectangle 39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94" name="Oval 39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89" name="Group 388"/>
                          <p:cNvGrpSpPr>
                            <a:grpSpLocks noChangeAspect="1"/>
                          </p:cNvGrpSpPr>
                          <p:nvPr/>
                        </p:nvGrpSpPr>
                        <p:grpSpPr>
                          <a:xfrm rot="14522359">
                            <a:off x="222290" y="5953129"/>
                            <a:ext cx="218173" cy="64460"/>
                            <a:chOff x="5240867" y="2785533"/>
                            <a:chExt cx="372532" cy="110067"/>
                          </a:xfrm>
                        </p:grpSpPr>
                        <p:sp>
                          <p:nvSpPr>
                            <p:cNvPr id="390" name="Trapezoid 38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Right Triangle 39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Right Triangle 39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5" name="Group 354"/>
                        <p:cNvGrpSpPr>
                          <a:grpSpLocks noChangeAspect="1"/>
                        </p:cNvGrpSpPr>
                        <p:nvPr/>
                      </p:nvGrpSpPr>
                      <p:grpSpPr>
                        <a:xfrm rot="20291445">
                          <a:off x="7626975" y="5942206"/>
                          <a:ext cx="457200" cy="227666"/>
                          <a:chOff x="186749" y="5103441"/>
                          <a:chExt cx="1990145" cy="991004"/>
                        </a:xfrm>
                      </p:grpSpPr>
                      <p:grpSp>
                        <p:nvGrpSpPr>
                          <p:cNvPr id="373" name="Group 372"/>
                          <p:cNvGrpSpPr/>
                          <p:nvPr/>
                        </p:nvGrpSpPr>
                        <p:grpSpPr>
                          <a:xfrm rot="19938423">
                            <a:off x="186749" y="5103441"/>
                            <a:ext cx="1990145" cy="587522"/>
                            <a:chOff x="3292366" y="2896415"/>
                            <a:chExt cx="2559268" cy="755534"/>
                          </a:xfrm>
                        </p:grpSpPr>
                        <p:grpSp>
                          <p:nvGrpSpPr>
                            <p:cNvPr id="378" name="Group 377"/>
                            <p:cNvGrpSpPr/>
                            <p:nvPr/>
                          </p:nvGrpSpPr>
                          <p:grpSpPr>
                            <a:xfrm>
                              <a:off x="3292366" y="2896415"/>
                              <a:ext cx="2559268" cy="755534"/>
                              <a:chOff x="4465648" y="826525"/>
                              <a:chExt cx="2559268" cy="755534"/>
                            </a:xfrm>
                          </p:grpSpPr>
                          <p:sp>
                            <p:nvSpPr>
                              <p:cNvPr id="380" name="Rectangle 379"/>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81" name="Group 380"/>
                              <p:cNvGrpSpPr/>
                              <p:nvPr/>
                            </p:nvGrpSpPr>
                            <p:grpSpPr>
                              <a:xfrm>
                                <a:off x="4465648" y="826525"/>
                                <a:ext cx="2559268" cy="755534"/>
                                <a:chOff x="4465648" y="826525"/>
                                <a:chExt cx="2559268" cy="755534"/>
                              </a:xfrm>
                            </p:grpSpPr>
                            <p:grpSp>
                              <p:nvGrpSpPr>
                                <p:cNvPr id="382" name="Group 381"/>
                                <p:cNvGrpSpPr/>
                                <p:nvPr/>
                              </p:nvGrpSpPr>
                              <p:grpSpPr>
                                <a:xfrm>
                                  <a:off x="4465648" y="826525"/>
                                  <a:ext cx="2559268" cy="755534"/>
                                  <a:chOff x="4348967" y="775020"/>
                                  <a:chExt cx="4141890" cy="1286009"/>
                                </a:xfrm>
                                <a:solidFill>
                                  <a:srgbClr val="FFC000"/>
                                </a:solidFill>
                              </p:grpSpPr>
                              <p:sp>
                                <p:nvSpPr>
                                  <p:cNvPr id="384" name="Oval 383"/>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5" name="Trapezoid 384"/>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6" name="Parallelogram 385"/>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7" name="Rectangle 386"/>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83" name="Rectangle 382"/>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79" name="Oval 378"/>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74" name="Group 373"/>
                          <p:cNvGrpSpPr>
                            <a:grpSpLocks noChangeAspect="1"/>
                          </p:cNvGrpSpPr>
                          <p:nvPr/>
                        </p:nvGrpSpPr>
                        <p:grpSpPr>
                          <a:xfrm rot="14522359">
                            <a:off x="222290" y="5953129"/>
                            <a:ext cx="218173" cy="64460"/>
                            <a:chOff x="5240867" y="2785533"/>
                            <a:chExt cx="372532" cy="110067"/>
                          </a:xfrm>
                        </p:grpSpPr>
                        <p:sp>
                          <p:nvSpPr>
                            <p:cNvPr id="375" name="Trapezoid 374"/>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Right Triangle 375"/>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Right Triangle 376"/>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6" name="Group 355"/>
                        <p:cNvGrpSpPr>
                          <a:grpSpLocks noChangeAspect="1"/>
                        </p:cNvGrpSpPr>
                        <p:nvPr/>
                      </p:nvGrpSpPr>
                      <p:grpSpPr>
                        <a:xfrm rot="4377766">
                          <a:off x="8507278" y="5926504"/>
                          <a:ext cx="457200" cy="227666"/>
                          <a:chOff x="186749" y="5103441"/>
                          <a:chExt cx="1990145" cy="991004"/>
                        </a:xfrm>
                      </p:grpSpPr>
                      <p:grpSp>
                        <p:nvGrpSpPr>
                          <p:cNvPr id="358" name="Group 357"/>
                          <p:cNvGrpSpPr/>
                          <p:nvPr/>
                        </p:nvGrpSpPr>
                        <p:grpSpPr>
                          <a:xfrm rot="19938423">
                            <a:off x="186749" y="5103441"/>
                            <a:ext cx="1990145" cy="587522"/>
                            <a:chOff x="3292366" y="2896415"/>
                            <a:chExt cx="2559268" cy="755534"/>
                          </a:xfrm>
                        </p:grpSpPr>
                        <p:grpSp>
                          <p:nvGrpSpPr>
                            <p:cNvPr id="363" name="Group 362"/>
                            <p:cNvGrpSpPr/>
                            <p:nvPr/>
                          </p:nvGrpSpPr>
                          <p:grpSpPr>
                            <a:xfrm>
                              <a:off x="3292366" y="2896415"/>
                              <a:ext cx="2559268" cy="755534"/>
                              <a:chOff x="4465648" y="826525"/>
                              <a:chExt cx="2559268" cy="755534"/>
                            </a:xfrm>
                          </p:grpSpPr>
                          <p:sp>
                            <p:nvSpPr>
                              <p:cNvPr id="365" name="Rectangle 36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66" name="Group 365"/>
                              <p:cNvGrpSpPr/>
                              <p:nvPr/>
                            </p:nvGrpSpPr>
                            <p:grpSpPr>
                              <a:xfrm>
                                <a:off x="4465648" y="826525"/>
                                <a:ext cx="2559268" cy="755534"/>
                                <a:chOff x="4465648" y="826525"/>
                                <a:chExt cx="2559268" cy="755534"/>
                              </a:xfrm>
                            </p:grpSpPr>
                            <p:grpSp>
                              <p:nvGrpSpPr>
                                <p:cNvPr id="367" name="Group 366"/>
                                <p:cNvGrpSpPr/>
                                <p:nvPr/>
                              </p:nvGrpSpPr>
                              <p:grpSpPr>
                                <a:xfrm>
                                  <a:off x="4465648" y="826525"/>
                                  <a:ext cx="2559268" cy="755534"/>
                                  <a:chOff x="4348967" y="775020"/>
                                  <a:chExt cx="4141890" cy="1286009"/>
                                </a:xfrm>
                                <a:solidFill>
                                  <a:srgbClr val="FFC000"/>
                                </a:solidFill>
                              </p:grpSpPr>
                              <p:sp>
                                <p:nvSpPr>
                                  <p:cNvPr id="369" name="Oval 36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0" name="Trapezoid 36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1" name="Parallelogram 37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2" name="Rectangle 37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68" name="Rectangle 36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364" name="Oval 36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359" name="Group 358"/>
                          <p:cNvGrpSpPr>
                            <a:grpSpLocks noChangeAspect="1"/>
                          </p:cNvGrpSpPr>
                          <p:nvPr/>
                        </p:nvGrpSpPr>
                        <p:grpSpPr>
                          <a:xfrm rot="14522359">
                            <a:off x="222290" y="5953129"/>
                            <a:ext cx="218173" cy="64460"/>
                            <a:chOff x="5240867" y="2785533"/>
                            <a:chExt cx="372532" cy="110067"/>
                          </a:xfrm>
                        </p:grpSpPr>
                        <p:sp>
                          <p:nvSpPr>
                            <p:cNvPr id="360" name="Trapezoid 35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Right Triangle 36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Right Triangle 36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351" name="Straight Connector 350"/>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2" name="Straight Connector 351"/>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3" name="Rectangle 352"/>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7" name="TextBox 866"/>
                    <p:cNvSpPr txBox="1"/>
                    <p:nvPr/>
                  </p:nvSpPr>
                  <p:spPr>
                    <a:xfrm rot="16200000">
                      <a:off x="3850505" y="5232505"/>
                      <a:ext cx="484428" cy="246220"/>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nvGrpSpPr>
                  <p:cNvPr id="870" name="Group 869"/>
                  <p:cNvGrpSpPr/>
                  <p:nvPr/>
                </p:nvGrpSpPr>
                <p:grpSpPr>
                  <a:xfrm>
                    <a:off x="5531009" y="5016381"/>
                    <a:ext cx="1126852" cy="996654"/>
                    <a:chOff x="6303534" y="5004382"/>
                    <a:chExt cx="1126852" cy="996654"/>
                  </a:xfrm>
                </p:grpSpPr>
                <p:grpSp>
                  <p:nvGrpSpPr>
                    <p:cNvPr id="460" name="Group 459"/>
                    <p:cNvGrpSpPr>
                      <a:grpSpLocks noChangeAspect="1"/>
                    </p:cNvGrpSpPr>
                    <p:nvPr/>
                  </p:nvGrpSpPr>
                  <p:grpSpPr>
                    <a:xfrm>
                      <a:off x="6531735" y="5004382"/>
                      <a:ext cx="898651" cy="996654"/>
                      <a:chOff x="1681596" y="4909755"/>
                      <a:chExt cx="956070" cy="1060334"/>
                    </a:xfrm>
                  </p:grpSpPr>
                  <p:sp>
                    <p:nvSpPr>
                      <p:cNvPr id="461" name="Rectangle 460"/>
                      <p:cNvSpPr/>
                      <p:nvPr/>
                    </p:nvSpPr>
                    <p:spPr>
                      <a:xfrm>
                        <a:off x="1785511" y="5586538"/>
                        <a:ext cx="196549" cy="497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Rectangle 461"/>
                      <p:cNvSpPr/>
                      <p:nvPr/>
                    </p:nvSpPr>
                    <p:spPr>
                      <a:xfrm>
                        <a:off x="2072244" y="5578212"/>
                        <a:ext cx="196549" cy="5807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Rectangle 462"/>
                      <p:cNvSpPr/>
                      <p:nvPr/>
                    </p:nvSpPr>
                    <p:spPr>
                      <a:xfrm>
                        <a:off x="2363405" y="4984869"/>
                        <a:ext cx="196549" cy="65136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4" name="Group 463"/>
                      <p:cNvGrpSpPr>
                        <a:grpSpLocks noChangeAspect="1"/>
                      </p:cNvGrpSpPr>
                      <p:nvPr/>
                    </p:nvGrpSpPr>
                    <p:grpSpPr>
                      <a:xfrm>
                        <a:off x="1681596" y="5654327"/>
                        <a:ext cx="914400" cy="315762"/>
                        <a:chOff x="7626975" y="5811737"/>
                        <a:chExt cx="1323985" cy="457200"/>
                      </a:xfrm>
                    </p:grpSpPr>
                    <p:cxnSp>
                      <p:nvCxnSpPr>
                        <p:cNvPr id="471" name="Straight Connector 470"/>
                        <p:cNvCxnSpPr/>
                        <p:nvPr/>
                      </p:nvCxnSpPr>
                      <p:spPr>
                        <a:xfrm>
                          <a:off x="7670800" y="6060780"/>
                          <a:ext cx="1280160" cy="0"/>
                        </a:xfrm>
                        <a:prstGeom prst="line">
                          <a:avLst/>
                        </a:prstGeom>
                        <a:ln w="63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68" name="Group 467"/>
                        <p:cNvGrpSpPr>
                          <a:grpSpLocks noChangeAspect="1"/>
                        </p:cNvGrpSpPr>
                        <p:nvPr/>
                      </p:nvGrpSpPr>
                      <p:grpSpPr>
                        <a:xfrm rot="1680000">
                          <a:off x="8055016" y="5968079"/>
                          <a:ext cx="457200" cy="227666"/>
                          <a:chOff x="186749" y="5103441"/>
                          <a:chExt cx="1990145" cy="991004"/>
                        </a:xfrm>
                      </p:grpSpPr>
                      <p:grpSp>
                        <p:nvGrpSpPr>
                          <p:cNvPr id="502" name="Group 501"/>
                          <p:cNvGrpSpPr/>
                          <p:nvPr/>
                        </p:nvGrpSpPr>
                        <p:grpSpPr>
                          <a:xfrm rot="19938423">
                            <a:off x="186749" y="5103441"/>
                            <a:ext cx="1990145" cy="587522"/>
                            <a:chOff x="3292366" y="2896415"/>
                            <a:chExt cx="2559268" cy="755534"/>
                          </a:xfrm>
                        </p:grpSpPr>
                        <p:grpSp>
                          <p:nvGrpSpPr>
                            <p:cNvPr id="507" name="Group 506"/>
                            <p:cNvGrpSpPr/>
                            <p:nvPr/>
                          </p:nvGrpSpPr>
                          <p:grpSpPr>
                            <a:xfrm>
                              <a:off x="3292366" y="2896415"/>
                              <a:ext cx="2559268" cy="755534"/>
                              <a:chOff x="4465648" y="826525"/>
                              <a:chExt cx="2559268" cy="755534"/>
                            </a:xfrm>
                          </p:grpSpPr>
                          <p:sp>
                            <p:nvSpPr>
                              <p:cNvPr id="509" name="Rectangle 50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0" name="Group 509"/>
                              <p:cNvGrpSpPr/>
                              <p:nvPr/>
                            </p:nvGrpSpPr>
                            <p:grpSpPr>
                              <a:xfrm>
                                <a:off x="4465648" y="826525"/>
                                <a:ext cx="2559268" cy="755534"/>
                                <a:chOff x="4465648" y="826525"/>
                                <a:chExt cx="2559268" cy="755534"/>
                              </a:xfrm>
                            </p:grpSpPr>
                            <p:grpSp>
                              <p:nvGrpSpPr>
                                <p:cNvPr id="511" name="Group 510"/>
                                <p:cNvGrpSpPr/>
                                <p:nvPr/>
                              </p:nvGrpSpPr>
                              <p:grpSpPr>
                                <a:xfrm>
                                  <a:off x="4465648" y="826525"/>
                                  <a:ext cx="2559268" cy="755534"/>
                                  <a:chOff x="4348967" y="775020"/>
                                  <a:chExt cx="4141890" cy="1286009"/>
                                </a:xfrm>
                                <a:solidFill>
                                  <a:srgbClr val="FFC000"/>
                                </a:solidFill>
                              </p:grpSpPr>
                              <p:sp>
                                <p:nvSpPr>
                                  <p:cNvPr id="513" name="Oval 51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4" name="Trapezoid 51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5" name="Parallelogram 51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6" name="Rectangle 51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12" name="Rectangle 51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08" name="Oval 50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03" name="Group 502"/>
                          <p:cNvGrpSpPr>
                            <a:grpSpLocks noChangeAspect="1"/>
                          </p:cNvGrpSpPr>
                          <p:nvPr/>
                        </p:nvGrpSpPr>
                        <p:grpSpPr>
                          <a:xfrm rot="14522359">
                            <a:off x="222290" y="5953129"/>
                            <a:ext cx="218173" cy="64460"/>
                            <a:chOff x="5240867" y="2785533"/>
                            <a:chExt cx="372532" cy="110067"/>
                          </a:xfrm>
                        </p:grpSpPr>
                        <p:sp>
                          <p:nvSpPr>
                            <p:cNvPr id="504" name="Trapezoid 50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Right Triangle 50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Right Triangle 50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69" name="Group 468"/>
                        <p:cNvGrpSpPr>
                          <a:grpSpLocks noChangeAspect="1"/>
                        </p:cNvGrpSpPr>
                        <p:nvPr/>
                      </p:nvGrpSpPr>
                      <p:grpSpPr>
                        <a:xfrm rot="20291445">
                          <a:off x="7626975" y="5942206"/>
                          <a:ext cx="457200" cy="227666"/>
                          <a:chOff x="186749" y="5103441"/>
                          <a:chExt cx="1990145" cy="991004"/>
                        </a:xfrm>
                      </p:grpSpPr>
                      <p:grpSp>
                        <p:nvGrpSpPr>
                          <p:cNvPr id="487" name="Group 486"/>
                          <p:cNvGrpSpPr/>
                          <p:nvPr/>
                        </p:nvGrpSpPr>
                        <p:grpSpPr>
                          <a:xfrm rot="19938423">
                            <a:off x="186749" y="5103441"/>
                            <a:ext cx="1990145" cy="587522"/>
                            <a:chOff x="3292366" y="2896415"/>
                            <a:chExt cx="2559268" cy="755534"/>
                          </a:xfrm>
                        </p:grpSpPr>
                        <p:grpSp>
                          <p:nvGrpSpPr>
                            <p:cNvPr id="492" name="Group 491"/>
                            <p:cNvGrpSpPr/>
                            <p:nvPr/>
                          </p:nvGrpSpPr>
                          <p:grpSpPr>
                            <a:xfrm>
                              <a:off x="3292366" y="2896415"/>
                              <a:ext cx="2559268" cy="755534"/>
                              <a:chOff x="4465648" y="826525"/>
                              <a:chExt cx="2559268" cy="755534"/>
                            </a:xfrm>
                          </p:grpSpPr>
                          <p:sp>
                            <p:nvSpPr>
                              <p:cNvPr id="494" name="Rectangle 493"/>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95" name="Group 494"/>
                              <p:cNvGrpSpPr/>
                              <p:nvPr/>
                            </p:nvGrpSpPr>
                            <p:grpSpPr>
                              <a:xfrm>
                                <a:off x="4465648" y="826525"/>
                                <a:ext cx="2559268" cy="755534"/>
                                <a:chOff x="4465648" y="826525"/>
                                <a:chExt cx="2559268" cy="755534"/>
                              </a:xfrm>
                            </p:grpSpPr>
                            <p:grpSp>
                              <p:nvGrpSpPr>
                                <p:cNvPr id="496" name="Group 495"/>
                                <p:cNvGrpSpPr/>
                                <p:nvPr/>
                              </p:nvGrpSpPr>
                              <p:grpSpPr>
                                <a:xfrm>
                                  <a:off x="4465648" y="826525"/>
                                  <a:ext cx="2559268" cy="755534"/>
                                  <a:chOff x="4348967" y="775020"/>
                                  <a:chExt cx="4141890" cy="1286009"/>
                                </a:xfrm>
                                <a:solidFill>
                                  <a:srgbClr val="FFC000"/>
                                </a:solidFill>
                              </p:grpSpPr>
                              <p:sp>
                                <p:nvSpPr>
                                  <p:cNvPr id="498" name="Oval 497"/>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99" name="Trapezoid 498"/>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0" name="Parallelogram 499"/>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1" name="Rectangle 500"/>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97" name="Rectangle 496"/>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493" name="Oval 492"/>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488" name="Group 487"/>
                          <p:cNvGrpSpPr>
                            <a:grpSpLocks noChangeAspect="1"/>
                          </p:cNvGrpSpPr>
                          <p:nvPr/>
                        </p:nvGrpSpPr>
                        <p:grpSpPr>
                          <a:xfrm rot="14522359">
                            <a:off x="222290" y="5953129"/>
                            <a:ext cx="218173" cy="64460"/>
                            <a:chOff x="5240867" y="2785533"/>
                            <a:chExt cx="372532" cy="110067"/>
                          </a:xfrm>
                        </p:grpSpPr>
                        <p:sp>
                          <p:nvSpPr>
                            <p:cNvPr id="489" name="Trapezoid 488"/>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Right Triangle 489"/>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Right Triangle 490"/>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70" name="Group 469"/>
                        <p:cNvGrpSpPr>
                          <a:grpSpLocks noChangeAspect="1"/>
                        </p:cNvGrpSpPr>
                        <p:nvPr/>
                      </p:nvGrpSpPr>
                      <p:grpSpPr>
                        <a:xfrm rot="4377766">
                          <a:off x="8507278" y="5926504"/>
                          <a:ext cx="457200" cy="227666"/>
                          <a:chOff x="186749" y="5103441"/>
                          <a:chExt cx="1990145" cy="991004"/>
                        </a:xfrm>
                      </p:grpSpPr>
                      <p:grpSp>
                        <p:nvGrpSpPr>
                          <p:cNvPr id="472" name="Group 471"/>
                          <p:cNvGrpSpPr/>
                          <p:nvPr/>
                        </p:nvGrpSpPr>
                        <p:grpSpPr>
                          <a:xfrm rot="19938423">
                            <a:off x="186749" y="5103441"/>
                            <a:ext cx="1990145" cy="587522"/>
                            <a:chOff x="3292366" y="2896415"/>
                            <a:chExt cx="2559268" cy="755534"/>
                          </a:xfrm>
                        </p:grpSpPr>
                        <p:grpSp>
                          <p:nvGrpSpPr>
                            <p:cNvPr id="477" name="Group 476"/>
                            <p:cNvGrpSpPr/>
                            <p:nvPr/>
                          </p:nvGrpSpPr>
                          <p:grpSpPr>
                            <a:xfrm>
                              <a:off x="3292366" y="2896415"/>
                              <a:ext cx="2559268" cy="755534"/>
                              <a:chOff x="4465648" y="826525"/>
                              <a:chExt cx="2559268" cy="755534"/>
                            </a:xfrm>
                          </p:grpSpPr>
                          <p:sp>
                            <p:nvSpPr>
                              <p:cNvPr id="479" name="Rectangle 478"/>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80" name="Group 479"/>
                              <p:cNvGrpSpPr/>
                              <p:nvPr/>
                            </p:nvGrpSpPr>
                            <p:grpSpPr>
                              <a:xfrm>
                                <a:off x="4465648" y="826525"/>
                                <a:ext cx="2559268" cy="755534"/>
                                <a:chOff x="4465648" y="826525"/>
                                <a:chExt cx="2559268" cy="755534"/>
                              </a:xfrm>
                            </p:grpSpPr>
                            <p:grpSp>
                              <p:nvGrpSpPr>
                                <p:cNvPr id="481" name="Group 480"/>
                                <p:cNvGrpSpPr/>
                                <p:nvPr/>
                              </p:nvGrpSpPr>
                              <p:grpSpPr>
                                <a:xfrm>
                                  <a:off x="4465648" y="826525"/>
                                  <a:ext cx="2559268" cy="755534"/>
                                  <a:chOff x="4348967" y="775020"/>
                                  <a:chExt cx="4141890" cy="1286009"/>
                                </a:xfrm>
                                <a:solidFill>
                                  <a:srgbClr val="FFC000"/>
                                </a:solidFill>
                              </p:grpSpPr>
                              <p:sp>
                                <p:nvSpPr>
                                  <p:cNvPr id="483" name="Oval 482"/>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4" name="Trapezoid 483"/>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5" name="Parallelogram 484"/>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6" name="Rectangle 485"/>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82" name="Rectangle 481"/>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478" name="Oval 477"/>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473" name="Group 472"/>
                          <p:cNvGrpSpPr>
                            <a:grpSpLocks noChangeAspect="1"/>
                          </p:cNvGrpSpPr>
                          <p:nvPr/>
                        </p:nvGrpSpPr>
                        <p:grpSpPr>
                          <a:xfrm rot="14522359">
                            <a:off x="222290" y="5953129"/>
                            <a:ext cx="218173" cy="64460"/>
                            <a:chOff x="5240867" y="2785533"/>
                            <a:chExt cx="372532" cy="110067"/>
                          </a:xfrm>
                        </p:grpSpPr>
                        <p:sp>
                          <p:nvSpPr>
                            <p:cNvPr id="474" name="Trapezoid 473"/>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Right Triangle 474"/>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Right Triangle 475"/>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cxnSp>
                    <p:nvCxnSpPr>
                      <p:cNvPr id="465" name="Straight Connector 464"/>
                      <p:cNvCxnSpPr/>
                      <p:nvPr/>
                    </p:nvCxnSpPr>
                    <p:spPr>
                      <a:xfrm>
                        <a:off x="1713319" y="5420071"/>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6" name="Straight Connector 465"/>
                      <p:cNvCxnSpPr/>
                      <p:nvPr/>
                    </p:nvCxnSpPr>
                    <p:spPr>
                      <a:xfrm>
                        <a:off x="1723266" y="5174177"/>
                        <a:ext cx="914400"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67" name="Rectangle 466"/>
                      <p:cNvSpPr>
                        <a:spLocks/>
                      </p:cNvSpPr>
                      <p:nvPr/>
                    </p:nvSpPr>
                    <p:spPr>
                      <a:xfrm>
                        <a:off x="1714890" y="4909755"/>
                        <a:ext cx="914400" cy="731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9" name="TextBox 868"/>
                    <p:cNvSpPr txBox="1"/>
                    <p:nvPr/>
                  </p:nvSpPr>
                  <p:spPr>
                    <a:xfrm rot="16200000">
                      <a:off x="6184430" y="5215159"/>
                      <a:ext cx="484428" cy="246220"/>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grpSp>
            <p:grpSp>
              <p:nvGrpSpPr>
                <p:cNvPr id="983" name="Group 982"/>
                <p:cNvGrpSpPr/>
                <p:nvPr/>
              </p:nvGrpSpPr>
              <p:grpSpPr>
                <a:xfrm>
                  <a:off x="5124757" y="1158408"/>
                  <a:ext cx="1976401" cy="720883"/>
                  <a:chOff x="3691829" y="1180622"/>
                  <a:chExt cx="1976401" cy="720883"/>
                </a:xfrm>
              </p:grpSpPr>
              <p:sp>
                <p:nvSpPr>
                  <p:cNvPr id="575" name="Oval 574"/>
                  <p:cNvSpPr/>
                  <p:nvPr/>
                </p:nvSpPr>
                <p:spPr>
                  <a:xfrm>
                    <a:off x="3779440" y="1180622"/>
                    <a:ext cx="1794671" cy="501038"/>
                  </a:xfrm>
                  <a:prstGeom prst="ellipse">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Georgia" charset="0"/>
                        <a:ea typeface="Georgia" charset="0"/>
                        <a:cs typeface="Georgia" charset="0"/>
                      </a:rPr>
                      <a:t>Dirichlet</a:t>
                    </a:r>
                    <a:r>
                      <a:rPr lang="en-US" sz="1600" dirty="0" smtClean="0">
                        <a:solidFill>
                          <a:schemeClr val="tx1"/>
                        </a:solidFill>
                        <a:latin typeface="Georgia" charset="0"/>
                        <a:ea typeface="Georgia" charset="0"/>
                        <a:cs typeface="Georgia" charset="0"/>
                      </a:rPr>
                      <a:t>(α)</a:t>
                    </a:r>
                    <a:endParaRPr lang="en-US" sz="1600" dirty="0">
                      <a:solidFill>
                        <a:schemeClr val="tx1"/>
                      </a:solidFill>
                      <a:latin typeface="Georgia" charset="0"/>
                      <a:ea typeface="Georgia" charset="0"/>
                      <a:cs typeface="Georgia" charset="0"/>
                    </a:endParaRPr>
                  </a:p>
                </p:txBody>
              </p:sp>
              <p:cxnSp>
                <p:nvCxnSpPr>
                  <p:cNvPr id="718" name="Straight Connector 717"/>
                  <p:cNvCxnSpPr>
                    <a:stCxn id="575" idx="4"/>
                    <a:endCxn id="740" idx="0"/>
                  </p:cNvCxnSpPr>
                  <p:nvPr/>
                </p:nvCxnSpPr>
                <p:spPr>
                  <a:xfrm>
                    <a:off x="4676776" y="1681660"/>
                    <a:ext cx="991454" cy="219845"/>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1" name="Straight Connector 720"/>
                  <p:cNvCxnSpPr>
                    <a:stCxn id="575" idx="4"/>
                    <a:endCxn id="811" idx="0"/>
                  </p:cNvCxnSpPr>
                  <p:nvPr/>
                </p:nvCxnSpPr>
                <p:spPr>
                  <a:xfrm>
                    <a:off x="4676776" y="1681660"/>
                    <a:ext cx="113" cy="215832"/>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4" name="Straight Connector 723"/>
                  <p:cNvCxnSpPr>
                    <a:stCxn id="575" idx="4"/>
                    <a:endCxn id="829" idx="0"/>
                  </p:cNvCxnSpPr>
                  <p:nvPr/>
                </p:nvCxnSpPr>
                <p:spPr>
                  <a:xfrm flipH="1">
                    <a:off x="3691829" y="1681660"/>
                    <a:ext cx="984947" cy="215341"/>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86" name="Group 985"/>
                <p:cNvGrpSpPr/>
                <p:nvPr/>
              </p:nvGrpSpPr>
              <p:grpSpPr>
                <a:xfrm>
                  <a:off x="4557643" y="1874787"/>
                  <a:ext cx="3094331" cy="1948673"/>
                  <a:chOff x="4557643" y="1874787"/>
                  <a:chExt cx="3094331" cy="1948673"/>
                </a:xfrm>
              </p:grpSpPr>
              <p:grpSp>
                <p:nvGrpSpPr>
                  <p:cNvPr id="985" name="Group 984"/>
                  <p:cNvGrpSpPr/>
                  <p:nvPr/>
                </p:nvGrpSpPr>
                <p:grpSpPr>
                  <a:xfrm>
                    <a:off x="4557643" y="3316741"/>
                    <a:ext cx="3094331" cy="506719"/>
                    <a:chOff x="4557643" y="3316741"/>
                    <a:chExt cx="3094331" cy="506719"/>
                  </a:xfrm>
                </p:grpSpPr>
                <p:cxnSp>
                  <p:nvCxnSpPr>
                    <p:cNvPr id="688" name="Straight Connector 687"/>
                    <p:cNvCxnSpPr>
                      <a:stCxn id="615" idx="4"/>
                    </p:cNvCxnSpPr>
                    <p:nvPr/>
                  </p:nvCxnSpPr>
                  <p:spPr>
                    <a:xfrm>
                      <a:off x="6115645" y="3316741"/>
                      <a:ext cx="1536329" cy="506719"/>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0" name="Straight Connector 689"/>
                    <p:cNvCxnSpPr>
                      <a:stCxn id="615" idx="4"/>
                    </p:cNvCxnSpPr>
                    <p:nvPr/>
                  </p:nvCxnSpPr>
                  <p:spPr>
                    <a:xfrm>
                      <a:off x="6115645" y="3316741"/>
                      <a:ext cx="397843" cy="475630"/>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1" name="Straight Connector 690"/>
                    <p:cNvCxnSpPr>
                      <a:stCxn id="615" idx="4"/>
                    </p:cNvCxnSpPr>
                    <p:nvPr/>
                  </p:nvCxnSpPr>
                  <p:spPr>
                    <a:xfrm flipH="1">
                      <a:off x="5630903" y="3316741"/>
                      <a:ext cx="484742" cy="429893"/>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2" name="Straight Connector 691"/>
                    <p:cNvCxnSpPr>
                      <a:stCxn id="615" idx="4"/>
                    </p:cNvCxnSpPr>
                    <p:nvPr/>
                  </p:nvCxnSpPr>
                  <p:spPr>
                    <a:xfrm flipH="1">
                      <a:off x="4557643" y="3316741"/>
                      <a:ext cx="1558002" cy="458440"/>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72" name="Straight Connector 671"/>
                    <p:cNvCxnSpPr>
                      <a:stCxn id="653" idx="5"/>
                    </p:cNvCxnSpPr>
                    <p:nvPr/>
                  </p:nvCxnSpPr>
                  <p:spPr>
                    <a:xfrm>
                      <a:off x="7119835" y="3320345"/>
                      <a:ext cx="532139" cy="503115"/>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79" name="Straight Connector 678"/>
                    <p:cNvCxnSpPr>
                      <a:stCxn id="653" idx="5"/>
                    </p:cNvCxnSpPr>
                    <p:nvPr/>
                  </p:nvCxnSpPr>
                  <p:spPr>
                    <a:xfrm flipH="1">
                      <a:off x="6513489" y="3320345"/>
                      <a:ext cx="606346" cy="472027"/>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2" name="Straight Connector 681"/>
                    <p:cNvCxnSpPr>
                      <a:stCxn id="653" idx="5"/>
                    </p:cNvCxnSpPr>
                    <p:nvPr/>
                  </p:nvCxnSpPr>
                  <p:spPr>
                    <a:xfrm flipH="1">
                      <a:off x="5630905" y="3320345"/>
                      <a:ext cx="1488930" cy="426289"/>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5" name="Straight Connector 684"/>
                    <p:cNvCxnSpPr>
                      <a:stCxn id="653" idx="5"/>
                    </p:cNvCxnSpPr>
                    <p:nvPr/>
                  </p:nvCxnSpPr>
                  <p:spPr>
                    <a:xfrm flipH="1">
                      <a:off x="4557643" y="3320345"/>
                      <a:ext cx="2562192" cy="454837"/>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3" name="Straight Connector 702"/>
                    <p:cNvCxnSpPr>
                      <a:stCxn id="635" idx="3"/>
                    </p:cNvCxnSpPr>
                    <p:nvPr/>
                  </p:nvCxnSpPr>
                  <p:spPr>
                    <a:xfrm>
                      <a:off x="5119335" y="3325133"/>
                      <a:ext cx="2532639" cy="498327"/>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5" name="Straight Connector 704"/>
                    <p:cNvCxnSpPr>
                      <a:stCxn id="635" idx="3"/>
                    </p:cNvCxnSpPr>
                    <p:nvPr/>
                  </p:nvCxnSpPr>
                  <p:spPr>
                    <a:xfrm>
                      <a:off x="5119335" y="3325133"/>
                      <a:ext cx="1394152" cy="467239"/>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6" name="Straight Connector 705"/>
                    <p:cNvCxnSpPr>
                      <a:stCxn id="635" idx="3"/>
                    </p:cNvCxnSpPr>
                    <p:nvPr/>
                  </p:nvCxnSpPr>
                  <p:spPr>
                    <a:xfrm>
                      <a:off x="5119335" y="3325133"/>
                      <a:ext cx="511567" cy="421502"/>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7" name="Straight Connector 706"/>
                    <p:cNvCxnSpPr>
                      <a:stCxn id="635" idx="3"/>
                    </p:cNvCxnSpPr>
                    <p:nvPr/>
                  </p:nvCxnSpPr>
                  <p:spPr>
                    <a:xfrm flipH="1">
                      <a:off x="4557643" y="3325133"/>
                      <a:ext cx="561692" cy="450049"/>
                    </a:xfrm>
                    <a:prstGeom prst="line">
                      <a:avLst/>
                    </a:prstGeom>
                    <a:ln w="9525">
                      <a:solidFill>
                        <a:schemeClr val="bg1">
                          <a:lumMod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73" name="Group 972"/>
                  <p:cNvGrpSpPr/>
                  <p:nvPr/>
                </p:nvGrpSpPr>
                <p:grpSpPr>
                  <a:xfrm>
                    <a:off x="4558896" y="1874787"/>
                    <a:ext cx="2892064" cy="1452300"/>
                    <a:chOff x="3039164" y="1897001"/>
                    <a:chExt cx="2892064" cy="1452300"/>
                  </a:xfrm>
                </p:grpSpPr>
                <p:grpSp>
                  <p:nvGrpSpPr>
                    <p:cNvPr id="971" name="Group 970"/>
                    <p:cNvGrpSpPr/>
                    <p:nvPr/>
                  </p:nvGrpSpPr>
                  <p:grpSpPr>
                    <a:xfrm>
                      <a:off x="4024191" y="1897492"/>
                      <a:ext cx="922064" cy="1441463"/>
                      <a:chOff x="4000279" y="1897492"/>
                      <a:chExt cx="922064" cy="1441463"/>
                    </a:xfrm>
                  </p:grpSpPr>
                  <p:grpSp>
                    <p:nvGrpSpPr>
                      <p:cNvPr id="633" name="Group 632"/>
                      <p:cNvGrpSpPr/>
                      <p:nvPr/>
                    </p:nvGrpSpPr>
                    <p:grpSpPr>
                      <a:xfrm>
                        <a:off x="4221658" y="2644110"/>
                        <a:ext cx="700685" cy="694845"/>
                        <a:chOff x="4108941" y="2003067"/>
                        <a:chExt cx="1106501" cy="1097280"/>
                      </a:xfrm>
                    </p:grpSpPr>
                    <p:sp>
                      <p:nvSpPr>
                        <p:cNvPr id="615" name="Oval 614"/>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7" name="Group 616"/>
                        <p:cNvGrpSpPr>
                          <a:grpSpLocks noChangeAspect="1"/>
                        </p:cNvGrpSpPr>
                        <p:nvPr/>
                      </p:nvGrpSpPr>
                      <p:grpSpPr>
                        <a:xfrm rot="1680000">
                          <a:off x="4204991" y="2357995"/>
                          <a:ext cx="914400" cy="455332"/>
                          <a:chOff x="186749" y="5103441"/>
                          <a:chExt cx="1990145" cy="991004"/>
                        </a:xfrm>
                      </p:grpSpPr>
                      <p:grpSp>
                        <p:nvGrpSpPr>
                          <p:cNvPr id="618" name="Group 617"/>
                          <p:cNvGrpSpPr/>
                          <p:nvPr/>
                        </p:nvGrpSpPr>
                        <p:grpSpPr>
                          <a:xfrm rot="19938423">
                            <a:off x="186749" y="5103441"/>
                            <a:ext cx="1990145" cy="587522"/>
                            <a:chOff x="3292366" y="2896415"/>
                            <a:chExt cx="2559268" cy="755534"/>
                          </a:xfrm>
                        </p:grpSpPr>
                        <p:grpSp>
                          <p:nvGrpSpPr>
                            <p:cNvPr id="623" name="Group 622"/>
                            <p:cNvGrpSpPr/>
                            <p:nvPr/>
                          </p:nvGrpSpPr>
                          <p:grpSpPr>
                            <a:xfrm>
                              <a:off x="3292366" y="2896415"/>
                              <a:ext cx="2559268" cy="755534"/>
                              <a:chOff x="4465648" y="826525"/>
                              <a:chExt cx="2559268" cy="755534"/>
                            </a:xfrm>
                          </p:grpSpPr>
                          <p:sp>
                            <p:nvSpPr>
                              <p:cNvPr id="625" name="Rectangle 624"/>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26" name="Group 625"/>
                              <p:cNvGrpSpPr/>
                              <p:nvPr/>
                            </p:nvGrpSpPr>
                            <p:grpSpPr>
                              <a:xfrm>
                                <a:off x="4465648" y="826525"/>
                                <a:ext cx="2559268" cy="755534"/>
                                <a:chOff x="4465648" y="826525"/>
                                <a:chExt cx="2559268" cy="755534"/>
                              </a:xfrm>
                            </p:grpSpPr>
                            <p:grpSp>
                              <p:nvGrpSpPr>
                                <p:cNvPr id="627" name="Group 626"/>
                                <p:cNvGrpSpPr/>
                                <p:nvPr/>
                              </p:nvGrpSpPr>
                              <p:grpSpPr>
                                <a:xfrm>
                                  <a:off x="4465648" y="826525"/>
                                  <a:ext cx="2559268" cy="755534"/>
                                  <a:chOff x="4348967" y="775020"/>
                                  <a:chExt cx="4141890" cy="1286009"/>
                                </a:xfrm>
                                <a:solidFill>
                                  <a:srgbClr val="FFC000"/>
                                </a:solidFill>
                              </p:grpSpPr>
                              <p:sp>
                                <p:nvSpPr>
                                  <p:cNvPr id="629" name="Oval 628"/>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0" name="Trapezoid 629"/>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1" name="Parallelogram 630"/>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2" name="Rectangle 631"/>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28" name="Rectangle 627"/>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24" name="Oval 623"/>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19" name="Group 618"/>
                          <p:cNvGrpSpPr>
                            <a:grpSpLocks noChangeAspect="1"/>
                          </p:cNvGrpSpPr>
                          <p:nvPr/>
                        </p:nvGrpSpPr>
                        <p:grpSpPr>
                          <a:xfrm rot="14522359">
                            <a:off x="222290" y="5953129"/>
                            <a:ext cx="218173" cy="64460"/>
                            <a:chOff x="5240867" y="2785533"/>
                            <a:chExt cx="372532" cy="110067"/>
                          </a:xfrm>
                        </p:grpSpPr>
                        <p:sp>
                          <p:nvSpPr>
                            <p:cNvPr id="620" name="Trapezoid 619"/>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Right Triangle 620"/>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Right Triangle 621"/>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1" name="Group 950"/>
                      <p:cNvGrpSpPr/>
                      <p:nvPr/>
                    </p:nvGrpSpPr>
                    <p:grpSpPr>
                      <a:xfrm>
                        <a:off x="4000279" y="1897492"/>
                        <a:ext cx="915696" cy="708856"/>
                        <a:chOff x="4000628" y="1967133"/>
                        <a:chExt cx="915696" cy="708856"/>
                      </a:xfrm>
                    </p:grpSpPr>
                    <p:sp>
                      <p:nvSpPr>
                        <p:cNvPr id="861" name="TextBox 860"/>
                        <p:cNvSpPr txBox="1"/>
                        <p:nvPr/>
                      </p:nvSpPr>
                      <p:spPr>
                        <a:xfrm rot="16200000">
                          <a:off x="3905792" y="2160793"/>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53" name="Group 852"/>
                        <p:cNvGrpSpPr/>
                        <p:nvPr/>
                      </p:nvGrpSpPr>
                      <p:grpSpPr>
                        <a:xfrm>
                          <a:off x="4221833" y="1967133"/>
                          <a:ext cx="694491" cy="708856"/>
                          <a:chOff x="4125557" y="1203491"/>
                          <a:chExt cx="868833" cy="886805"/>
                        </a:xfrm>
                      </p:grpSpPr>
                      <p:grpSp>
                        <p:nvGrpSpPr>
                          <p:cNvPr id="806" name="Group 805"/>
                          <p:cNvGrpSpPr/>
                          <p:nvPr/>
                        </p:nvGrpSpPr>
                        <p:grpSpPr>
                          <a:xfrm>
                            <a:off x="4125557" y="1203491"/>
                            <a:ext cx="868833" cy="692392"/>
                            <a:chOff x="7429539" y="1655158"/>
                            <a:chExt cx="868833" cy="692392"/>
                          </a:xfrm>
                        </p:grpSpPr>
                        <p:grpSp>
                          <p:nvGrpSpPr>
                            <p:cNvPr id="807" name="Group 806"/>
                            <p:cNvGrpSpPr/>
                            <p:nvPr/>
                          </p:nvGrpSpPr>
                          <p:grpSpPr>
                            <a:xfrm>
                              <a:off x="7466200" y="1725761"/>
                              <a:ext cx="759127" cy="621789"/>
                              <a:chOff x="7466200" y="1725761"/>
                              <a:chExt cx="759127" cy="621789"/>
                            </a:xfrm>
                          </p:grpSpPr>
                          <p:sp>
                            <p:nvSpPr>
                              <p:cNvPr id="812" name="Rectangle 811"/>
                              <p:cNvSpPr/>
                              <p:nvPr/>
                            </p:nvSpPr>
                            <p:spPr>
                              <a:xfrm>
                                <a:off x="7725468" y="225908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3" name="Rectangle 812"/>
                              <p:cNvSpPr/>
                              <p:nvPr/>
                            </p:nvSpPr>
                            <p:spPr>
                              <a:xfrm>
                                <a:off x="8179608" y="1725761"/>
                                <a:ext cx="45719" cy="61225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4" name="Rectangle 813"/>
                              <p:cNvSpPr/>
                              <p:nvPr/>
                            </p:nvSpPr>
                            <p:spPr>
                              <a:xfrm>
                                <a:off x="7531017" y="2257270"/>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5" name="Rectangle 814"/>
                              <p:cNvSpPr/>
                              <p:nvPr/>
                            </p:nvSpPr>
                            <p:spPr>
                              <a:xfrm>
                                <a:off x="7790285" y="22952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6" name="Rectangle 815"/>
                              <p:cNvSpPr/>
                              <p:nvPr/>
                            </p:nvSpPr>
                            <p:spPr>
                              <a:xfrm>
                                <a:off x="7595834" y="1958327"/>
                                <a:ext cx="45719" cy="38254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7" name="Rectangle 816"/>
                              <p:cNvSpPr/>
                              <p:nvPr/>
                            </p:nvSpPr>
                            <p:spPr>
                              <a:xfrm>
                                <a:off x="7919919" y="2021430"/>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8" name="Rectangle 817"/>
                              <p:cNvSpPr/>
                              <p:nvPr/>
                            </p:nvSpPr>
                            <p:spPr>
                              <a:xfrm>
                                <a:off x="8049977" y="229963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 name="Rectangle 818"/>
                              <p:cNvSpPr/>
                              <p:nvPr/>
                            </p:nvSpPr>
                            <p:spPr>
                              <a:xfrm>
                                <a:off x="8114794" y="2283813"/>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 name="Rectangle 819"/>
                              <p:cNvSpPr/>
                              <p:nvPr/>
                            </p:nvSpPr>
                            <p:spPr>
                              <a:xfrm>
                                <a:off x="7466200" y="2181500"/>
                                <a:ext cx="45719" cy="1630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 name="Rectangle 820"/>
                              <p:cNvSpPr/>
                              <p:nvPr/>
                            </p:nvSpPr>
                            <p:spPr>
                              <a:xfrm>
                                <a:off x="7660651" y="230016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2" name="Rectangle 821"/>
                              <p:cNvSpPr/>
                              <p:nvPr/>
                            </p:nvSpPr>
                            <p:spPr>
                              <a:xfrm flipV="1">
                                <a:off x="7984736" y="228381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 name="Rectangle 822"/>
                              <p:cNvSpPr/>
                              <p:nvPr/>
                            </p:nvSpPr>
                            <p:spPr>
                              <a:xfrm>
                                <a:off x="7855102" y="2199676"/>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8" name="Group 807"/>
                            <p:cNvGrpSpPr/>
                            <p:nvPr/>
                          </p:nvGrpSpPr>
                          <p:grpSpPr>
                            <a:xfrm>
                              <a:off x="7429539" y="1655158"/>
                              <a:ext cx="868833" cy="687458"/>
                              <a:chOff x="7429539" y="1655158"/>
                              <a:chExt cx="868833" cy="687458"/>
                            </a:xfrm>
                          </p:grpSpPr>
                          <p:cxnSp>
                            <p:nvCxnSpPr>
                              <p:cNvPr id="809" name="Straight Connector 808"/>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10" name="Straight Connector 809"/>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11" name="Rectangle 810"/>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2" name="TextBox 851"/>
                          <p:cNvSpPr txBox="1"/>
                          <p:nvPr/>
                        </p:nvSpPr>
                        <p:spPr>
                          <a:xfrm>
                            <a:off x="4126201" y="1844075"/>
                            <a:ext cx="867545" cy="246221"/>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grpSp>
                  <p:nvGrpSpPr>
                    <p:cNvPr id="972" name="Group 971"/>
                    <p:cNvGrpSpPr/>
                    <p:nvPr/>
                  </p:nvGrpSpPr>
                  <p:grpSpPr>
                    <a:xfrm>
                      <a:off x="5015620" y="1901503"/>
                      <a:ext cx="915608" cy="1441171"/>
                      <a:chOff x="5015620" y="1901503"/>
                      <a:chExt cx="915608" cy="1441171"/>
                    </a:xfrm>
                  </p:grpSpPr>
                  <p:grpSp>
                    <p:nvGrpSpPr>
                      <p:cNvPr id="652" name="Group 651"/>
                      <p:cNvGrpSpPr>
                        <a:grpSpLocks noChangeAspect="1"/>
                      </p:cNvGrpSpPr>
                      <p:nvPr/>
                    </p:nvGrpSpPr>
                    <p:grpSpPr>
                      <a:xfrm rot="2387355">
                        <a:off x="5216621" y="2647829"/>
                        <a:ext cx="700685" cy="694845"/>
                        <a:chOff x="4108941" y="2003067"/>
                        <a:chExt cx="1106501" cy="1097280"/>
                      </a:xfrm>
                    </p:grpSpPr>
                    <p:sp>
                      <p:nvSpPr>
                        <p:cNvPr id="653" name="Oval 652"/>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4" name="Group 653"/>
                        <p:cNvGrpSpPr>
                          <a:grpSpLocks noChangeAspect="1"/>
                        </p:cNvGrpSpPr>
                        <p:nvPr/>
                      </p:nvGrpSpPr>
                      <p:grpSpPr>
                        <a:xfrm rot="1680000">
                          <a:off x="4204991" y="2357995"/>
                          <a:ext cx="914400" cy="455332"/>
                          <a:chOff x="186749" y="5103441"/>
                          <a:chExt cx="1990145" cy="991004"/>
                        </a:xfrm>
                      </p:grpSpPr>
                      <p:grpSp>
                        <p:nvGrpSpPr>
                          <p:cNvPr id="655" name="Group 654"/>
                          <p:cNvGrpSpPr/>
                          <p:nvPr/>
                        </p:nvGrpSpPr>
                        <p:grpSpPr>
                          <a:xfrm rot="19938423">
                            <a:off x="186749" y="5103441"/>
                            <a:ext cx="1990145" cy="587522"/>
                            <a:chOff x="3292366" y="2896415"/>
                            <a:chExt cx="2559268" cy="755534"/>
                          </a:xfrm>
                        </p:grpSpPr>
                        <p:grpSp>
                          <p:nvGrpSpPr>
                            <p:cNvPr id="660" name="Group 659"/>
                            <p:cNvGrpSpPr/>
                            <p:nvPr/>
                          </p:nvGrpSpPr>
                          <p:grpSpPr>
                            <a:xfrm>
                              <a:off x="3292366" y="2896415"/>
                              <a:ext cx="2559268" cy="755534"/>
                              <a:chOff x="4465648" y="826525"/>
                              <a:chExt cx="2559268" cy="755534"/>
                            </a:xfrm>
                          </p:grpSpPr>
                          <p:sp>
                            <p:nvSpPr>
                              <p:cNvPr id="662" name="Rectangle 661"/>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63" name="Group 662"/>
                              <p:cNvGrpSpPr/>
                              <p:nvPr/>
                            </p:nvGrpSpPr>
                            <p:grpSpPr>
                              <a:xfrm>
                                <a:off x="4465648" y="826525"/>
                                <a:ext cx="2559268" cy="755534"/>
                                <a:chOff x="4465648" y="826525"/>
                                <a:chExt cx="2559268" cy="755534"/>
                              </a:xfrm>
                            </p:grpSpPr>
                            <p:grpSp>
                              <p:nvGrpSpPr>
                                <p:cNvPr id="664" name="Group 663"/>
                                <p:cNvGrpSpPr/>
                                <p:nvPr/>
                              </p:nvGrpSpPr>
                              <p:grpSpPr>
                                <a:xfrm>
                                  <a:off x="4465648" y="826525"/>
                                  <a:ext cx="2559268" cy="755534"/>
                                  <a:chOff x="4348967" y="775020"/>
                                  <a:chExt cx="4141890" cy="1286009"/>
                                </a:xfrm>
                                <a:solidFill>
                                  <a:srgbClr val="FFC000"/>
                                </a:solidFill>
                              </p:grpSpPr>
                              <p:sp>
                                <p:nvSpPr>
                                  <p:cNvPr id="666" name="Oval 665"/>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7" name="Trapezoid 666"/>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8" name="Parallelogram 667"/>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9" name="Rectangle 668"/>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65" name="Rectangle 664"/>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61" name="Oval 660"/>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56" name="Group 655"/>
                          <p:cNvGrpSpPr>
                            <a:grpSpLocks noChangeAspect="1"/>
                          </p:cNvGrpSpPr>
                          <p:nvPr/>
                        </p:nvGrpSpPr>
                        <p:grpSpPr>
                          <a:xfrm rot="14522359">
                            <a:off x="222290" y="5953129"/>
                            <a:ext cx="218173" cy="64460"/>
                            <a:chOff x="5240867" y="2785533"/>
                            <a:chExt cx="372532" cy="110067"/>
                          </a:xfrm>
                        </p:grpSpPr>
                        <p:sp>
                          <p:nvSpPr>
                            <p:cNvPr id="657" name="Trapezoid 656"/>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Right Triangle 657"/>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Right Triangle 658"/>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0" name="Group 949"/>
                      <p:cNvGrpSpPr/>
                      <p:nvPr/>
                    </p:nvGrpSpPr>
                    <p:grpSpPr>
                      <a:xfrm>
                        <a:off x="5015620" y="1901503"/>
                        <a:ext cx="915608" cy="709603"/>
                        <a:chOff x="4822755" y="1970497"/>
                        <a:chExt cx="915608" cy="709603"/>
                      </a:xfrm>
                    </p:grpSpPr>
                    <p:sp>
                      <p:nvSpPr>
                        <p:cNvPr id="862" name="TextBox 861"/>
                        <p:cNvSpPr txBox="1"/>
                        <p:nvPr/>
                      </p:nvSpPr>
                      <p:spPr>
                        <a:xfrm rot="16200000">
                          <a:off x="4727919" y="2160310"/>
                          <a:ext cx="385728" cy="196055"/>
                        </a:xfrm>
                        <a:prstGeom prst="rect">
                          <a:avLst/>
                        </a:prstGeom>
                        <a:noFill/>
                      </p:spPr>
                      <p:txBody>
                        <a:bodyPr wrap="none" rtlCol="0">
                          <a:spAutoFit/>
                        </a:bodyPr>
                        <a:lstStyle/>
                        <a:p>
                          <a:pPr algn="ctr"/>
                          <a:r>
                            <a:rPr lang="en-US" sz="1000" dirty="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48" name="Group 847"/>
                        <p:cNvGrpSpPr/>
                        <p:nvPr/>
                      </p:nvGrpSpPr>
                      <p:grpSpPr>
                        <a:xfrm>
                          <a:off x="5043872" y="1970497"/>
                          <a:ext cx="694491" cy="564684"/>
                          <a:chOff x="5162333" y="1344227"/>
                          <a:chExt cx="868833" cy="706442"/>
                        </a:xfrm>
                      </p:grpSpPr>
                      <p:grpSp>
                        <p:nvGrpSpPr>
                          <p:cNvPr id="847" name="Group 846"/>
                          <p:cNvGrpSpPr/>
                          <p:nvPr/>
                        </p:nvGrpSpPr>
                        <p:grpSpPr>
                          <a:xfrm>
                            <a:off x="5198994" y="1503314"/>
                            <a:ext cx="759127" cy="547355"/>
                            <a:chOff x="5198994" y="1503314"/>
                            <a:chExt cx="759127" cy="547355"/>
                          </a:xfrm>
                        </p:grpSpPr>
                        <p:sp>
                          <p:nvSpPr>
                            <p:cNvPr id="735" name="Rectangle 734"/>
                            <p:cNvSpPr/>
                            <p:nvPr/>
                          </p:nvSpPr>
                          <p:spPr>
                            <a:xfrm>
                              <a:off x="5458262" y="1503314"/>
                              <a:ext cx="45719" cy="53330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Rectangle 735"/>
                            <p:cNvSpPr/>
                            <p:nvPr/>
                          </p:nvSpPr>
                          <p:spPr>
                            <a:xfrm>
                              <a:off x="5912402" y="1915584"/>
                              <a:ext cx="45719" cy="13508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Rectangle 790"/>
                            <p:cNvSpPr/>
                            <p:nvPr/>
                          </p:nvSpPr>
                          <p:spPr>
                            <a:xfrm>
                              <a:off x="5263811" y="1946339"/>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Rectangle 791"/>
                            <p:cNvSpPr/>
                            <p:nvPr/>
                          </p:nvSpPr>
                          <p:spPr>
                            <a:xfrm>
                              <a:off x="5523079" y="19842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Rectangle 792"/>
                            <p:cNvSpPr/>
                            <p:nvPr/>
                          </p:nvSpPr>
                          <p:spPr>
                            <a:xfrm>
                              <a:off x="5328628" y="1868053"/>
                              <a:ext cx="45719" cy="16188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Rectangle 793"/>
                            <p:cNvSpPr/>
                            <p:nvPr/>
                          </p:nvSpPr>
                          <p:spPr>
                            <a:xfrm>
                              <a:off x="5652713" y="1710499"/>
                              <a:ext cx="45719" cy="32545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Rectangle 794"/>
                            <p:cNvSpPr/>
                            <p:nvPr/>
                          </p:nvSpPr>
                          <p:spPr>
                            <a:xfrm>
                              <a:off x="5782771" y="198870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Rectangle 795"/>
                            <p:cNvSpPr/>
                            <p:nvPr/>
                          </p:nvSpPr>
                          <p:spPr>
                            <a:xfrm>
                              <a:off x="5847588" y="1972882"/>
                              <a:ext cx="45719" cy="6307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Rectangle 796"/>
                            <p:cNvSpPr/>
                            <p:nvPr/>
                          </p:nvSpPr>
                          <p:spPr>
                            <a:xfrm>
                              <a:off x="5198994" y="1648489"/>
                              <a:ext cx="45719" cy="38514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Rectangle 798"/>
                            <p:cNvSpPr/>
                            <p:nvPr/>
                          </p:nvSpPr>
                          <p:spPr>
                            <a:xfrm>
                              <a:off x="5393445" y="1989238"/>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Rectangle 799"/>
                            <p:cNvSpPr/>
                            <p:nvPr/>
                          </p:nvSpPr>
                          <p:spPr>
                            <a:xfrm flipV="1">
                              <a:off x="5717530" y="1564561"/>
                              <a:ext cx="45719" cy="47067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Rectangle 800"/>
                            <p:cNvSpPr/>
                            <p:nvPr/>
                          </p:nvSpPr>
                          <p:spPr>
                            <a:xfrm>
                              <a:off x="5587896" y="1888745"/>
                              <a:ext cx="45719" cy="14355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3" name="Group 802"/>
                          <p:cNvGrpSpPr/>
                          <p:nvPr/>
                        </p:nvGrpSpPr>
                        <p:grpSpPr>
                          <a:xfrm>
                            <a:off x="5162333" y="1344227"/>
                            <a:ext cx="868833" cy="687458"/>
                            <a:chOff x="7429539" y="1655158"/>
                            <a:chExt cx="868833" cy="687458"/>
                          </a:xfrm>
                        </p:grpSpPr>
                        <p:cxnSp>
                          <p:nvCxnSpPr>
                            <p:cNvPr id="738" name="Straight Connector 737"/>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9" name="Straight Connector 738"/>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40" name="Rectangle 739"/>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4" name="TextBox 853"/>
                        <p:cNvSpPr txBox="1"/>
                        <p:nvPr/>
                      </p:nvSpPr>
                      <p:spPr>
                        <a:xfrm>
                          <a:off x="5044387" y="2483287"/>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nvGrpSpPr>
                    <p:cNvPr id="970" name="Group 969"/>
                    <p:cNvGrpSpPr/>
                    <p:nvPr/>
                  </p:nvGrpSpPr>
                  <p:grpSpPr>
                    <a:xfrm>
                      <a:off x="3039164" y="1897001"/>
                      <a:ext cx="915662" cy="1452300"/>
                      <a:chOff x="3039164" y="1897001"/>
                      <a:chExt cx="915662" cy="1452300"/>
                    </a:xfrm>
                  </p:grpSpPr>
                  <p:grpSp>
                    <p:nvGrpSpPr>
                      <p:cNvPr id="634" name="Group 633"/>
                      <p:cNvGrpSpPr/>
                      <p:nvPr/>
                    </p:nvGrpSpPr>
                    <p:grpSpPr>
                      <a:xfrm rot="18702175">
                        <a:off x="3230653" y="2651536"/>
                        <a:ext cx="700684" cy="694845"/>
                        <a:chOff x="4108941" y="2003067"/>
                        <a:chExt cx="1106501" cy="1097280"/>
                      </a:xfrm>
                    </p:grpSpPr>
                    <p:sp>
                      <p:nvSpPr>
                        <p:cNvPr id="635" name="Oval 634"/>
                        <p:cNvSpPr>
                          <a:spLocks noChangeAspect="1"/>
                        </p:cNvSpPr>
                        <p:nvPr/>
                      </p:nvSpPr>
                      <p:spPr>
                        <a:xfrm>
                          <a:off x="4108941" y="2003067"/>
                          <a:ext cx="1106501" cy="1097280"/>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6" name="Group 635"/>
                        <p:cNvGrpSpPr>
                          <a:grpSpLocks noChangeAspect="1"/>
                        </p:cNvGrpSpPr>
                        <p:nvPr/>
                      </p:nvGrpSpPr>
                      <p:grpSpPr>
                        <a:xfrm rot="1680000">
                          <a:off x="4204991" y="2357995"/>
                          <a:ext cx="914400" cy="455332"/>
                          <a:chOff x="186749" y="5103441"/>
                          <a:chExt cx="1990145" cy="991004"/>
                        </a:xfrm>
                      </p:grpSpPr>
                      <p:grpSp>
                        <p:nvGrpSpPr>
                          <p:cNvPr id="637" name="Group 636"/>
                          <p:cNvGrpSpPr/>
                          <p:nvPr/>
                        </p:nvGrpSpPr>
                        <p:grpSpPr>
                          <a:xfrm rot="19938423">
                            <a:off x="186749" y="5103441"/>
                            <a:ext cx="1990145" cy="587522"/>
                            <a:chOff x="3292366" y="2896415"/>
                            <a:chExt cx="2559268" cy="755534"/>
                          </a:xfrm>
                        </p:grpSpPr>
                        <p:grpSp>
                          <p:nvGrpSpPr>
                            <p:cNvPr id="642" name="Group 641"/>
                            <p:cNvGrpSpPr/>
                            <p:nvPr/>
                          </p:nvGrpSpPr>
                          <p:grpSpPr>
                            <a:xfrm>
                              <a:off x="3292366" y="2896415"/>
                              <a:ext cx="2559268" cy="755534"/>
                              <a:chOff x="4465648" y="826525"/>
                              <a:chExt cx="2559268" cy="755534"/>
                            </a:xfrm>
                          </p:grpSpPr>
                          <p:sp>
                            <p:nvSpPr>
                              <p:cNvPr id="644" name="Rectangle 643"/>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645" name="Group 644"/>
                              <p:cNvGrpSpPr/>
                              <p:nvPr/>
                            </p:nvGrpSpPr>
                            <p:grpSpPr>
                              <a:xfrm>
                                <a:off x="4465648" y="826525"/>
                                <a:ext cx="2559268" cy="755534"/>
                                <a:chOff x="4465648" y="826525"/>
                                <a:chExt cx="2559268" cy="755534"/>
                              </a:xfrm>
                            </p:grpSpPr>
                            <p:grpSp>
                              <p:nvGrpSpPr>
                                <p:cNvPr id="646" name="Group 645"/>
                                <p:cNvGrpSpPr/>
                                <p:nvPr/>
                              </p:nvGrpSpPr>
                              <p:grpSpPr>
                                <a:xfrm>
                                  <a:off x="4465648" y="826525"/>
                                  <a:ext cx="2559268" cy="755534"/>
                                  <a:chOff x="4348967" y="775020"/>
                                  <a:chExt cx="4141890" cy="1286009"/>
                                </a:xfrm>
                                <a:solidFill>
                                  <a:srgbClr val="FFC000"/>
                                </a:solidFill>
                              </p:grpSpPr>
                              <p:sp>
                                <p:nvSpPr>
                                  <p:cNvPr id="648" name="Oval 647"/>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9" name="Trapezoid 648"/>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50" name="Parallelogram 649"/>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51" name="Rectangle 650"/>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47" name="Rectangle 646"/>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643" name="Oval 642"/>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638" name="Group 637"/>
                          <p:cNvGrpSpPr>
                            <a:grpSpLocks noChangeAspect="1"/>
                          </p:cNvGrpSpPr>
                          <p:nvPr/>
                        </p:nvGrpSpPr>
                        <p:grpSpPr>
                          <a:xfrm rot="14522359">
                            <a:off x="222290" y="5953129"/>
                            <a:ext cx="218173" cy="64460"/>
                            <a:chOff x="5240867" y="2785533"/>
                            <a:chExt cx="372532" cy="110067"/>
                          </a:xfrm>
                        </p:grpSpPr>
                        <p:sp>
                          <p:nvSpPr>
                            <p:cNvPr id="639" name="Trapezoid 638"/>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Right Triangle 639"/>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Right Triangle 640"/>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953" name="Group 952"/>
                      <p:cNvGrpSpPr/>
                      <p:nvPr/>
                    </p:nvGrpSpPr>
                    <p:grpSpPr>
                      <a:xfrm>
                        <a:off x="3039164" y="1897001"/>
                        <a:ext cx="915662" cy="710794"/>
                        <a:chOff x="3181541" y="1966451"/>
                        <a:chExt cx="915662" cy="710794"/>
                      </a:xfrm>
                    </p:grpSpPr>
                    <p:sp>
                      <p:nvSpPr>
                        <p:cNvPr id="860" name="TextBox 859"/>
                        <p:cNvSpPr txBox="1"/>
                        <p:nvPr/>
                      </p:nvSpPr>
                      <p:spPr>
                        <a:xfrm rot="16200000">
                          <a:off x="3086704" y="2143034"/>
                          <a:ext cx="385729" cy="196055"/>
                        </a:xfrm>
                        <a:prstGeom prst="rect">
                          <a:avLst/>
                        </a:prstGeom>
                        <a:noFill/>
                      </p:spPr>
                      <p:txBody>
                        <a:bodyPr wrap="none" rtlCol="0">
                          <a:spAutoFit/>
                        </a:bodyPr>
                        <a:lstStyle/>
                        <a:p>
                          <a:pPr algn="ctr"/>
                          <a:r>
                            <a:rPr lang="en-US" sz="1000" smtClean="0">
                              <a:latin typeface="Georgia" charset="0"/>
                              <a:ea typeface="Georgia" charset="0"/>
                              <a:cs typeface="Georgia" charset="0"/>
                            </a:rPr>
                            <a:t>Freq.</a:t>
                          </a:r>
                          <a:endParaRPr lang="en-US" sz="1000" dirty="0">
                            <a:latin typeface="Georgia" charset="0"/>
                            <a:ea typeface="Georgia" charset="0"/>
                            <a:cs typeface="Georgia" charset="0"/>
                          </a:endParaRPr>
                        </a:p>
                      </p:txBody>
                    </p:sp>
                    <p:grpSp>
                      <p:nvGrpSpPr>
                        <p:cNvPr id="851" name="Group 850"/>
                        <p:cNvGrpSpPr/>
                        <p:nvPr/>
                      </p:nvGrpSpPr>
                      <p:grpSpPr>
                        <a:xfrm>
                          <a:off x="3402713" y="1966451"/>
                          <a:ext cx="694490" cy="553454"/>
                          <a:chOff x="3109182" y="1316938"/>
                          <a:chExt cx="868833" cy="692392"/>
                        </a:xfrm>
                      </p:grpSpPr>
                      <p:grpSp>
                        <p:nvGrpSpPr>
                          <p:cNvPr id="850" name="Group 849"/>
                          <p:cNvGrpSpPr/>
                          <p:nvPr/>
                        </p:nvGrpSpPr>
                        <p:grpSpPr>
                          <a:xfrm>
                            <a:off x="3145843" y="1406345"/>
                            <a:ext cx="759127" cy="602985"/>
                            <a:chOff x="3145843" y="1406345"/>
                            <a:chExt cx="759127" cy="602985"/>
                          </a:xfrm>
                        </p:grpSpPr>
                        <p:sp>
                          <p:nvSpPr>
                            <p:cNvPr id="830" name="Rectangle 829"/>
                            <p:cNvSpPr/>
                            <p:nvPr/>
                          </p:nvSpPr>
                          <p:spPr>
                            <a:xfrm>
                              <a:off x="3405111" y="1920865"/>
                              <a:ext cx="45719" cy="8846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1" name="Rectangle 830"/>
                            <p:cNvSpPr/>
                            <p:nvPr/>
                          </p:nvSpPr>
                          <p:spPr>
                            <a:xfrm>
                              <a:off x="3859251" y="195407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2" name="Rectangle 831"/>
                            <p:cNvSpPr/>
                            <p:nvPr/>
                          </p:nvSpPr>
                          <p:spPr>
                            <a:xfrm>
                              <a:off x="3210660" y="1601020"/>
                              <a:ext cx="45719" cy="40649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3" name="Rectangle 832"/>
                            <p:cNvSpPr/>
                            <p:nvPr/>
                          </p:nvSpPr>
                          <p:spPr>
                            <a:xfrm>
                              <a:off x="3469928" y="1956982"/>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4" name="Rectangle 833"/>
                            <p:cNvSpPr/>
                            <p:nvPr/>
                          </p:nvSpPr>
                          <p:spPr>
                            <a:xfrm>
                              <a:off x="3275477" y="1956931"/>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5" name="Rectangle 834"/>
                            <p:cNvSpPr/>
                            <p:nvPr/>
                          </p:nvSpPr>
                          <p:spPr>
                            <a:xfrm>
                              <a:off x="3599562" y="1962944"/>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6" name="Rectangle 835"/>
                            <p:cNvSpPr/>
                            <p:nvPr/>
                          </p:nvSpPr>
                          <p:spPr>
                            <a:xfrm>
                              <a:off x="3729620" y="1961413"/>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7" name="Rectangle 836"/>
                            <p:cNvSpPr/>
                            <p:nvPr/>
                          </p:nvSpPr>
                          <p:spPr>
                            <a:xfrm>
                              <a:off x="3794437" y="1447453"/>
                              <a:ext cx="45719" cy="56121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8" name="Rectangle 837"/>
                            <p:cNvSpPr/>
                            <p:nvPr/>
                          </p:nvSpPr>
                          <p:spPr>
                            <a:xfrm>
                              <a:off x="3145843" y="1406345"/>
                              <a:ext cx="49544" cy="60000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 name="Rectangle 838"/>
                            <p:cNvSpPr/>
                            <p:nvPr/>
                          </p:nvSpPr>
                          <p:spPr>
                            <a:xfrm>
                              <a:off x="3340294" y="1961949"/>
                              <a:ext cx="45719" cy="4571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0" name="Rectangle 839"/>
                            <p:cNvSpPr/>
                            <p:nvPr/>
                          </p:nvSpPr>
                          <p:spPr>
                            <a:xfrm flipV="1">
                              <a:off x="3664379" y="1945592"/>
                              <a:ext cx="46143" cy="623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1" name="Rectangle 840"/>
                            <p:cNvSpPr/>
                            <p:nvPr/>
                          </p:nvSpPr>
                          <p:spPr>
                            <a:xfrm>
                              <a:off x="3534745" y="1461218"/>
                              <a:ext cx="49968" cy="54379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6" name="Group 825"/>
                          <p:cNvGrpSpPr/>
                          <p:nvPr/>
                        </p:nvGrpSpPr>
                        <p:grpSpPr>
                          <a:xfrm>
                            <a:off x="3109182" y="1316938"/>
                            <a:ext cx="868833" cy="687458"/>
                            <a:chOff x="7429539" y="1655158"/>
                            <a:chExt cx="868833" cy="687458"/>
                          </a:xfrm>
                        </p:grpSpPr>
                        <p:cxnSp>
                          <p:nvCxnSpPr>
                            <p:cNvPr id="827" name="Straight Connector 826"/>
                            <p:cNvCxnSpPr/>
                            <p:nvPr/>
                          </p:nvCxnSpPr>
                          <p:spPr>
                            <a:xfrm>
                              <a:off x="7429539" y="2134826"/>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8" name="Straight Connector 827"/>
                            <p:cNvCxnSpPr/>
                            <p:nvPr/>
                          </p:nvCxnSpPr>
                          <p:spPr>
                            <a:xfrm>
                              <a:off x="7438888" y="1903700"/>
                              <a:ext cx="859484" cy="0"/>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29" name="Rectangle 828"/>
                            <p:cNvSpPr>
                              <a:spLocks/>
                            </p:cNvSpPr>
                            <p:nvPr/>
                          </p:nvSpPr>
                          <p:spPr>
                            <a:xfrm>
                              <a:off x="7431015" y="1655158"/>
                              <a:ext cx="859484" cy="6874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55" name="TextBox 854"/>
                        <p:cNvSpPr txBox="1"/>
                        <p:nvPr/>
                      </p:nvSpPr>
                      <p:spPr>
                        <a:xfrm>
                          <a:off x="3403228" y="2480432"/>
                          <a:ext cx="693461" cy="196813"/>
                        </a:xfrm>
                        <a:prstGeom prst="rect">
                          <a:avLst/>
                        </a:prstGeom>
                        <a:noFill/>
                      </p:spPr>
                      <p:txBody>
                        <a:bodyPr wrap="none" rtlCol="0">
                          <a:spAutoFit/>
                        </a:bodyPr>
                        <a:lstStyle/>
                        <a:p>
                          <a:pPr algn="ctr"/>
                          <a:r>
                            <a:rPr lang="en-US" sz="1000" dirty="0" smtClean="0">
                              <a:latin typeface="Georgia" charset="0"/>
                              <a:ea typeface="Georgia" charset="0"/>
                              <a:cs typeface="Georgia" charset="0"/>
                            </a:rPr>
                            <a:t>State-words</a:t>
                          </a:r>
                          <a:endParaRPr lang="en-US" sz="1000" dirty="0">
                            <a:latin typeface="Georgia" charset="0"/>
                            <a:ea typeface="Georgia" charset="0"/>
                            <a:cs typeface="Georgia" charset="0"/>
                          </a:endParaRPr>
                        </a:p>
                      </p:txBody>
                    </p:sp>
                  </p:grpSp>
                </p:grpSp>
              </p:grpSp>
            </p:grpSp>
            <p:grpSp>
              <p:nvGrpSpPr>
                <p:cNvPr id="876" name="Group 875"/>
                <p:cNvGrpSpPr/>
                <p:nvPr/>
              </p:nvGrpSpPr>
              <p:grpSpPr>
                <a:xfrm>
                  <a:off x="3804311" y="3746634"/>
                  <a:ext cx="4401231" cy="1241565"/>
                  <a:chOff x="1583659" y="3457504"/>
                  <a:chExt cx="5506101" cy="1553244"/>
                </a:xfrm>
              </p:grpSpPr>
              <p:sp>
                <p:nvSpPr>
                  <p:cNvPr id="877" name="Rectangle 876"/>
                  <p:cNvSpPr/>
                  <p:nvPr/>
                </p:nvSpPr>
                <p:spPr>
                  <a:xfrm>
                    <a:off x="1583659" y="3493218"/>
                    <a:ext cx="1551236" cy="1347224"/>
                  </a:xfrm>
                  <a:prstGeom prst="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Rectangle 877"/>
                  <p:cNvSpPr/>
                  <p:nvPr/>
                </p:nvSpPr>
                <p:spPr>
                  <a:xfrm>
                    <a:off x="5371041" y="3553616"/>
                    <a:ext cx="1718719" cy="1348984"/>
                  </a:xfrm>
                  <a:prstGeom prst="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Rectangle 878"/>
                  <p:cNvSpPr/>
                  <p:nvPr/>
                </p:nvSpPr>
                <p:spPr>
                  <a:xfrm>
                    <a:off x="3946752" y="3514723"/>
                    <a:ext cx="1718719" cy="1348984"/>
                  </a:xfrm>
                  <a:prstGeom prst="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Rectangle 879"/>
                  <p:cNvSpPr/>
                  <p:nvPr/>
                </p:nvSpPr>
                <p:spPr>
                  <a:xfrm>
                    <a:off x="2842606" y="3457504"/>
                    <a:ext cx="1718719" cy="1348984"/>
                  </a:xfrm>
                  <a:prstGeom prst="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1" name="Straight Connector 880"/>
                  <p:cNvCxnSpPr/>
                  <p:nvPr/>
                </p:nvCxnSpPr>
                <p:spPr>
                  <a:xfrm>
                    <a:off x="2359277" y="4840442"/>
                    <a:ext cx="0" cy="16394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2" name="Straight Connector 881"/>
                  <p:cNvCxnSpPr/>
                  <p:nvPr/>
                </p:nvCxnSpPr>
                <p:spPr>
                  <a:xfrm flipH="1">
                    <a:off x="3693360" y="4806488"/>
                    <a:ext cx="0" cy="20426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3" name="Straight Connector 882"/>
                  <p:cNvCxnSpPr/>
                  <p:nvPr/>
                </p:nvCxnSpPr>
                <p:spPr>
                  <a:xfrm>
                    <a:off x="4763474" y="4857867"/>
                    <a:ext cx="0" cy="1501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4" name="Straight Connector 883"/>
                  <p:cNvCxnSpPr/>
                  <p:nvPr/>
                </p:nvCxnSpPr>
                <p:spPr>
                  <a:xfrm flipH="1">
                    <a:off x="6230400" y="4902600"/>
                    <a:ext cx="1" cy="10814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988" name="TextBox 987"/>
              <p:cNvSpPr txBox="1"/>
              <p:nvPr/>
            </p:nvSpPr>
            <p:spPr>
              <a:xfrm>
                <a:off x="6004239" y="2649229"/>
                <a:ext cx="553357" cy="461665"/>
              </a:xfrm>
              <a:prstGeom prst="rect">
                <a:avLst/>
              </a:prstGeom>
              <a:noFill/>
            </p:spPr>
            <p:txBody>
              <a:bodyPr wrap="none" rtlCol="0" anchor="ctr">
                <a:spAutoFit/>
              </a:bodyPr>
              <a:lstStyle/>
              <a:p>
                <a:pPr algn="ctr"/>
                <a:r>
                  <a:rPr lang="en-US" sz="2400" dirty="0" smtClean="0">
                    <a:solidFill>
                      <a:schemeClr val="bg1">
                        <a:lumMod val="50000"/>
                      </a:schemeClr>
                    </a:solidFill>
                  </a:rPr>
                  <a:t>. . .</a:t>
                </a:r>
                <a:endParaRPr lang="en-US" sz="2400" dirty="0">
                  <a:solidFill>
                    <a:schemeClr val="bg1">
                      <a:lumMod val="50000"/>
                    </a:schemeClr>
                  </a:solidFill>
                </a:endParaRPr>
              </a:p>
            </p:txBody>
          </p:sp>
        </p:grpSp>
        <p:sp>
          <p:nvSpPr>
            <p:cNvPr id="992" name="TextBox 991"/>
            <p:cNvSpPr txBox="1"/>
            <p:nvPr/>
          </p:nvSpPr>
          <p:spPr>
            <a:xfrm>
              <a:off x="808250" y="4095459"/>
              <a:ext cx="1532792" cy="369332"/>
            </a:xfrm>
            <a:prstGeom prst="rect">
              <a:avLst/>
            </a:prstGeom>
            <a:noFill/>
          </p:spPr>
          <p:txBody>
            <a:bodyPr wrap="none" rtlCol="0">
              <a:spAutoFit/>
            </a:bodyPr>
            <a:lstStyle/>
            <a:p>
              <a:r>
                <a:rPr lang="en-US" dirty="0" smtClean="0">
                  <a:latin typeface="Georgia" charset="0"/>
                  <a:ea typeface="Georgia" charset="0"/>
                  <a:cs typeface="Georgia" charset="0"/>
                </a:rPr>
                <a:t>Observations</a:t>
              </a:r>
              <a:endParaRPr lang="en-US" dirty="0">
                <a:latin typeface="Georgia" charset="0"/>
                <a:ea typeface="Georgia" charset="0"/>
                <a:cs typeface="Georgia" charset="0"/>
              </a:endParaRPr>
            </a:p>
          </p:txBody>
        </p:sp>
        <p:sp>
          <p:nvSpPr>
            <p:cNvPr id="993" name="TextBox 992"/>
            <p:cNvSpPr txBox="1"/>
            <p:nvPr/>
          </p:nvSpPr>
          <p:spPr>
            <a:xfrm>
              <a:off x="2394701" y="2773619"/>
              <a:ext cx="854721" cy="369332"/>
            </a:xfrm>
            <a:prstGeom prst="rect">
              <a:avLst/>
            </a:prstGeom>
            <a:noFill/>
          </p:spPr>
          <p:txBody>
            <a:bodyPr wrap="none" rtlCol="0">
              <a:spAutoFit/>
            </a:bodyPr>
            <a:lstStyle/>
            <a:p>
              <a:r>
                <a:rPr lang="en-US" smtClean="0">
                  <a:latin typeface="Georgia" charset="0"/>
                  <a:ea typeface="Georgia" charset="0"/>
                  <a:cs typeface="Georgia" charset="0"/>
                </a:rPr>
                <a:t>Topics</a:t>
              </a:r>
              <a:endParaRPr lang="en-US" dirty="0">
                <a:latin typeface="Georgia" charset="0"/>
                <a:ea typeface="Georgia" charset="0"/>
                <a:cs typeface="Georgia" charset="0"/>
              </a:endParaRPr>
            </a:p>
          </p:txBody>
        </p:sp>
      </p:grpSp>
      <p:grpSp>
        <p:nvGrpSpPr>
          <p:cNvPr id="10" name="Group 9"/>
          <p:cNvGrpSpPr/>
          <p:nvPr/>
        </p:nvGrpSpPr>
        <p:grpSpPr>
          <a:xfrm>
            <a:off x="6455632" y="2463823"/>
            <a:ext cx="700685" cy="770627"/>
            <a:chOff x="7055721" y="2428246"/>
            <a:chExt cx="700685" cy="770627"/>
          </a:xfrm>
        </p:grpSpPr>
        <p:sp>
          <p:nvSpPr>
            <p:cNvPr id="517" name="Oval 516"/>
            <p:cNvSpPr>
              <a:spLocks noChangeAspect="1"/>
            </p:cNvSpPr>
            <p:nvPr/>
          </p:nvSpPr>
          <p:spPr>
            <a:xfrm>
              <a:off x="7055721" y="2504028"/>
              <a:ext cx="700685" cy="694845"/>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2184" r="12873"/>
            <a:stretch/>
          </p:blipFill>
          <p:spPr>
            <a:xfrm>
              <a:off x="7206072" y="2428246"/>
              <a:ext cx="457200" cy="457551"/>
            </a:xfrm>
            <a:prstGeom prst="rect">
              <a:avLst/>
            </a:prstGeom>
          </p:spPr>
        </p:pic>
        <p:grpSp>
          <p:nvGrpSpPr>
            <p:cNvPr id="518" name="Group 517"/>
            <p:cNvGrpSpPr>
              <a:grpSpLocks noChangeAspect="1"/>
            </p:cNvGrpSpPr>
            <p:nvPr/>
          </p:nvGrpSpPr>
          <p:grpSpPr>
            <a:xfrm rot="1680000">
              <a:off x="7116544" y="2728784"/>
              <a:ext cx="579038" cy="288336"/>
              <a:chOff x="186749" y="5103441"/>
              <a:chExt cx="1990145" cy="991004"/>
            </a:xfrm>
          </p:grpSpPr>
          <p:grpSp>
            <p:nvGrpSpPr>
              <p:cNvPr id="519" name="Group 518"/>
              <p:cNvGrpSpPr/>
              <p:nvPr/>
            </p:nvGrpSpPr>
            <p:grpSpPr>
              <a:xfrm rot="19938423">
                <a:off x="186749" y="5103441"/>
                <a:ext cx="1990145" cy="587522"/>
                <a:chOff x="3292366" y="2896415"/>
                <a:chExt cx="2559268" cy="755534"/>
              </a:xfrm>
            </p:grpSpPr>
            <p:grpSp>
              <p:nvGrpSpPr>
                <p:cNvPr id="524" name="Group 523"/>
                <p:cNvGrpSpPr/>
                <p:nvPr/>
              </p:nvGrpSpPr>
              <p:grpSpPr>
                <a:xfrm>
                  <a:off x="3292366" y="2896415"/>
                  <a:ext cx="2559268" cy="755534"/>
                  <a:chOff x="4465648" y="826525"/>
                  <a:chExt cx="2559268" cy="755534"/>
                </a:xfrm>
              </p:grpSpPr>
              <p:sp>
                <p:nvSpPr>
                  <p:cNvPr id="526" name="Rectangle 525"/>
                  <p:cNvSpPr/>
                  <p:nvPr/>
                </p:nvSpPr>
                <p:spPr>
                  <a:xfrm>
                    <a:off x="6458857"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27" name="Group 526"/>
                  <p:cNvGrpSpPr/>
                  <p:nvPr/>
                </p:nvGrpSpPr>
                <p:grpSpPr>
                  <a:xfrm>
                    <a:off x="4465648" y="826525"/>
                    <a:ext cx="2559268" cy="755534"/>
                    <a:chOff x="4465648" y="826525"/>
                    <a:chExt cx="2559268" cy="755534"/>
                  </a:xfrm>
                </p:grpSpPr>
                <p:grpSp>
                  <p:nvGrpSpPr>
                    <p:cNvPr id="528" name="Group 527"/>
                    <p:cNvGrpSpPr/>
                    <p:nvPr/>
                  </p:nvGrpSpPr>
                  <p:grpSpPr>
                    <a:xfrm>
                      <a:off x="4465648" y="826525"/>
                      <a:ext cx="2559268" cy="755534"/>
                      <a:chOff x="4348967" y="775020"/>
                      <a:chExt cx="4141890" cy="1286009"/>
                    </a:xfrm>
                    <a:solidFill>
                      <a:srgbClr val="FFC000"/>
                    </a:solidFill>
                  </p:grpSpPr>
                  <p:sp>
                    <p:nvSpPr>
                      <p:cNvPr id="530" name="Oval 529"/>
                      <p:cNvSpPr/>
                      <p:nvPr/>
                    </p:nvSpPr>
                    <p:spPr>
                      <a:xfrm>
                        <a:off x="7765143" y="1320800"/>
                        <a:ext cx="725714" cy="740229"/>
                      </a:xfrm>
                      <a:prstGeom prst="ellipse">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1" name="Trapezoid 530"/>
                      <p:cNvSpPr/>
                      <p:nvPr/>
                    </p:nvSpPr>
                    <p:spPr>
                      <a:xfrm rot="16200000">
                        <a:off x="4646116" y="1023650"/>
                        <a:ext cx="740229" cy="1334528"/>
                      </a:xfrm>
                      <a:prstGeom prst="trapezoid">
                        <a:avLst>
                          <a:gd name="adj" fmla="val 41000"/>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2" name="Parallelogram 531"/>
                      <p:cNvSpPr/>
                      <p:nvPr/>
                    </p:nvSpPr>
                    <p:spPr>
                      <a:xfrm flipH="1">
                        <a:off x="6016747" y="775020"/>
                        <a:ext cx="189919" cy="547449"/>
                      </a:xfrm>
                      <a:prstGeom prst="parallelogram">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3" name="Rectangle 532"/>
                      <p:cNvSpPr/>
                      <p:nvPr/>
                    </p:nvSpPr>
                    <p:spPr>
                      <a:xfrm>
                        <a:off x="6247249" y="1320800"/>
                        <a:ext cx="1517893"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29" name="Rectangle 528"/>
                    <p:cNvSpPr/>
                    <p:nvPr/>
                  </p:nvSpPr>
                  <p:spPr>
                    <a:xfrm>
                      <a:off x="5290251" y="1147173"/>
                      <a:ext cx="348343" cy="434884"/>
                    </a:xfrm>
                    <a:prstGeom prst="rect">
                      <a:avLst/>
                    </a:prstGeom>
                    <a:solidFill>
                      <a:srgbClr val="E82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
              <p:nvSpPr>
                <p:cNvPr id="525" name="Oval 524"/>
                <p:cNvSpPr/>
                <p:nvPr/>
              </p:nvSpPr>
              <p:spPr>
                <a:xfrm rot="46961" flipV="1">
                  <a:off x="3696674" y="3402344"/>
                  <a:ext cx="412587" cy="46116"/>
                </a:xfrm>
                <a:prstGeom prst="ellipse">
                  <a:avLst/>
                </a:prstGeom>
                <a:solidFill>
                  <a:srgbClr val="FFC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grpSp>
            <p:nvGrpSpPr>
              <p:cNvPr id="520" name="Group 519"/>
              <p:cNvGrpSpPr>
                <a:grpSpLocks noChangeAspect="1"/>
              </p:cNvGrpSpPr>
              <p:nvPr/>
            </p:nvGrpSpPr>
            <p:grpSpPr>
              <a:xfrm rot="14522359">
                <a:off x="222290" y="5953129"/>
                <a:ext cx="218173" cy="64460"/>
                <a:chOff x="5240867" y="2785533"/>
                <a:chExt cx="372532" cy="110067"/>
              </a:xfrm>
            </p:grpSpPr>
            <p:sp>
              <p:nvSpPr>
                <p:cNvPr id="521" name="Trapezoid 520"/>
                <p:cNvSpPr/>
                <p:nvPr/>
              </p:nvSpPr>
              <p:spPr>
                <a:xfrm>
                  <a:off x="5376333" y="2785533"/>
                  <a:ext cx="101600" cy="110067"/>
                </a:xfrm>
                <a:prstGeom prst="trapezoi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Right Triangle 521"/>
                <p:cNvSpPr/>
                <p:nvPr/>
              </p:nvSpPr>
              <p:spPr>
                <a:xfrm rot="10800000">
                  <a:off x="5240867"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Right Triangle 522"/>
                <p:cNvSpPr/>
                <p:nvPr/>
              </p:nvSpPr>
              <p:spPr>
                <a:xfrm rot="10800000" flipH="1">
                  <a:off x="5427133" y="2817706"/>
                  <a:ext cx="186266" cy="45719"/>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20020189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085475939"/>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32</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Topic modeling for robots</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68" name="TextBox 67"/>
          <p:cNvSpPr txBox="1"/>
          <p:nvPr/>
        </p:nvSpPr>
        <p:spPr>
          <a:xfrm>
            <a:off x="206383" y="908954"/>
            <a:ext cx="5227906" cy="400110"/>
          </a:xfrm>
          <a:prstGeom prst="rect">
            <a:avLst/>
          </a:prstGeom>
          <a:noFill/>
        </p:spPr>
        <p:txBody>
          <a:bodyPr wrap="none" rtlCol="0">
            <a:spAutoFit/>
          </a:bodyPr>
          <a:lstStyle/>
          <a:p>
            <a:r>
              <a:rPr lang="en-US" sz="2000" b="1" dirty="0">
                <a:latin typeface="Times New Roman" charset="0"/>
                <a:ea typeface="Times New Roman" charset="0"/>
                <a:cs typeface="Times New Roman" charset="0"/>
              </a:rPr>
              <a:t>Using a trained topic-model for classification</a:t>
            </a:r>
            <a:r>
              <a:rPr lang="en-US" sz="2000" b="1" dirty="0" smtClean="0">
                <a:latin typeface="Times New Roman" charset="0"/>
                <a:ea typeface="Times New Roman" charset="0"/>
                <a:cs typeface="Times New Roman" charset="0"/>
              </a:rPr>
              <a:t>:</a:t>
            </a:r>
            <a:endParaRPr lang="en-US" sz="2000" b="1" dirty="0">
              <a:latin typeface="Times New Roman" charset="0"/>
              <a:ea typeface="Times New Roman" charset="0"/>
              <a:cs typeface="Times New Roman" charset="0"/>
            </a:endParaRPr>
          </a:p>
        </p:txBody>
      </p:sp>
      <p:grpSp>
        <p:nvGrpSpPr>
          <p:cNvPr id="78" name="Group 77"/>
          <p:cNvGrpSpPr/>
          <p:nvPr/>
        </p:nvGrpSpPr>
        <p:grpSpPr>
          <a:xfrm>
            <a:off x="517230" y="1996155"/>
            <a:ext cx="8109541" cy="3429000"/>
            <a:chOff x="517230" y="1996156"/>
            <a:chExt cx="8109541" cy="3426597"/>
          </a:xfrm>
        </p:grpSpPr>
        <p:grpSp>
          <p:nvGrpSpPr>
            <p:cNvPr id="64" name="Group 63"/>
            <p:cNvGrpSpPr/>
            <p:nvPr/>
          </p:nvGrpSpPr>
          <p:grpSpPr>
            <a:xfrm>
              <a:off x="6157891" y="1996156"/>
              <a:ext cx="2468880" cy="3426597"/>
              <a:chOff x="6489107" y="1509758"/>
              <a:chExt cx="2468880" cy="3426597"/>
            </a:xfrm>
          </p:grpSpPr>
          <p:sp>
            <p:nvSpPr>
              <p:cNvPr id="13" name="Rounded Rectangle 12"/>
              <p:cNvSpPr/>
              <p:nvPr/>
            </p:nvSpPr>
            <p:spPr>
              <a:xfrm>
                <a:off x="6489107" y="1509758"/>
                <a:ext cx="2468880" cy="3426597"/>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489108" y="1510490"/>
                <a:ext cx="2288525" cy="482275"/>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Semantic labels</a:t>
                </a:r>
                <a:endParaRPr lang="en-US" sz="1600" dirty="0">
                  <a:solidFill>
                    <a:schemeClr val="bg2">
                      <a:lumMod val="10000"/>
                    </a:schemeClr>
                  </a:solidFill>
                  <a:latin typeface="Georgia" charset="0"/>
                  <a:ea typeface="Georgia" charset="0"/>
                  <a:cs typeface="Georgia" charset="0"/>
                </a:endParaRPr>
              </a:p>
            </p:txBody>
          </p:sp>
          <p:sp>
            <p:nvSpPr>
              <p:cNvPr id="16" name="Rectangle 15"/>
              <p:cNvSpPr/>
              <p:nvPr/>
            </p:nvSpPr>
            <p:spPr>
              <a:xfrm>
                <a:off x="7189801" y="1911123"/>
                <a:ext cx="1386323" cy="651289"/>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6685177" y="1911124"/>
                <a:ext cx="394140" cy="2830067"/>
                <a:chOff x="5501029" y="1859923"/>
                <a:chExt cx="276684" cy="1986687"/>
              </a:xfrm>
            </p:grpSpPr>
            <p:grpSp>
              <p:nvGrpSpPr>
                <p:cNvPr id="45" name="Group 44"/>
                <p:cNvGrpSpPr/>
                <p:nvPr/>
              </p:nvGrpSpPr>
              <p:grpSpPr>
                <a:xfrm>
                  <a:off x="5501029" y="1859923"/>
                  <a:ext cx="276684" cy="1986687"/>
                  <a:chOff x="5501029" y="1859923"/>
                  <a:chExt cx="276684" cy="1986687"/>
                </a:xfrm>
              </p:grpSpPr>
              <p:sp>
                <p:nvSpPr>
                  <p:cNvPr id="51" name="Rectangle 50"/>
                  <p:cNvSpPr/>
                  <p:nvPr/>
                </p:nvSpPr>
                <p:spPr>
                  <a:xfrm>
                    <a:off x="5501032" y="1859923"/>
                    <a:ext cx="276681" cy="457200"/>
                  </a:xfrm>
                  <a:prstGeom prst="rect">
                    <a:avLst/>
                  </a:prstGeom>
                  <a:solidFill>
                    <a:srgbClr val="9541D4"/>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501031" y="236941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501029" y="287992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501029" y="338941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p:cNvGrpSpPr/>
                <p:nvPr/>
              </p:nvGrpSpPr>
              <p:grpSpPr>
                <a:xfrm>
                  <a:off x="5541001" y="1889783"/>
                  <a:ext cx="187936" cy="1935282"/>
                  <a:chOff x="5541001" y="1889783"/>
                  <a:chExt cx="187936" cy="1935282"/>
                </a:xfrm>
              </p:grpSpPr>
              <p:sp>
                <p:nvSpPr>
                  <p:cNvPr id="47" name="TextBox 46"/>
                  <p:cNvSpPr txBox="1"/>
                  <p:nvPr/>
                </p:nvSpPr>
                <p:spPr>
                  <a:xfrm rot="16200000">
                    <a:off x="5430508" y="2004563"/>
                    <a:ext cx="413209" cy="183649"/>
                  </a:xfrm>
                  <a:prstGeom prst="rect">
                    <a:avLst/>
                  </a:prstGeom>
                  <a:noFill/>
                </p:spPr>
                <p:txBody>
                  <a:bodyPr wrap="none" rtlCol="0">
                    <a:spAutoFit/>
                  </a:bodyPr>
                  <a:lstStyle/>
                  <a:p>
                    <a:pPr algn="ctr"/>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sp>
                <p:nvSpPr>
                  <p:cNvPr id="48" name="TextBox 47"/>
                  <p:cNvSpPr txBox="1"/>
                  <p:nvPr/>
                </p:nvSpPr>
                <p:spPr>
                  <a:xfrm rot="16200000">
                    <a:off x="5421882" y="2505591"/>
                    <a:ext cx="425588" cy="183649"/>
                  </a:xfrm>
                  <a:prstGeom prst="rect">
                    <a:avLst/>
                  </a:prstGeom>
                  <a:noFill/>
                </p:spPr>
                <p:txBody>
                  <a:bodyPr wrap="none" rtlCol="0">
                    <a:spAutoFit/>
                  </a:bodyPr>
                  <a:lstStyle/>
                  <a:p>
                    <a:pPr algn="ctr"/>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sp>
                <p:nvSpPr>
                  <p:cNvPr id="49" name="TextBox 48"/>
                  <p:cNvSpPr txBox="1"/>
                  <p:nvPr/>
                </p:nvSpPr>
                <p:spPr>
                  <a:xfrm rot="16200000">
                    <a:off x="5421883" y="3013369"/>
                    <a:ext cx="425588" cy="183649"/>
                  </a:xfrm>
                  <a:prstGeom prst="rect">
                    <a:avLst/>
                  </a:prstGeom>
                  <a:noFill/>
                </p:spPr>
                <p:txBody>
                  <a:bodyPr wrap="none" rtlCol="0">
                    <a:spAutoFit/>
                  </a:bodyPr>
                  <a:lstStyle/>
                  <a:p>
                    <a:pPr algn="ctr"/>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sp>
                <p:nvSpPr>
                  <p:cNvPr id="50" name="TextBox 49"/>
                  <p:cNvSpPr txBox="1"/>
                  <p:nvPr/>
                </p:nvSpPr>
                <p:spPr>
                  <a:xfrm rot="16200000">
                    <a:off x="5419469" y="3519884"/>
                    <a:ext cx="426713" cy="183649"/>
                  </a:xfrm>
                  <a:prstGeom prst="rect">
                    <a:avLst/>
                  </a:prstGeom>
                  <a:noFill/>
                </p:spPr>
                <p:txBody>
                  <a:bodyPr wrap="none" rtlCol="0">
                    <a:spAutoFit/>
                  </a:bodyPr>
                  <a:lstStyle/>
                  <a:p>
                    <a:pPr algn="ctr"/>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sp>
            <p:nvSpPr>
              <p:cNvPr id="19" name="Rectangle 18"/>
              <p:cNvSpPr/>
              <p:nvPr/>
            </p:nvSpPr>
            <p:spPr>
              <a:xfrm>
                <a:off x="7189797" y="2636502"/>
                <a:ext cx="1386323" cy="651289"/>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7189795" y="3364129"/>
                <a:ext cx="1386324" cy="651289"/>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7189795" y="4089902"/>
                <a:ext cx="1386326" cy="651289"/>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7189794" y="2645704"/>
                <a:ext cx="1386326" cy="499115"/>
                <a:chOff x="6502918" y="2056798"/>
                <a:chExt cx="973192" cy="350375"/>
              </a:xfrm>
            </p:grpSpPr>
            <p:sp>
              <p:nvSpPr>
                <p:cNvPr id="38" name="TextBox 37"/>
                <p:cNvSpPr txBox="1"/>
                <p:nvPr/>
              </p:nvSpPr>
              <p:spPr>
                <a:xfrm>
                  <a:off x="6502919" y="2056798"/>
                  <a:ext cx="973191" cy="183648"/>
                </a:xfrm>
                <a:prstGeom prst="rect">
                  <a:avLst/>
                </a:prstGeom>
                <a:noFill/>
              </p:spPr>
              <p:txBody>
                <a:bodyPr wrap="square" rtlCol="0">
                  <a:spAutoFit/>
                </a:bodyPr>
                <a:lstStyle/>
                <a:p>
                  <a:r>
                    <a:rPr lang="en-US" sz="1100" dirty="0" smtClean="0">
                      <a:latin typeface="Georgia" charset="0"/>
                      <a:ea typeface="Georgia" charset="0"/>
                      <a:cs typeface="Georgia" charset="0"/>
                    </a:rPr>
                    <a:t>Control policy: 2</a:t>
                  </a:r>
                  <a:endParaRPr lang="en-US" sz="1100" dirty="0">
                    <a:latin typeface="Georgia" charset="0"/>
                    <a:ea typeface="Georgia" charset="0"/>
                    <a:cs typeface="Georgia" charset="0"/>
                  </a:endParaRPr>
                </a:p>
              </p:txBody>
            </p:sp>
            <p:sp>
              <p:nvSpPr>
                <p:cNvPr id="39" name="TextBox 38"/>
                <p:cNvSpPr txBox="1"/>
                <p:nvPr/>
              </p:nvSpPr>
              <p:spPr>
                <a:xfrm>
                  <a:off x="6502918" y="2220061"/>
                  <a:ext cx="836921" cy="183648"/>
                </a:xfrm>
                <a:prstGeom prst="rect">
                  <a:avLst/>
                </a:prstGeom>
                <a:noFill/>
              </p:spPr>
              <p:txBody>
                <a:bodyPr wrap="square" rtlCol="0">
                  <a:spAutoFit/>
                </a:bodyPr>
                <a:lstStyle/>
                <a:p>
                  <a:r>
                    <a:rPr lang="en-US" sz="1100" dirty="0" smtClean="0">
                      <a:latin typeface="Georgia" charset="0"/>
                      <a:ea typeface="Georgia" charset="0"/>
                      <a:cs typeface="Georgia" charset="0"/>
                    </a:rPr>
                    <a:t>Health state:</a:t>
                  </a:r>
                  <a:endParaRPr lang="en-US" sz="1100" dirty="0">
                    <a:latin typeface="Georgia" charset="0"/>
                    <a:ea typeface="Georgia" charset="0"/>
                    <a:cs typeface="Georgia" charset="0"/>
                  </a:endParaRPr>
                </a:p>
              </p:txBody>
            </p:sp>
            <p:sp>
              <p:nvSpPr>
                <p:cNvPr id="41" name="Oval 40"/>
                <p:cNvSpPr>
                  <a:spLocks noChangeAspect="1"/>
                </p:cNvSpPr>
                <p:nvPr/>
              </p:nvSpPr>
              <p:spPr>
                <a:xfrm>
                  <a:off x="7155444" y="2222779"/>
                  <a:ext cx="184395" cy="184394"/>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ysClr val="windowText" lastClr="000000"/>
                      </a:solidFill>
                    </a:rPr>
                    <a:t>✔</a:t>
                  </a:r>
                  <a:endParaRPr lang="en-US" sz="1600" dirty="0">
                    <a:solidFill>
                      <a:sysClr val="windowText" lastClr="000000"/>
                    </a:solidFill>
                  </a:endParaRPr>
                </a:p>
              </p:txBody>
            </p:sp>
          </p:grpSp>
          <p:sp>
            <p:nvSpPr>
              <p:cNvPr id="37" name="Oval 36"/>
              <p:cNvSpPr>
                <a:spLocks noChangeAspect="1"/>
              </p:cNvSpPr>
              <p:nvPr/>
            </p:nvSpPr>
            <p:spPr>
              <a:xfrm>
                <a:off x="8116824" y="3675627"/>
                <a:ext cx="265176" cy="265176"/>
              </a:xfrm>
              <a:prstGeom prst="ellipse">
                <a:avLst/>
              </a:prstGeom>
              <a:solidFill>
                <a:srgbClr val="FF4C4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𝗫</a:t>
                </a:r>
              </a:p>
            </p:txBody>
          </p:sp>
          <p:grpSp>
            <p:nvGrpSpPr>
              <p:cNvPr id="10" name="Group 9"/>
              <p:cNvGrpSpPr/>
              <p:nvPr/>
            </p:nvGrpSpPr>
            <p:grpSpPr>
              <a:xfrm>
                <a:off x="7149723" y="3424594"/>
                <a:ext cx="1386326" cy="494181"/>
                <a:chOff x="7342194" y="2735042"/>
                <a:chExt cx="1386326" cy="494181"/>
              </a:xfrm>
            </p:grpSpPr>
            <p:sp>
              <p:nvSpPr>
                <p:cNvPr id="55" name="TextBox 54"/>
                <p:cNvSpPr txBox="1"/>
                <p:nvPr/>
              </p:nvSpPr>
              <p:spPr>
                <a:xfrm>
                  <a:off x="7342195" y="2735042"/>
                  <a:ext cx="1386325" cy="261610"/>
                </a:xfrm>
                <a:prstGeom prst="rect">
                  <a:avLst/>
                </a:prstGeom>
                <a:noFill/>
              </p:spPr>
              <p:txBody>
                <a:bodyPr wrap="square" rtlCol="0">
                  <a:spAutoFit/>
                </a:bodyPr>
                <a:lstStyle/>
                <a:p>
                  <a:r>
                    <a:rPr lang="en-US" sz="1100" dirty="0" smtClean="0">
                      <a:latin typeface="Georgia" charset="0"/>
                      <a:ea typeface="Georgia" charset="0"/>
                      <a:cs typeface="Georgia" charset="0"/>
                    </a:rPr>
                    <a:t>Control policy: 5</a:t>
                  </a:r>
                  <a:endParaRPr lang="en-US" sz="1100" dirty="0">
                    <a:latin typeface="Georgia" charset="0"/>
                    <a:ea typeface="Georgia" charset="0"/>
                    <a:cs typeface="Georgia" charset="0"/>
                  </a:endParaRPr>
                </a:p>
              </p:txBody>
            </p:sp>
            <p:sp>
              <p:nvSpPr>
                <p:cNvPr id="56" name="TextBox 55"/>
                <p:cNvSpPr txBox="1"/>
                <p:nvPr/>
              </p:nvSpPr>
              <p:spPr>
                <a:xfrm>
                  <a:off x="7342194" y="2967613"/>
                  <a:ext cx="1044595" cy="261610"/>
                </a:xfrm>
                <a:prstGeom prst="rect">
                  <a:avLst/>
                </a:prstGeom>
                <a:noFill/>
              </p:spPr>
              <p:txBody>
                <a:bodyPr wrap="square" rtlCol="0">
                  <a:spAutoFit/>
                </a:bodyPr>
                <a:lstStyle/>
                <a:p>
                  <a:r>
                    <a:rPr lang="en-US" sz="1100" dirty="0" smtClean="0">
                      <a:latin typeface="Georgia" charset="0"/>
                      <a:ea typeface="Georgia" charset="0"/>
                      <a:cs typeface="Georgia" charset="0"/>
                    </a:rPr>
                    <a:t>Health state:</a:t>
                  </a:r>
                  <a:endParaRPr lang="en-US" sz="1100" dirty="0">
                    <a:latin typeface="Georgia" charset="0"/>
                    <a:ea typeface="Georgia" charset="0"/>
                    <a:cs typeface="Georgia" charset="0"/>
                  </a:endParaRPr>
                </a:p>
              </p:txBody>
            </p:sp>
          </p:grpSp>
          <p:sp>
            <p:nvSpPr>
              <p:cNvPr id="57" name="TextBox 56"/>
              <p:cNvSpPr txBox="1"/>
              <p:nvPr/>
            </p:nvSpPr>
            <p:spPr>
              <a:xfrm>
                <a:off x="7167934" y="4160108"/>
                <a:ext cx="1386325" cy="261610"/>
              </a:xfrm>
              <a:prstGeom prst="rect">
                <a:avLst/>
              </a:prstGeom>
              <a:noFill/>
            </p:spPr>
            <p:txBody>
              <a:bodyPr wrap="square" rtlCol="0">
                <a:spAutoFit/>
              </a:bodyPr>
              <a:lstStyle/>
              <a:p>
                <a:r>
                  <a:rPr lang="en-US" sz="1100" dirty="0" smtClean="0">
                    <a:latin typeface="Georgia" charset="0"/>
                    <a:ea typeface="Georgia" charset="0"/>
                    <a:cs typeface="Georgia" charset="0"/>
                  </a:rPr>
                  <a:t>Control policy: 3</a:t>
                </a:r>
                <a:endParaRPr lang="en-US" sz="1100" dirty="0">
                  <a:latin typeface="Georgia" charset="0"/>
                  <a:ea typeface="Georgia" charset="0"/>
                  <a:cs typeface="Georgia" charset="0"/>
                </a:endParaRPr>
              </a:p>
            </p:txBody>
          </p:sp>
          <p:sp>
            <p:nvSpPr>
              <p:cNvPr id="58" name="TextBox 57"/>
              <p:cNvSpPr txBox="1"/>
              <p:nvPr/>
            </p:nvSpPr>
            <p:spPr>
              <a:xfrm>
                <a:off x="7167933" y="4392679"/>
                <a:ext cx="1035665" cy="261610"/>
              </a:xfrm>
              <a:prstGeom prst="rect">
                <a:avLst/>
              </a:prstGeom>
              <a:noFill/>
            </p:spPr>
            <p:txBody>
              <a:bodyPr wrap="square" rtlCol="0">
                <a:spAutoFit/>
              </a:bodyPr>
              <a:lstStyle/>
              <a:p>
                <a:r>
                  <a:rPr lang="en-US" sz="1100" dirty="0" smtClean="0">
                    <a:latin typeface="Georgia" charset="0"/>
                    <a:ea typeface="Georgia" charset="0"/>
                    <a:cs typeface="Georgia" charset="0"/>
                  </a:rPr>
                  <a:t>Health state:</a:t>
                </a:r>
                <a:endParaRPr lang="en-US" sz="1100" dirty="0">
                  <a:latin typeface="Georgia" charset="0"/>
                  <a:ea typeface="Georgia" charset="0"/>
                  <a:cs typeface="Georgia" charset="0"/>
                </a:endParaRPr>
              </a:p>
            </p:txBody>
          </p:sp>
          <p:sp>
            <p:nvSpPr>
              <p:cNvPr id="59" name="TextBox 58"/>
              <p:cNvSpPr txBox="1"/>
              <p:nvPr/>
            </p:nvSpPr>
            <p:spPr>
              <a:xfrm>
                <a:off x="7142362" y="1960314"/>
                <a:ext cx="1386325" cy="261610"/>
              </a:xfrm>
              <a:prstGeom prst="rect">
                <a:avLst/>
              </a:prstGeom>
              <a:noFill/>
            </p:spPr>
            <p:txBody>
              <a:bodyPr wrap="square" rtlCol="0">
                <a:spAutoFit/>
              </a:bodyPr>
              <a:lstStyle/>
              <a:p>
                <a:r>
                  <a:rPr lang="en-US" sz="1100" dirty="0" smtClean="0">
                    <a:latin typeface="Georgia" charset="0"/>
                    <a:ea typeface="Georgia" charset="0"/>
                    <a:cs typeface="Georgia" charset="0"/>
                  </a:rPr>
                  <a:t>Control policy: 5</a:t>
                </a:r>
                <a:endParaRPr lang="en-US" sz="1100" dirty="0">
                  <a:latin typeface="Georgia" charset="0"/>
                  <a:ea typeface="Georgia" charset="0"/>
                  <a:cs typeface="Georgia" charset="0"/>
                </a:endParaRPr>
              </a:p>
            </p:txBody>
          </p:sp>
          <p:sp>
            <p:nvSpPr>
              <p:cNvPr id="60" name="TextBox 59"/>
              <p:cNvSpPr txBox="1"/>
              <p:nvPr/>
            </p:nvSpPr>
            <p:spPr>
              <a:xfrm>
                <a:off x="7142361" y="2192885"/>
                <a:ext cx="1386326" cy="261610"/>
              </a:xfrm>
              <a:prstGeom prst="rect">
                <a:avLst/>
              </a:prstGeom>
              <a:noFill/>
            </p:spPr>
            <p:txBody>
              <a:bodyPr wrap="square" rtlCol="0">
                <a:spAutoFit/>
              </a:bodyPr>
              <a:lstStyle/>
              <a:p>
                <a:r>
                  <a:rPr lang="en-US" sz="1100" dirty="0" smtClean="0">
                    <a:latin typeface="Georgia" charset="0"/>
                    <a:ea typeface="Georgia" charset="0"/>
                    <a:cs typeface="Georgia" charset="0"/>
                  </a:rPr>
                  <a:t>Health state:</a:t>
                </a:r>
                <a:endParaRPr lang="en-US" sz="1100" dirty="0">
                  <a:latin typeface="Georgia" charset="0"/>
                  <a:ea typeface="Georgia" charset="0"/>
                  <a:cs typeface="Georgia" charset="0"/>
                </a:endParaRPr>
              </a:p>
            </p:txBody>
          </p:sp>
          <p:sp>
            <p:nvSpPr>
              <p:cNvPr id="62" name="Oval 61"/>
              <p:cNvSpPr>
                <a:spLocks noChangeAspect="1"/>
              </p:cNvSpPr>
              <p:nvPr/>
            </p:nvSpPr>
            <p:spPr>
              <a:xfrm>
                <a:off x="8082110" y="2200417"/>
                <a:ext cx="262673" cy="262672"/>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ysClr val="windowText" lastClr="000000"/>
                    </a:solidFill>
                  </a:rPr>
                  <a:t>✔</a:t>
                </a:r>
                <a:endParaRPr lang="en-US" sz="1600" dirty="0">
                  <a:solidFill>
                    <a:sysClr val="windowText" lastClr="000000"/>
                  </a:solidFill>
                </a:endParaRPr>
              </a:p>
            </p:txBody>
          </p:sp>
          <p:sp>
            <p:nvSpPr>
              <p:cNvPr id="63" name="Oval 62"/>
              <p:cNvSpPr>
                <a:spLocks noChangeAspect="1"/>
              </p:cNvSpPr>
              <p:nvPr/>
            </p:nvSpPr>
            <p:spPr>
              <a:xfrm>
                <a:off x="8119327" y="4417050"/>
                <a:ext cx="262673" cy="262672"/>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ysClr val="windowText" lastClr="000000"/>
                    </a:solidFill>
                  </a:rPr>
                  <a:t>✔</a:t>
                </a:r>
                <a:endParaRPr lang="en-US" sz="1600" dirty="0">
                  <a:solidFill>
                    <a:sysClr val="windowText" lastClr="000000"/>
                  </a:solidFill>
                </a:endParaRPr>
              </a:p>
            </p:txBody>
          </p:sp>
        </p:grpSp>
        <p:grpSp>
          <p:nvGrpSpPr>
            <p:cNvPr id="70" name="Group 69"/>
            <p:cNvGrpSpPr/>
            <p:nvPr/>
          </p:nvGrpSpPr>
          <p:grpSpPr>
            <a:xfrm>
              <a:off x="517230" y="2015493"/>
              <a:ext cx="5126476" cy="3387923"/>
              <a:chOff x="261250" y="1212940"/>
              <a:chExt cx="5126476" cy="3387923"/>
            </a:xfrm>
          </p:grpSpPr>
          <mc:AlternateContent xmlns:mc="http://schemas.openxmlformats.org/markup-compatibility/2006" xmlns:a14="http://schemas.microsoft.com/office/drawing/2010/main">
            <mc:Choice Requires="a14">
              <p:sp>
                <p:nvSpPr>
                  <p:cNvPr id="3" name="TextBox 2"/>
                  <p:cNvSpPr txBox="1"/>
                  <p:nvPr/>
                </p:nvSpPr>
                <p:spPr>
                  <a:xfrm>
                    <a:off x="261250" y="1212940"/>
                    <a:ext cx="5126476" cy="3387923"/>
                  </a:xfrm>
                  <a:prstGeom prst="roundRect">
                    <a:avLst>
                      <a:gd name="adj" fmla="val 8986"/>
                    </a:avLst>
                  </a:prstGeom>
                  <a:solidFill>
                    <a:srgbClr val="D6DCE5"/>
                  </a:solidFill>
                </p:spPr>
                <p:txBody>
                  <a:bodyPr wrap="square" rtlCol="0">
                    <a:spAutoFit/>
                  </a:bodyPr>
                  <a:lstStyle/>
                  <a:p>
                    <a:pPr marL="342900" indent="-342900">
                      <a:buAutoNum type="arabicParenR"/>
                    </a:pPr>
                    <a:r>
                      <a:rPr lang="en-US" b="1" dirty="0" smtClean="0">
                        <a:latin typeface="Times New Roman" charset="0"/>
                        <a:ea typeface="Times New Roman" charset="0"/>
                        <a:cs typeface="Times New Roman" charset="0"/>
                      </a:rPr>
                      <a:t>Topic </a:t>
                    </a:r>
                    <a:r>
                      <a:rPr lang="en-US" b="1" dirty="0">
                        <a:latin typeface="Times New Roman" charset="0"/>
                        <a:ea typeface="Times New Roman" charset="0"/>
                        <a:cs typeface="Times New Roman" charset="0"/>
                      </a:rPr>
                      <a:t>label proportions for </a:t>
                    </a:r>
                    <a:r>
                      <a:rPr lang="en-US" b="1" dirty="0" smtClean="0">
                        <a:latin typeface="Times New Roman" charset="0"/>
                        <a:ea typeface="Times New Roman" charset="0"/>
                        <a:cs typeface="Times New Roman" charset="0"/>
                      </a:rPr>
                      <a:t>each class:</a:t>
                    </a:r>
                  </a:p>
                  <a:p>
                    <a:pPr marL="342900" indent="-342900">
                      <a:buAutoNum type="arabicParenR"/>
                    </a:pPr>
                    <a:endParaRPr lang="en-US" dirty="0">
                      <a:latin typeface="Times New Roman" charset="0"/>
                      <a:ea typeface="Times New Roman" charset="0"/>
                      <a:cs typeface="Times New Roman" charset="0"/>
                    </a:endParaRPr>
                  </a:p>
                  <a:p>
                    <a:pPr marL="342900" indent="-342900">
                      <a:buAutoNum type="arabicParenR"/>
                    </a:pPr>
                    <a:endParaRPr lang="en-US" sz="1000" dirty="0" smtClean="0">
                      <a:latin typeface="Times New Roman" charset="0"/>
                      <a:ea typeface="Times New Roman" charset="0"/>
                      <a:cs typeface="Times New Roman" charset="0"/>
                    </a:endParaRPr>
                  </a:p>
                  <a:p>
                    <a:pPr marL="342900" indent="-342900">
                      <a:buAutoNum type="arabicParenR"/>
                    </a:pPr>
                    <a:endParaRPr lang="en-US" sz="1000" dirty="0">
                      <a:latin typeface="Times New Roman" charset="0"/>
                      <a:ea typeface="Times New Roman" charset="0"/>
                      <a:cs typeface="Times New Roman" charset="0"/>
                    </a:endParaRPr>
                  </a:p>
                  <a:p>
                    <a:pPr marL="342900" indent="-342900">
                      <a:buAutoNum type="arabicParenR"/>
                    </a:pPr>
                    <a:endParaRPr lang="en-US" sz="1000" dirty="0">
                      <a:latin typeface="Times New Roman" charset="0"/>
                      <a:ea typeface="Times New Roman" charset="0"/>
                      <a:cs typeface="Times New Roman" charset="0"/>
                    </a:endParaRPr>
                  </a:p>
                  <a:p>
                    <a:pPr marL="285750" indent="-285750">
                      <a:buFont typeface="Arial" charset="0"/>
                      <a:buChar char="•"/>
                    </a:pPr>
                    <a:endParaRPr lang="en-US" sz="1600" i="1" dirty="0" smtClean="0">
                      <a:latin typeface="Times New Roman" charset="0"/>
                      <a:ea typeface="Times New Roman" charset="0"/>
                      <a:cs typeface="Times New Roman" charset="0"/>
                    </a:endParaRPr>
                  </a:p>
                  <a:p>
                    <a:pPr marL="742950" lvl="1" indent="-285750">
                      <a:buFont typeface="Arial" charset="0"/>
                      <a:buChar char="•"/>
                    </a:pPr>
                    <a14:m>
                      <m:oMath xmlns:m="http://schemas.openxmlformats.org/officeDocument/2006/math">
                        <m:sSub>
                          <m:sSubPr>
                            <m:ctrlPr>
                              <a:rPr lang="en-US" sz="1600" i="1">
                                <a:latin typeface="Cambria Math" charset="0"/>
                                <a:ea typeface="Times New Roman" charset="0"/>
                                <a:cs typeface="Times New Roman" charset="0"/>
                              </a:rPr>
                            </m:ctrlPr>
                          </m:sSubPr>
                          <m:e>
                            <m:r>
                              <a:rPr lang="en-US" sz="1600" i="1">
                                <a:latin typeface="Cambria Math" charset="0"/>
                                <a:ea typeface="Times New Roman" charset="0"/>
                                <a:cs typeface="Times New Roman" charset="0"/>
                              </a:rPr>
                              <m:t>𝑇</m:t>
                            </m:r>
                          </m:e>
                          <m:sub>
                            <m:r>
                              <a:rPr lang="en-US" sz="1600" i="1">
                                <a:latin typeface="Cambria Math" charset="0"/>
                                <a:ea typeface="Times New Roman" charset="0"/>
                                <a:cs typeface="Times New Roman" charset="0"/>
                              </a:rPr>
                              <m:t>𝑐𝑙𝑎𝑠𝑠</m:t>
                            </m:r>
                          </m:sub>
                        </m:sSub>
                      </m:oMath>
                    </a14:m>
                    <a:r>
                      <a:rPr lang="en-US" sz="1600" dirty="0">
                        <a:latin typeface="Times New Roman" charset="0"/>
                        <a:ea typeface="Times New Roman" charset="0"/>
                        <a:cs typeface="Times New Roman" charset="0"/>
                      </a:rPr>
                      <a:t> </a:t>
                    </a:r>
                    <a14:m>
                      <m:oMath xmlns:m="http://schemas.openxmlformats.org/officeDocument/2006/math">
                        <m:r>
                          <a:rPr lang="en-US" sz="1600" i="1" dirty="0" smtClean="0">
                            <a:latin typeface="Cambria Math" charset="0"/>
                            <a:ea typeface="Cambria Math" charset="0"/>
                            <a:cs typeface="Cambria Math" charset="0"/>
                          </a:rPr>
                          <m:t>≡</m:t>
                        </m:r>
                      </m:oMath>
                    </a14:m>
                    <a:r>
                      <a:rPr lang="en-US" sz="1600" dirty="0" smtClean="0">
                        <a:latin typeface="Times New Roman" charset="0"/>
                        <a:ea typeface="Times New Roman" charset="0"/>
                        <a:cs typeface="Times New Roman" charset="0"/>
                      </a:rPr>
                      <a:t> time </a:t>
                    </a:r>
                    <a:r>
                      <a:rPr lang="en-US" sz="1600" dirty="0">
                        <a:latin typeface="Times New Roman" charset="0"/>
                        <a:ea typeface="Times New Roman" charset="0"/>
                        <a:cs typeface="Times New Roman" charset="0"/>
                      </a:rPr>
                      <a:t>steps belonging to </a:t>
                    </a:r>
                    <a:r>
                      <a:rPr lang="en-US" sz="1600" dirty="0" smtClean="0">
                        <a:latin typeface="Times New Roman" charset="0"/>
                        <a:ea typeface="Times New Roman" charset="0"/>
                        <a:cs typeface="Times New Roman" charset="0"/>
                      </a:rPr>
                      <a:t>the </a:t>
                    </a:r>
                    <a:r>
                      <a:rPr lang="en-US" sz="1600" dirty="0">
                        <a:latin typeface="Times New Roman" charset="0"/>
                        <a:ea typeface="Times New Roman" charset="0"/>
                        <a:cs typeface="Times New Roman" charset="0"/>
                      </a:rPr>
                      <a:t>class</a:t>
                    </a:r>
                    <a:endParaRPr lang="en-US" sz="1600" dirty="0" smtClean="0">
                      <a:latin typeface="Times New Roman" charset="0"/>
                      <a:ea typeface="Times New Roman" charset="0"/>
                      <a:cs typeface="Times New Roman" charset="0"/>
                    </a:endParaRPr>
                  </a:p>
                  <a:p>
                    <a:pPr marL="742950" lvl="1" indent="-285750">
                      <a:buFont typeface="Arial" charset="0"/>
                      <a:buChar char="•"/>
                    </a:pPr>
                    <a14:m>
                      <m:oMath xmlns:m="http://schemas.openxmlformats.org/officeDocument/2006/math">
                        <m:r>
                          <m:rPr>
                            <m:sty m:val="p"/>
                          </m:rPr>
                          <a:rPr lang="en-US" sz="1600">
                            <a:latin typeface="Cambria Math" charset="0"/>
                            <a:ea typeface="Times New Roman" charset="0"/>
                            <a:cs typeface="Times New Roman" charset="0"/>
                          </a:rPr>
                          <m:t>P</m:t>
                        </m:r>
                        <m:r>
                          <a:rPr lang="en-US" sz="1600" i="1">
                            <a:latin typeface="Cambria Math" charset="0"/>
                            <a:ea typeface="Times New Roman" charset="0"/>
                            <a:cs typeface="Times New Roman" charset="0"/>
                          </a:rPr>
                          <m:t>(</m:t>
                        </m:r>
                        <m:r>
                          <a:rPr lang="en-US" sz="1600" i="1">
                            <a:latin typeface="Cambria Math" charset="0"/>
                            <a:ea typeface="Times New Roman" charset="0"/>
                            <a:cs typeface="Times New Roman" charset="0"/>
                          </a:rPr>
                          <m:t>𝑧</m:t>
                        </m:r>
                        <m:r>
                          <a:rPr lang="en-US" sz="1600" i="1">
                            <a:latin typeface="Cambria Math" charset="0"/>
                            <a:ea typeface="Times New Roman" charset="0"/>
                            <a:cs typeface="Times New Roman" charset="0"/>
                          </a:rPr>
                          <m:t>=</m:t>
                        </m:r>
                        <m:r>
                          <a:rPr lang="en-US" sz="1600" i="1">
                            <a:latin typeface="Cambria Math" charset="0"/>
                            <a:ea typeface="Times New Roman" charset="0"/>
                            <a:cs typeface="Times New Roman" charset="0"/>
                          </a:rPr>
                          <m:t>𝑘</m:t>
                        </m:r>
                        <m:r>
                          <a:rPr lang="en-US" sz="1600" i="1">
                            <a:latin typeface="Cambria Math" charset="0"/>
                            <a:ea typeface="Times New Roman" charset="0"/>
                            <a:cs typeface="Times New Roman" charset="0"/>
                          </a:rPr>
                          <m:t>|</m:t>
                        </m:r>
                        <m:r>
                          <a:rPr lang="en-US" sz="1600" i="1">
                            <a:latin typeface="Cambria Math" charset="0"/>
                            <a:ea typeface="Times New Roman" charset="0"/>
                            <a:cs typeface="Times New Roman" charset="0"/>
                          </a:rPr>
                          <m:t>𝑡</m:t>
                        </m:r>
                        <m:r>
                          <a:rPr lang="en-US" sz="1600" i="1">
                            <a:latin typeface="Cambria Math" charset="0"/>
                            <a:ea typeface="Times New Roman" charset="0"/>
                            <a:cs typeface="Times New Roman" charset="0"/>
                          </a:rPr>
                          <m:t>)</m:t>
                        </m:r>
                      </m:oMath>
                    </a14:m>
                    <a:r>
                      <a:rPr lang="en-US" sz="1600" dirty="0">
                        <a:latin typeface="Times New Roman" charset="0"/>
                        <a:ea typeface="Times New Roman" charset="0"/>
                        <a:cs typeface="Times New Roman" charset="0"/>
                      </a:rPr>
                      <a:t> </a:t>
                    </a:r>
                    <a14:m>
                      <m:oMath xmlns:m="http://schemas.openxmlformats.org/officeDocument/2006/math">
                        <m:r>
                          <a:rPr lang="en-US" sz="1600" i="1" dirty="0">
                            <a:latin typeface="Cambria Math" charset="0"/>
                            <a:ea typeface="Cambria Math" charset="0"/>
                            <a:cs typeface="Cambria Math" charset="0"/>
                          </a:rPr>
                          <m:t>≡</m:t>
                        </m:r>
                      </m:oMath>
                    </a14:m>
                    <a:r>
                      <a:rPr lang="en-US" sz="1600" dirty="0">
                        <a:latin typeface="Times New Roman" charset="0"/>
                        <a:ea typeface="Times New Roman" charset="0"/>
                        <a:cs typeface="Times New Roman" charset="0"/>
                      </a:rPr>
                      <a:t> topic </a:t>
                    </a:r>
                    <a:r>
                      <a:rPr lang="en-US" sz="1600" dirty="0" smtClean="0">
                        <a:latin typeface="Times New Roman" charset="0"/>
                        <a:ea typeface="Times New Roman" charset="0"/>
                        <a:cs typeface="Times New Roman" charset="0"/>
                      </a:rPr>
                      <a:t>distribution </a:t>
                    </a:r>
                    <a:r>
                      <a:rPr lang="en-US" sz="1600" dirty="0">
                        <a:latin typeface="Times New Roman" charset="0"/>
                        <a:ea typeface="Times New Roman" charset="0"/>
                        <a:cs typeface="Times New Roman" charset="0"/>
                      </a:rPr>
                      <a:t>of </a:t>
                    </a:r>
                    <a:r>
                      <a:rPr lang="en-US" sz="1600" dirty="0" smtClean="0">
                        <a:latin typeface="Times New Roman" charset="0"/>
                        <a:ea typeface="Times New Roman" charset="0"/>
                        <a:cs typeface="Times New Roman" charset="0"/>
                      </a:rPr>
                      <a:t>observation </a:t>
                    </a:r>
                    <a14:m>
                      <m:oMath xmlns:m="http://schemas.openxmlformats.org/officeDocument/2006/math">
                        <m:r>
                          <a:rPr lang="en-US" sz="1600" i="1">
                            <a:latin typeface="Cambria Math" charset="0"/>
                            <a:ea typeface="Times New Roman" charset="0"/>
                            <a:cs typeface="Times New Roman" charset="0"/>
                          </a:rPr>
                          <m:t>𝑡</m:t>
                        </m:r>
                      </m:oMath>
                    </a14:m>
                    <a:endParaRPr lang="en-US" sz="1600" dirty="0" smtClean="0">
                      <a:latin typeface="Times New Roman" charset="0"/>
                      <a:ea typeface="Times New Roman" charset="0"/>
                      <a:cs typeface="Times New Roman" charset="0"/>
                    </a:endParaRPr>
                  </a:p>
                  <a:p>
                    <a:pPr marL="342900" indent="-342900">
                      <a:buAutoNum type="arabicParenR"/>
                    </a:pPr>
                    <a:endParaRPr lang="en-US" dirty="0" smtClean="0">
                      <a:latin typeface="Times New Roman" charset="0"/>
                      <a:ea typeface="Times New Roman" charset="0"/>
                      <a:cs typeface="Times New Roman" charset="0"/>
                    </a:endParaRPr>
                  </a:p>
                  <a:p>
                    <a:pPr marL="342900" indent="-342900">
                      <a:buFont typeface="+mj-lt"/>
                      <a:buAutoNum type="arabicParenR" startAt="2"/>
                    </a:pPr>
                    <a:r>
                      <a:rPr lang="en-US" b="1" dirty="0" smtClean="0">
                        <a:latin typeface="Times New Roman" charset="0"/>
                        <a:ea typeface="Times New Roman" charset="0"/>
                        <a:cs typeface="Times New Roman" charset="0"/>
                      </a:rPr>
                      <a:t>Probability </a:t>
                    </a:r>
                    <a:r>
                      <a:rPr lang="en-US" b="1" dirty="0">
                        <a:latin typeface="Times New Roman" charset="0"/>
                        <a:ea typeface="Times New Roman" charset="0"/>
                        <a:cs typeface="Times New Roman" charset="0"/>
                      </a:rPr>
                      <a:t>of the class given the topic </a:t>
                    </a:r>
                    <a:r>
                      <a:rPr lang="en-US" b="1" dirty="0" smtClean="0">
                        <a:latin typeface="Times New Roman" charset="0"/>
                        <a:ea typeface="Times New Roman" charset="0"/>
                        <a:cs typeface="Times New Roman" charset="0"/>
                      </a:rPr>
                      <a:t>label:</a:t>
                    </a:r>
                    <a:r>
                      <a:rPr lang="en-US" b="1" dirty="0" smtClean="0">
                        <a:effectLst/>
                        <a:latin typeface="Times New Roman" charset="0"/>
                        <a:ea typeface="Times New Roman" charset="0"/>
                        <a:cs typeface="Times New Roman" charset="0"/>
                      </a:rPr>
                      <a:t> </a:t>
                    </a:r>
                  </a:p>
                  <a:p>
                    <a:pPr marL="342900" indent="-342900">
                      <a:buFont typeface="+mj-lt"/>
                      <a:buAutoNum type="arabicParenR" startAt="2"/>
                    </a:pPr>
                    <a:endParaRPr lang="en-US" b="1" dirty="0" smtClean="0">
                      <a:latin typeface="Times New Roman" charset="0"/>
                      <a:ea typeface="Times New Roman" charset="0"/>
                      <a:cs typeface="Times New Roman" charset="0"/>
                    </a:endParaRPr>
                  </a:p>
                  <a:p>
                    <a:pPr marL="342900" indent="-342900">
                      <a:buAutoNum type="arabicParenR" startAt="2"/>
                    </a:pPr>
                    <a:endParaRPr lang="en-US" dirty="0">
                      <a:latin typeface="Times New Roman" charset="0"/>
                      <a:ea typeface="Times New Roman" charset="0"/>
                      <a:cs typeface="Times New Roman" charset="0"/>
                    </a:endParaRPr>
                  </a:p>
                  <a:p>
                    <a:pPr marL="342900" indent="-342900">
                      <a:buAutoNum type="arabicParenR" startAt="2"/>
                    </a:pPr>
                    <a:endParaRPr lang="en-US" dirty="0" smtClean="0">
                      <a:latin typeface="Times New Roman" charset="0"/>
                      <a:ea typeface="Times New Roman" charset="0"/>
                      <a:cs typeface="Times New Roman"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61250" y="1212940"/>
                    <a:ext cx="5126476" cy="3387923"/>
                  </a:xfrm>
                  <a:prstGeom prst="roundRect">
                    <a:avLst>
                      <a:gd name="adj" fmla="val 8986"/>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Rectangle 65"/>
                  <p:cNvSpPr/>
                  <p:nvPr/>
                </p:nvSpPr>
                <p:spPr>
                  <a:xfrm>
                    <a:off x="1132647" y="1787767"/>
                    <a:ext cx="3383683" cy="7253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1600">
                              <a:latin typeface="Cambria Math" charset="0"/>
                            </a:rPr>
                            <m:t>P</m:t>
                          </m:r>
                          <m:d>
                            <m:dPr>
                              <m:ctrlPr>
                                <a:rPr lang="en-US" sz="1600" i="1">
                                  <a:latin typeface="Cambria Math" charset="0"/>
                                </a:rPr>
                              </m:ctrlPr>
                            </m:dPr>
                            <m:e>
                              <m:r>
                                <a:rPr lang="en-US" sz="1600" i="1">
                                  <a:latin typeface="Cambria Math" charset="0"/>
                                </a:rPr>
                                <m:t>𝑧</m:t>
                              </m:r>
                              <m:r>
                                <a:rPr lang="en-US" sz="1600" i="0">
                                  <a:latin typeface="Cambria Math" charset="0"/>
                                </a:rPr>
                                <m:t>=</m:t>
                              </m:r>
                              <m:r>
                                <a:rPr lang="en-US" sz="1600" i="1">
                                  <a:latin typeface="Cambria Math" charset="0"/>
                                </a:rPr>
                                <m:t>𝑘</m:t>
                              </m:r>
                            </m:e>
                            <m:e>
                              <m:r>
                                <a:rPr lang="en-US" sz="1600" i="1">
                                  <a:latin typeface="Cambria Math" charset="0"/>
                                </a:rPr>
                                <m:t>𝑐𝑙𝑎𝑠𝑠</m:t>
                              </m:r>
                            </m:e>
                          </m:d>
                          <m:r>
                            <a:rPr lang="en-US" sz="1600" i="0">
                              <a:latin typeface="Cambria Math" charset="0"/>
                            </a:rPr>
                            <m:t>=</m:t>
                          </m:r>
                          <m:nary>
                            <m:naryPr>
                              <m:chr m:val="∑"/>
                              <m:limLoc m:val="undOvr"/>
                              <m:supHide m:val="on"/>
                              <m:ctrlPr>
                                <a:rPr lang="en-US" sz="1600" i="1">
                                  <a:latin typeface="Cambria Math" charset="0"/>
                                </a:rPr>
                              </m:ctrlPr>
                            </m:naryPr>
                            <m:sub>
                              <m:r>
                                <a:rPr lang="en-US" sz="1600" i="0">
                                  <a:latin typeface="Cambria Math" charset="0"/>
                                </a:rPr>
                                <m:t> </m:t>
                              </m:r>
                              <m:sSub>
                                <m:sSubPr>
                                  <m:ctrlPr>
                                    <a:rPr lang="en-US" sz="1600" i="1">
                                      <a:latin typeface="Cambria Math" charset="0"/>
                                    </a:rPr>
                                  </m:ctrlPr>
                                </m:sSubPr>
                                <m:e>
                                  <m:r>
                                    <a:rPr lang="en-US" sz="1600" i="1">
                                      <a:latin typeface="Cambria Math" charset="0"/>
                                    </a:rPr>
                                    <m:t>𝑡</m:t>
                                  </m:r>
                                  <m:r>
                                    <a:rPr lang="en-US" sz="1600" i="0">
                                      <a:latin typeface="Cambria Math" charset="0"/>
                                    </a:rPr>
                                    <m:t>∈</m:t>
                                  </m:r>
                                  <m:r>
                                    <a:rPr lang="en-US" sz="1600" i="1">
                                      <a:latin typeface="Cambria Math" charset="0"/>
                                    </a:rPr>
                                    <m:t>𝑇</m:t>
                                  </m:r>
                                </m:e>
                                <m:sub>
                                  <m:r>
                                    <a:rPr lang="en-US" sz="1600" i="1">
                                      <a:latin typeface="Cambria Math" charset="0"/>
                                    </a:rPr>
                                    <m:t>𝑐𝑙𝑎𝑠𝑠</m:t>
                                  </m:r>
                                </m:sub>
                              </m:sSub>
                            </m:sub>
                            <m:sup/>
                            <m:e>
                              <m:f>
                                <m:fPr>
                                  <m:ctrlPr>
                                    <a:rPr lang="en-US" sz="1600" i="1">
                                      <a:latin typeface="Cambria Math" charset="0"/>
                                    </a:rPr>
                                  </m:ctrlPr>
                                </m:fPr>
                                <m:num>
                                  <m:d>
                                    <m:dPr>
                                      <m:begChr m:val=""/>
                                      <m:ctrlPr>
                                        <a:rPr lang="en-US" sz="1600" i="1">
                                          <a:latin typeface="Cambria Math" charset="0"/>
                                        </a:rPr>
                                      </m:ctrlPr>
                                    </m:dPr>
                                    <m:e>
                                      <m:r>
                                        <m:rPr>
                                          <m:sty m:val="p"/>
                                        </m:rPr>
                                        <a:rPr lang="en-US" sz="1600" i="0">
                                          <a:latin typeface="Cambria Math" charset="0"/>
                                        </a:rPr>
                                        <m:t>P</m:t>
                                      </m:r>
                                      <m:r>
                                        <a:rPr lang="en-US" sz="1600" i="0">
                                          <a:latin typeface="Cambria Math" charset="0"/>
                                        </a:rPr>
                                        <m:t>(</m:t>
                                      </m:r>
                                      <m:r>
                                        <a:rPr lang="en-US" sz="1600" i="1">
                                          <a:latin typeface="Cambria Math" charset="0"/>
                                        </a:rPr>
                                        <m:t>𝑧</m:t>
                                      </m:r>
                                      <m:r>
                                        <a:rPr lang="en-US" sz="1600" i="0">
                                          <a:latin typeface="Cambria Math" charset="0"/>
                                        </a:rPr>
                                        <m:t>=</m:t>
                                      </m:r>
                                      <m:r>
                                        <a:rPr lang="en-US" sz="1600" i="1">
                                          <a:latin typeface="Cambria Math" charset="0"/>
                                        </a:rPr>
                                        <m:t>𝑘</m:t>
                                      </m:r>
                                      <m:r>
                                        <a:rPr lang="en-US" sz="1600" i="0">
                                          <a:latin typeface="Cambria Math" charset="0"/>
                                        </a:rPr>
                                        <m:t>|</m:t>
                                      </m:r>
                                      <m:r>
                                        <a:rPr lang="en-US" sz="1600" i="1">
                                          <a:latin typeface="Cambria Math" charset="0"/>
                                        </a:rPr>
                                        <m:t>𝑡</m:t>
                                      </m:r>
                                    </m:e>
                                  </m:d>
                                </m:num>
                                <m:den>
                                  <m:d>
                                    <m:dPr>
                                      <m:begChr m:val="|"/>
                                      <m:endChr m:val="|"/>
                                      <m:ctrlPr>
                                        <a:rPr lang="en-US" sz="1600" i="1">
                                          <a:latin typeface="Cambria Math" charset="0"/>
                                        </a:rPr>
                                      </m:ctrlPr>
                                    </m:dPr>
                                    <m:e>
                                      <m:sSub>
                                        <m:sSubPr>
                                          <m:ctrlPr>
                                            <a:rPr lang="en-US" sz="1600" i="1">
                                              <a:latin typeface="Cambria Math" charset="0"/>
                                            </a:rPr>
                                          </m:ctrlPr>
                                        </m:sSubPr>
                                        <m:e>
                                          <m:r>
                                            <a:rPr lang="en-US" sz="1600" i="1">
                                              <a:latin typeface="Cambria Math" charset="0"/>
                                            </a:rPr>
                                            <m:t>𝑇</m:t>
                                          </m:r>
                                        </m:e>
                                        <m:sub>
                                          <m:r>
                                            <a:rPr lang="en-US" sz="1600" i="1">
                                              <a:latin typeface="Cambria Math" charset="0"/>
                                            </a:rPr>
                                            <m:t>𝑐𝑙𝑎𝑠𝑠</m:t>
                                          </m:r>
                                        </m:sub>
                                      </m:sSub>
                                    </m:e>
                                  </m:d>
                                </m:den>
                              </m:f>
                            </m:e>
                          </m:nary>
                        </m:oMath>
                      </m:oMathPara>
                    </a14:m>
                    <a:endParaRPr lang="en-US" sz="1600" dirty="0"/>
                  </a:p>
                </p:txBody>
              </p:sp>
            </mc:Choice>
            <mc:Fallback xmlns="">
              <p:sp>
                <p:nvSpPr>
                  <p:cNvPr id="66" name="Rectangle 65"/>
                  <p:cNvSpPr>
                    <a:spLocks noRot="1" noChangeAspect="1" noMove="1" noResize="1" noEditPoints="1" noAdjustHandles="1" noChangeArrowheads="1" noChangeShapeType="1" noTextEdit="1"/>
                  </p:cNvSpPr>
                  <p:nvPr/>
                </p:nvSpPr>
                <p:spPr>
                  <a:xfrm>
                    <a:off x="1132647" y="1787767"/>
                    <a:ext cx="3383683" cy="725391"/>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Rectangle 66"/>
                  <p:cNvSpPr/>
                  <p:nvPr/>
                </p:nvSpPr>
                <p:spPr>
                  <a:xfrm>
                    <a:off x="889440" y="3914142"/>
                    <a:ext cx="3870097" cy="613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1600">
                              <a:latin typeface="Cambria Math" charset="0"/>
                            </a:rPr>
                            <m:t>P</m:t>
                          </m:r>
                          <m:d>
                            <m:dPr>
                              <m:ctrlPr>
                                <a:rPr lang="en-US" sz="1600" i="1">
                                  <a:latin typeface="Cambria Math" charset="0"/>
                                </a:rPr>
                              </m:ctrlPr>
                            </m:dPr>
                            <m:e>
                              <m:r>
                                <a:rPr lang="en-US" sz="1600" i="1">
                                  <a:latin typeface="Cambria Math" charset="0"/>
                                </a:rPr>
                                <m:t>𝑐𝑙𝑎𝑠𝑠</m:t>
                              </m:r>
                            </m:e>
                            <m:e>
                              <m:r>
                                <a:rPr lang="en-US" sz="1600" i="1">
                                  <a:latin typeface="Cambria Math" charset="0"/>
                                </a:rPr>
                                <m:t>𝑧</m:t>
                              </m:r>
                              <m:r>
                                <a:rPr lang="en-US" sz="1600" i="0">
                                  <a:latin typeface="Cambria Math" charset="0"/>
                                </a:rPr>
                                <m:t>=</m:t>
                              </m:r>
                              <m:r>
                                <a:rPr lang="en-US" sz="1600" i="1">
                                  <a:latin typeface="Cambria Math" charset="0"/>
                                </a:rPr>
                                <m:t>𝑘</m:t>
                              </m:r>
                            </m:e>
                          </m:d>
                          <m:r>
                            <a:rPr lang="en-US" sz="1600" i="0">
                              <a:latin typeface="Cambria Math" charset="0"/>
                            </a:rPr>
                            <m:t>=</m:t>
                          </m:r>
                          <m:f>
                            <m:fPr>
                              <m:ctrlPr>
                                <a:rPr lang="en-US" sz="1600" i="1">
                                  <a:latin typeface="Cambria Math" charset="0"/>
                                </a:rPr>
                              </m:ctrlPr>
                            </m:fPr>
                            <m:num>
                              <m:d>
                                <m:dPr>
                                  <m:begChr m:val=""/>
                                  <m:ctrlPr>
                                    <a:rPr lang="en-US" sz="1600" i="1">
                                      <a:latin typeface="Cambria Math" charset="0"/>
                                    </a:rPr>
                                  </m:ctrlPr>
                                </m:dPr>
                                <m:e>
                                  <m:r>
                                    <m:rPr>
                                      <m:sty m:val="p"/>
                                    </m:rPr>
                                    <a:rPr lang="en-US" sz="1600" i="0">
                                      <a:latin typeface="Cambria Math" charset="0"/>
                                    </a:rPr>
                                    <m:t>P</m:t>
                                  </m:r>
                                  <m:r>
                                    <a:rPr lang="en-US" sz="1600" i="0">
                                      <a:latin typeface="Cambria Math" charset="0"/>
                                    </a:rPr>
                                    <m:t>(</m:t>
                                  </m:r>
                                  <m:r>
                                    <a:rPr lang="en-US" sz="1600" i="1">
                                      <a:latin typeface="Cambria Math" charset="0"/>
                                    </a:rPr>
                                    <m:t>𝑧</m:t>
                                  </m:r>
                                  <m:r>
                                    <a:rPr lang="en-US" sz="1600" i="0">
                                      <a:latin typeface="Cambria Math" charset="0"/>
                                    </a:rPr>
                                    <m:t>=</m:t>
                                  </m:r>
                                  <m:r>
                                    <a:rPr lang="en-US" sz="1600" i="1">
                                      <a:latin typeface="Cambria Math" charset="0"/>
                                    </a:rPr>
                                    <m:t>𝑘</m:t>
                                  </m:r>
                                  <m:r>
                                    <a:rPr lang="en-US" sz="1600" i="0">
                                      <a:latin typeface="Cambria Math" charset="0"/>
                                    </a:rPr>
                                    <m:t>|</m:t>
                                  </m:r>
                                  <m:r>
                                    <a:rPr lang="en-US" sz="1600" i="1">
                                      <a:latin typeface="Cambria Math" charset="0"/>
                                    </a:rPr>
                                    <m:t>𝑐𝑙𝑎𝑠𝑠</m:t>
                                  </m:r>
                                  <m:r>
                                    <a:rPr lang="en-US" sz="1600" i="0">
                                      <a:latin typeface="Cambria Math" charset="0"/>
                                    </a:rPr>
                                    <m:t>)</m:t>
                                  </m:r>
                                  <m:r>
                                    <m:rPr>
                                      <m:sty m:val="p"/>
                                    </m:rPr>
                                    <a:rPr lang="en-US" sz="1600" i="0">
                                      <a:latin typeface="Cambria Math" charset="0"/>
                                    </a:rPr>
                                    <m:t>P</m:t>
                                  </m:r>
                                  <m:r>
                                    <a:rPr lang="en-US" sz="1600" i="0">
                                      <a:latin typeface="Cambria Math" charset="0"/>
                                    </a:rPr>
                                    <m:t>(</m:t>
                                  </m:r>
                                  <m:r>
                                    <a:rPr lang="en-US" sz="1600" i="1">
                                      <a:latin typeface="Cambria Math" charset="0"/>
                                    </a:rPr>
                                    <m:t>𝑐𝑙𝑎𝑠𝑠</m:t>
                                  </m:r>
                                </m:e>
                              </m:d>
                            </m:num>
                            <m:den>
                              <m:d>
                                <m:dPr>
                                  <m:begChr m:val=""/>
                                  <m:ctrlPr>
                                    <a:rPr lang="en-US" sz="1600" i="1">
                                      <a:latin typeface="Cambria Math" charset="0"/>
                                    </a:rPr>
                                  </m:ctrlPr>
                                </m:dPr>
                                <m:e>
                                  <m:r>
                                    <m:rPr>
                                      <m:sty m:val="p"/>
                                    </m:rPr>
                                    <a:rPr lang="en-US" sz="1600" i="0">
                                      <a:latin typeface="Cambria Math" charset="0"/>
                                    </a:rPr>
                                    <m:t>P</m:t>
                                  </m:r>
                                  <m:r>
                                    <a:rPr lang="en-US" sz="1600" i="0">
                                      <a:latin typeface="Cambria Math" charset="0"/>
                                    </a:rPr>
                                    <m:t>(</m:t>
                                  </m:r>
                                  <m:r>
                                    <a:rPr lang="en-US" sz="1600" i="1">
                                      <a:latin typeface="Cambria Math" charset="0"/>
                                    </a:rPr>
                                    <m:t>𝑧</m:t>
                                  </m:r>
                                  <m:r>
                                    <a:rPr lang="en-US" sz="1600" i="0">
                                      <a:latin typeface="Cambria Math" charset="0"/>
                                    </a:rPr>
                                    <m:t>=</m:t>
                                  </m:r>
                                  <m:r>
                                    <a:rPr lang="en-US" sz="1600" i="1">
                                      <a:latin typeface="Cambria Math" charset="0"/>
                                    </a:rPr>
                                    <m:t>𝑘</m:t>
                                  </m:r>
                                </m:e>
                              </m:d>
                            </m:den>
                          </m:f>
                        </m:oMath>
                      </m:oMathPara>
                    </a14:m>
                    <a:endParaRPr lang="en-US" sz="1600" dirty="0"/>
                  </a:p>
                </p:txBody>
              </p:sp>
            </mc:Choice>
            <mc:Fallback xmlns="">
              <p:sp>
                <p:nvSpPr>
                  <p:cNvPr id="67" name="Rectangle 66"/>
                  <p:cNvSpPr>
                    <a:spLocks noRot="1" noChangeAspect="1" noMove="1" noResize="1" noEditPoints="1" noAdjustHandles="1" noChangeArrowheads="1" noChangeShapeType="1" noTextEdit="1"/>
                  </p:cNvSpPr>
                  <p:nvPr/>
                </p:nvSpPr>
                <p:spPr>
                  <a:xfrm>
                    <a:off x="889440" y="3914142"/>
                    <a:ext cx="3870097" cy="613886"/>
                  </a:xfrm>
                  <a:prstGeom prst="rect">
                    <a:avLst/>
                  </a:prstGeom>
                  <a:blipFill rotWithShape="0">
                    <a:blip r:embed="rId6"/>
                    <a:stretch>
                      <a:fillRect/>
                    </a:stretch>
                  </a:blipFill>
                </p:spPr>
                <p:txBody>
                  <a:bodyPr/>
                  <a:lstStyle/>
                  <a:p>
                    <a:r>
                      <a:rPr lang="en-US">
                        <a:noFill/>
                      </a:rPr>
                      <a:t> </a:t>
                    </a:r>
                  </a:p>
                </p:txBody>
              </p:sp>
            </mc:Fallback>
          </mc:AlternateContent>
        </p:grpSp>
        <p:sp>
          <p:nvSpPr>
            <p:cNvPr id="72" name="Pentagon 71"/>
            <p:cNvSpPr>
              <a:spLocks noChangeAspect="1"/>
            </p:cNvSpPr>
            <p:nvPr/>
          </p:nvSpPr>
          <p:spPr>
            <a:xfrm>
              <a:off x="5718125" y="3343694"/>
              <a:ext cx="308417" cy="731520"/>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26707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756336321"/>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33</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Training set (2013)</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 y="1164992"/>
            <a:ext cx="8321040" cy="5331370"/>
          </a:xfrm>
          <a:prstGeom prst="rect">
            <a:avLst/>
          </a:prstGeom>
        </p:spPr>
      </p:pic>
    </p:spTree>
    <p:extLst>
      <p:ext uri="{BB962C8B-B14F-4D97-AF65-F5344CB8AC3E}">
        <p14:creationId xmlns:p14="http://schemas.microsoft.com/office/powerpoint/2010/main" val="544132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12681255"/>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34</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Test set (2015)</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 y="1574800"/>
            <a:ext cx="8869680" cy="3585143"/>
          </a:xfrm>
          <a:prstGeom prst="rect">
            <a:avLst/>
          </a:prstGeom>
        </p:spPr>
      </p:pic>
    </p:spTree>
    <p:extLst>
      <p:ext uri="{BB962C8B-B14F-4D97-AF65-F5344CB8AC3E}">
        <p14:creationId xmlns:p14="http://schemas.microsoft.com/office/powerpoint/2010/main" val="12868706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stretch>
            <a:fillRect/>
          </a:stretch>
        </p:blipFill>
        <p:spPr>
          <a:xfrm>
            <a:off x="-27780" y="4319714"/>
            <a:ext cx="8319164" cy="2240716"/>
          </a:xfrm>
          <a:prstGeom prst="rect">
            <a:avLst/>
          </a:prstGeom>
        </p:spPr>
      </p:pic>
      <p:graphicFrame>
        <p:nvGraphicFramePr>
          <p:cNvPr id="5" name="Table 4"/>
          <p:cNvGraphicFramePr>
            <a:graphicFrameLocks noGrp="1"/>
          </p:cNvGraphicFramePr>
          <p:nvPr>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35</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i="1" dirty="0">
                <a:solidFill>
                  <a:schemeClr val="bg1"/>
                </a:solidFill>
                <a:latin typeface="Georgia" charset="0"/>
                <a:ea typeface="Georgia" charset="0"/>
                <a:cs typeface="Georgia" charset="0"/>
              </a:rPr>
              <a:t>Tethys</a:t>
            </a:r>
            <a:r>
              <a:rPr lang="en-US" sz="2600" dirty="0">
                <a:solidFill>
                  <a:schemeClr val="bg1"/>
                </a:solidFill>
                <a:latin typeface="Georgia" charset="0"/>
                <a:ea typeface="Georgia" charset="0"/>
                <a:cs typeface="Georgia" charset="0"/>
              </a:rPr>
              <a:t> LRAUV</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5532" y="6351284"/>
            <a:ext cx="1798439" cy="246221"/>
          </a:xfrm>
          <a:prstGeom prst="rect">
            <a:avLst/>
          </a:prstGeom>
          <a:noFill/>
        </p:spPr>
        <p:txBody>
          <a:bodyPr wrap="none" rtlCol="0">
            <a:spAutoFit/>
          </a:bodyPr>
          <a:lstStyle/>
          <a:p>
            <a:r>
              <a:rPr lang="en-US" sz="1000" dirty="0">
                <a:solidFill>
                  <a:schemeClr val="bg2">
                    <a:lumMod val="10000"/>
                  </a:schemeClr>
                </a:solidFill>
              </a:rPr>
              <a:t>Photo: Thomas Hoover, MBARI</a:t>
            </a:r>
          </a:p>
        </p:txBody>
      </p:sp>
      <p:sp>
        <p:nvSpPr>
          <p:cNvPr id="19" name="Rectangle 18"/>
          <p:cNvSpPr/>
          <p:nvPr/>
        </p:nvSpPr>
        <p:spPr>
          <a:xfrm>
            <a:off x="172470" y="1317592"/>
            <a:ext cx="5094396" cy="1123384"/>
          </a:xfrm>
          <a:prstGeom prst="rect">
            <a:avLst/>
          </a:prstGeom>
          <a:ln>
            <a:noFill/>
          </a:ln>
        </p:spPr>
        <p:txBody>
          <a:bodyPr wrap="square">
            <a:spAutoFit/>
          </a:bodyPr>
          <a:lstStyle/>
          <a:p>
            <a:pPr>
              <a:lnSpc>
                <a:spcPct val="150000"/>
              </a:lnSpc>
            </a:pPr>
            <a:r>
              <a:rPr lang="en-US" sz="2000" b="1" i="1" dirty="0">
                <a:latin typeface="Times New Roman" charset="0"/>
                <a:ea typeface="Times New Roman" charset="0"/>
                <a:cs typeface="Times New Roman" charset="0"/>
              </a:rPr>
              <a:t>Tethys</a:t>
            </a:r>
            <a:r>
              <a:rPr lang="en-US" sz="2000" b="1" dirty="0">
                <a:latin typeface="Times New Roman" charset="0"/>
                <a:ea typeface="Times New Roman" charset="0"/>
                <a:cs typeface="Times New Roman" charset="0"/>
              </a:rPr>
              <a:t> class long-range </a:t>
            </a:r>
            <a:r>
              <a:rPr lang="en-US" sz="2000" b="1" dirty="0" smtClean="0">
                <a:latin typeface="Times New Roman" charset="0"/>
                <a:ea typeface="Times New Roman" charset="0"/>
                <a:cs typeface="Times New Roman" charset="0"/>
              </a:rPr>
              <a:t>AUVs (LRAUVs)</a:t>
            </a:r>
            <a:endParaRPr lang="en-US" sz="2000" dirty="0" smtClean="0">
              <a:latin typeface="Times New Roman" charset="0"/>
              <a:ea typeface="Times New Roman" charset="0"/>
              <a:cs typeface="Times New Roman" charset="0"/>
            </a:endParaRPr>
          </a:p>
          <a:p>
            <a:pPr marL="285750" indent="-285750">
              <a:spcBef>
                <a:spcPts val="600"/>
              </a:spcBef>
              <a:buFont typeface="Arial" charset="0"/>
              <a:buChar char="•"/>
            </a:pPr>
            <a:r>
              <a:rPr lang="en-US" sz="1600" dirty="0" smtClean="0">
                <a:latin typeface="Times New Roman" charset="0"/>
                <a:ea typeface="Times New Roman" charset="0"/>
                <a:cs typeface="Times New Roman" charset="0"/>
              </a:rPr>
              <a:t>Capabilities fall </a:t>
            </a:r>
            <a:r>
              <a:rPr lang="en-US" sz="1600" dirty="0">
                <a:latin typeface="Times New Roman" charset="0"/>
                <a:ea typeface="Times New Roman" charset="0"/>
                <a:cs typeface="Times New Roman" charset="0"/>
              </a:rPr>
              <a:t>between existing propeller driven vehicles and buoyancy-driven vehicles (</a:t>
            </a:r>
            <a:r>
              <a:rPr lang="en-US" sz="1600" dirty="0" smtClean="0">
                <a:latin typeface="Times New Roman" charset="0"/>
                <a:ea typeface="Times New Roman" charset="0"/>
                <a:cs typeface="Times New Roman" charset="0"/>
              </a:rPr>
              <a:t>gliders)</a:t>
            </a:r>
          </a:p>
        </p:txBody>
      </p:sp>
      <p:sp>
        <p:nvSpPr>
          <p:cNvPr id="28" name="Donut 27"/>
          <p:cNvSpPr>
            <a:spLocks noChangeAspect="1"/>
          </p:cNvSpPr>
          <p:nvPr/>
        </p:nvSpPr>
        <p:spPr>
          <a:xfrm>
            <a:off x="6481606" y="1390967"/>
            <a:ext cx="993594" cy="993594"/>
          </a:xfrm>
          <a:prstGeom prst="donut">
            <a:avLst>
              <a:gd name="adj" fmla="val 48239"/>
            </a:avLst>
          </a:prstGeom>
          <a:solidFill>
            <a:srgbClr val="99FB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Donut 28"/>
          <p:cNvSpPr>
            <a:spLocks noChangeAspect="1"/>
          </p:cNvSpPr>
          <p:nvPr/>
        </p:nvSpPr>
        <p:spPr>
          <a:xfrm>
            <a:off x="5879984" y="787160"/>
            <a:ext cx="2197440" cy="2199986"/>
          </a:xfrm>
          <a:prstGeom prst="donut">
            <a:avLst>
              <a:gd name="adj" fmla="val 27361"/>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Donut 30"/>
          <p:cNvSpPr>
            <a:spLocks noChangeAspect="1"/>
          </p:cNvSpPr>
          <p:nvPr/>
        </p:nvSpPr>
        <p:spPr>
          <a:xfrm>
            <a:off x="5137150" y="42684"/>
            <a:ext cx="3683613" cy="3687879"/>
          </a:xfrm>
          <a:prstGeom prst="donut">
            <a:avLst>
              <a:gd name="adj" fmla="val 20206"/>
            </a:avLst>
          </a:prstGeom>
          <a:solidFill>
            <a:srgbClr val="FF4C4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TextBox 26"/>
          <p:cNvSpPr txBox="1"/>
          <p:nvPr/>
        </p:nvSpPr>
        <p:spPr>
          <a:xfrm>
            <a:off x="5175721" y="2754390"/>
            <a:ext cx="841070" cy="248168"/>
          </a:xfrm>
          <a:prstGeom prst="rect">
            <a:avLst/>
          </a:prstGeom>
          <a:noFill/>
        </p:spPr>
        <p:txBody>
          <a:bodyPr wrap="square" rtlCol="0">
            <a:spAutoFit/>
          </a:bodyPr>
          <a:lstStyle/>
          <a:p>
            <a:pPr algn="ctr"/>
            <a:r>
              <a:rPr lang="en-US" sz="1100" b="1" dirty="0" smtClean="0">
                <a:latin typeface="Calibri Light"/>
                <a:cs typeface="Calibri Light"/>
              </a:rPr>
              <a:t>Hawaii</a:t>
            </a:r>
            <a:endParaRPr lang="en-US" sz="1100" b="1" dirty="0">
              <a:latin typeface="Calibri Light"/>
              <a:cs typeface="Calibri Light"/>
            </a:endParaRPr>
          </a:p>
        </p:txBody>
      </p:sp>
      <p:pic>
        <p:nvPicPr>
          <p:cNvPr id="26" name="Picture 25"/>
          <p:cNvPicPr>
            <a:picLocks noChangeAspect="1"/>
          </p:cNvPicPr>
          <p:nvPr/>
        </p:nvPicPr>
        <p:blipFill>
          <a:blip r:embed="rId5"/>
          <a:stretch>
            <a:fillRect/>
          </a:stretch>
        </p:blipFill>
        <p:spPr>
          <a:xfrm>
            <a:off x="8593661" y="-74122"/>
            <a:ext cx="536267" cy="216370"/>
          </a:xfrm>
          <a:prstGeom prst="rect">
            <a:avLst/>
          </a:prstGeom>
        </p:spPr>
      </p:pic>
      <p:sp>
        <p:nvSpPr>
          <p:cNvPr id="22" name="Rectangle 21"/>
          <p:cNvSpPr/>
          <p:nvPr/>
        </p:nvSpPr>
        <p:spPr>
          <a:xfrm>
            <a:off x="7475200" y="6285231"/>
            <a:ext cx="1703585" cy="307777"/>
          </a:xfrm>
          <a:prstGeom prst="rect">
            <a:avLst/>
          </a:prstGeom>
        </p:spPr>
        <p:txBody>
          <a:bodyPr wrap="square">
            <a:spAutoFit/>
          </a:bodyPr>
          <a:lstStyle/>
          <a:p>
            <a:pPr algn="r"/>
            <a:r>
              <a:rPr lang="en-US" sz="1400" dirty="0" smtClean="0">
                <a:latin typeface="Times New Roman" charset="0"/>
                <a:ea typeface="Times New Roman" charset="0"/>
                <a:cs typeface="Times New Roman" charset="0"/>
              </a:rPr>
              <a:t>Hobson </a:t>
            </a:r>
            <a:r>
              <a:rPr lang="en-US" sz="1400" dirty="0">
                <a:latin typeface="Times New Roman" charset="0"/>
                <a:ea typeface="Times New Roman" charset="0"/>
                <a:cs typeface="Times New Roman" charset="0"/>
              </a:rPr>
              <a:t>et al. [2012</a:t>
            </a:r>
            <a:r>
              <a:rPr lang="en-US" sz="1400" dirty="0" smtClean="0">
                <a:latin typeface="Times New Roman" charset="0"/>
                <a:ea typeface="Times New Roman" charset="0"/>
                <a:cs typeface="Times New Roman" charset="0"/>
              </a:rPr>
              <a:t>]</a:t>
            </a:r>
            <a:endParaRPr lang="en-US" sz="1400" dirty="0">
              <a:latin typeface="Times New Roman" charset="0"/>
              <a:ea typeface="Times New Roman" charset="0"/>
              <a:cs typeface="Times New Roman" charset="0"/>
            </a:endParaRPr>
          </a:p>
        </p:txBody>
      </p:sp>
      <p:graphicFrame>
        <p:nvGraphicFramePr>
          <p:cNvPr id="2" name="Table 1"/>
          <p:cNvGraphicFramePr>
            <a:graphicFrameLocks noGrp="1"/>
          </p:cNvGraphicFramePr>
          <p:nvPr/>
        </p:nvGraphicFramePr>
        <p:xfrm>
          <a:off x="616293" y="2678247"/>
          <a:ext cx="3862444" cy="1313250"/>
        </p:xfrm>
        <a:graphic>
          <a:graphicData uri="http://schemas.openxmlformats.org/drawingml/2006/table">
            <a:tbl>
              <a:tblPr firstRow="1" bandRow="1">
                <a:tableStyleId>{D7AC3CCA-C797-4891-BE02-D94E43425B78}</a:tableStyleId>
              </a:tblPr>
              <a:tblGrid>
                <a:gridCol w="1553387"/>
                <a:gridCol w="1116941"/>
                <a:gridCol w="1192116"/>
              </a:tblGrid>
              <a:tr h="43775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0" i="0" kern="1200" dirty="0" smtClean="0">
                          <a:solidFill>
                            <a:schemeClr val="dk1"/>
                          </a:solidFill>
                          <a:latin typeface="Times New Roman" charset="0"/>
                          <a:ea typeface="Times New Roman" charset="0"/>
                          <a:cs typeface="Times New Roman" charset="0"/>
                        </a:rPr>
                        <a:t>Rechargeable</a:t>
                      </a:r>
                      <a:endParaRPr lang="en-US" sz="1600" b="0" i="0" dirty="0" smtClean="0">
                        <a:latin typeface="Times New Roman" charset="0"/>
                        <a:ea typeface="Times New Roman" charset="0"/>
                        <a:cs typeface="Times New Roman"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FB54">
                        <a:alpha val="40000"/>
                      </a:srgbClr>
                    </a:solidFill>
                  </a:tcPr>
                </a:tc>
                <a:tc>
                  <a:txBody>
                    <a:bodyPr/>
                    <a:lstStyle/>
                    <a:p>
                      <a:pPr algn="ctr"/>
                      <a:r>
                        <a:rPr lang="en-US" sz="1600" b="0" i="0" dirty="0" smtClean="0">
                          <a:latin typeface="Times New Roman" charset="0"/>
                          <a:ea typeface="Times New Roman" charset="0"/>
                          <a:cs typeface="Times New Roman" charset="0"/>
                        </a:rPr>
                        <a:t>2 week</a:t>
                      </a:r>
                      <a:endParaRPr lang="en-US" sz="1600" b="0" i="0" dirty="0">
                        <a:latin typeface="Times New Roman" charset="0"/>
                        <a:ea typeface="Times New Roman" charset="0"/>
                        <a:cs typeface="Times New Roman" charset="0"/>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FB54">
                        <a:alpha val="40000"/>
                      </a:srgbClr>
                    </a:solidFill>
                  </a:tcPr>
                </a:tc>
                <a:tc>
                  <a:txBody>
                    <a:bodyPr/>
                    <a:lstStyle/>
                    <a:p>
                      <a:pPr algn="ctr"/>
                      <a:r>
                        <a:rPr lang="en-US" sz="1600" b="0" i="0" kern="1200" dirty="0" smtClean="0">
                          <a:solidFill>
                            <a:schemeClr val="dk1"/>
                          </a:solidFill>
                          <a:latin typeface="Times New Roman" charset="0"/>
                          <a:ea typeface="Times New Roman" charset="0"/>
                          <a:cs typeface="Times New Roman" charset="0"/>
                        </a:rPr>
                        <a:t>~1000km</a:t>
                      </a:r>
                      <a:endParaRPr lang="en-US" sz="1600" b="0" i="0" dirty="0">
                        <a:latin typeface="Times New Roman" charset="0"/>
                        <a:ea typeface="Times New Roman" charset="0"/>
                        <a:cs typeface="Times New Roman" charset="0"/>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FB54">
                        <a:alpha val="40000"/>
                      </a:srgbClr>
                    </a:solidFill>
                  </a:tcPr>
                </a:tc>
              </a:tr>
              <a:tr h="437750">
                <a:tc>
                  <a:txBody>
                    <a:bodyPr/>
                    <a:lstStyle/>
                    <a:p>
                      <a:pPr algn="ctr"/>
                      <a:r>
                        <a:rPr lang="en-US" sz="1600" b="0" i="0" dirty="0" smtClean="0">
                          <a:latin typeface="Times New Roman" charset="0"/>
                          <a:ea typeface="Times New Roman" charset="0"/>
                          <a:cs typeface="Times New Roman" charset="0"/>
                        </a:rPr>
                        <a:t>Expendable</a:t>
                      </a:r>
                      <a:endParaRPr lang="en-US" sz="1600" b="0" i="0" dirty="0">
                        <a:latin typeface="Times New Roman" charset="0"/>
                        <a:ea typeface="Times New Roman" charset="0"/>
                        <a:cs typeface="Times New Roman"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E5E">
                        <a:alpha val="40000"/>
                      </a:srgbClr>
                    </a:solidFill>
                  </a:tcPr>
                </a:tc>
                <a:tc>
                  <a:txBody>
                    <a:bodyPr/>
                    <a:lstStyle/>
                    <a:p>
                      <a:pPr algn="ctr"/>
                      <a:r>
                        <a:rPr lang="en-US" sz="1600" b="0" i="0" dirty="0" smtClean="0">
                          <a:latin typeface="Times New Roman" charset="0"/>
                          <a:ea typeface="Times New Roman" charset="0"/>
                          <a:cs typeface="Times New Roman" charset="0"/>
                        </a:rPr>
                        <a:t>4 weeks</a:t>
                      </a:r>
                      <a:endParaRPr lang="en-US" sz="1600" b="0" i="0" dirty="0">
                        <a:latin typeface="Times New Roman" charset="0"/>
                        <a:ea typeface="Times New Roman" charset="0"/>
                        <a:cs typeface="Times New Roman" charset="0"/>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E5E">
                        <a:alpha val="40000"/>
                      </a:srgb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0" i="0" kern="1200" dirty="0" smtClean="0">
                          <a:solidFill>
                            <a:schemeClr val="dk1"/>
                          </a:solidFill>
                          <a:latin typeface="Times New Roman" charset="0"/>
                          <a:ea typeface="Times New Roman" charset="0"/>
                          <a:cs typeface="Times New Roman" charset="0"/>
                        </a:rPr>
                        <a:t>~2250 km</a:t>
                      </a:r>
                      <a:endParaRPr lang="en-US" sz="1600" b="0" i="0" dirty="0" smtClean="0">
                        <a:latin typeface="Times New Roman" charset="0"/>
                        <a:ea typeface="Times New Roman" charset="0"/>
                        <a:cs typeface="Times New Roman" charset="0"/>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E5E">
                        <a:alpha val="40000"/>
                      </a:srgbClr>
                    </a:solidFill>
                  </a:tcPr>
                </a:tc>
              </a:tr>
              <a:tr h="437750">
                <a:tc>
                  <a:txBody>
                    <a:bodyPr/>
                    <a:lstStyle/>
                    <a:p>
                      <a:pPr algn="ctr"/>
                      <a:r>
                        <a:rPr lang="en-US" sz="1600" b="0" i="0" dirty="0" smtClean="0">
                          <a:latin typeface="Times New Roman" charset="0"/>
                          <a:ea typeface="Times New Roman" charset="0"/>
                          <a:cs typeface="Times New Roman" charset="0"/>
                        </a:rPr>
                        <a:t>Goal</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4C4B">
                        <a:alpha val="25098"/>
                      </a:srgbClr>
                    </a:solidFill>
                  </a:tcPr>
                </a:tc>
                <a:tc>
                  <a:txBody>
                    <a:bodyPr/>
                    <a:lstStyle/>
                    <a:p>
                      <a:pPr algn="ctr"/>
                      <a:r>
                        <a:rPr lang="en-US" sz="1600" b="0" i="0" dirty="0" smtClean="0">
                          <a:latin typeface="Times New Roman" charset="0"/>
                          <a:ea typeface="Times New Roman" charset="0"/>
                          <a:cs typeface="Times New Roman" charset="0"/>
                        </a:rPr>
                        <a:t>7-8 weeks</a:t>
                      </a:r>
                      <a:endParaRPr lang="en-US" sz="1600" b="0" i="0" dirty="0">
                        <a:latin typeface="Times New Roman" charset="0"/>
                        <a:ea typeface="Times New Roman" charset="0"/>
                        <a:cs typeface="Times New Roman" charset="0"/>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4C4B">
                        <a:alpha val="25098"/>
                      </a:srgb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0" i="0" dirty="0" smtClean="0">
                          <a:latin typeface="Times New Roman" charset="0"/>
                          <a:ea typeface="Times New Roman" charset="0"/>
                          <a:cs typeface="Times New Roman" charset="0"/>
                        </a:rPr>
                        <a:t>~3700</a:t>
                      </a:r>
                      <a:r>
                        <a:rPr lang="he-IL" sz="1600" b="0" i="0" dirty="0" smtClean="0">
                          <a:latin typeface="Times New Roman" charset="0"/>
                          <a:ea typeface="Times New Roman" charset="0"/>
                          <a:cs typeface="Times New Roman" charset="0"/>
                        </a:rPr>
                        <a:t> </a:t>
                      </a:r>
                      <a:r>
                        <a:rPr lang="en-US" sz="1600" b="0" i="0" dirty="0" smtClean="0">
                          <a:latin typeface="Times New Roman" charset="0"/>
                          <a:ea typeface="Times New Roman" charset="0"/>
                          <a:cs typeface="Times New Roman" charset="0"/>
                        </a:rPr>
                        <a:t>km</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4C4B">
                        <a:alpha val="25098"/>
                      </a:srgbClr>
                    </a:solidFill>
                  </a:tcPr>
                </a:tc>
              </a:tr>
            </a:tbl>
          </a:graphicData>
        </a:graphic>
      </p:graphicFrame>
      <p:pic>
        <p:nvPicPr>
          <p:cNvPr id="25" name="Picture 24"/>
          <p:cNvPicPr>
            <a:picLocks noChangeAspect="1"/>
          </p:cNvPicPr>
          <p:nvPr/>
        </p:nvPicPr>
        <p:blipFill>
          <a:blip r:embed="rId6"/>
          <a:stretch>
            <a:fillRect/>
          </a:stretch>
        </p:blipFill>
        <p:spPr>
          <a:xfrm>
            <a:off x="3886200" y="-12160"/>
            <a:ext cx="5257799" cy="3475920"/>
          </a:xfrm>
          <a:prstGeom prst="rect">
            <a:avLst/>
          </a:prstGeom>
        </p:spPr>
      </p:pic>
    </p:spTree>
    <p:extLst>
      <p:ext uri="{BB962C8B-B14F-4D97-AF65-F5344CB8AC3E}">
        <p14:creationId xmlns:p14="http://schemas.microsoft.com/office/powerpoint/2010/main" val="3895572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631917625"/>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36</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a:solidFill>
                    <a:schemeClr val="bg1"/>
                  </a:solidFill>
                  <a:latin typeface="Georgia" charset="0"/>
                  <a:ea typeface="Georgia" charset="0"/>
                  <a:cs typeface="Georgia" charset="0"/>
                </a:rPr>
                <a:t>Evaluation</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27" name="Picture 26"/>
          <p:cNvPicPr>
            <a:picLocks noChangeAspect="1"/>
          </p:cNvPicPr>
          <p:nvPr/>
        </p:nvPicPr>
        <p:blipFill rotWithShape="1">
          <a:blip r:embed="rId4"/>
          <a:srcRect t="5487" r="44872"/>
          <a:stretch/>
        </p:blipFill>
        <p:spPr>
          <a:xfrm>
            <a:off x="4219848" y="1272380"/>
            <a:ext cx="4573608" cy="5394960"/>
          </a:xfrm>
          <a:prstGeom prst="rect">
            <a:avLst/>
          </a:prstGeom>
        </p:spPr>
      </p:pic>
      <p:sp>
        <p:nvSpPr>
          <p:cNvPr id="10" name="Rectangle 9"/>
          <p:cNvSpPr/>
          <p:nvPr/>
        </p:nvSpPr>
        <p:spPr>
          <a:xfrm>
            <a:off x="121299" y="1425248"/>
            <a:ext cx="3937518" cy="2431435"/>
          </a:xfrm>
          <a:prstGeom prst="rect">
            <a:avLst/>
          </a:prstGeom>
        </p:spPr>
        <p:txBody>
          <a:bodyPr wrap="square">
            <a:spAutoFit/>
          </a:bodyPr>
          <a:lstStyle/>
          <a:p>
            <a:r>
              <a:rPr lang="en-US" dirty="0" smtClean="0">
                <a:solidFill>
                  <a:schemeClr val="bg2">
                    <a:lumMod val="10000"/>
                  </a:schemeClr>
                </a:solidFill>
                <a:latin typeface="Georgia" charset="0"/>
                <a:ea typeface="Georgia" charset="0"/>
                <a:cs typeface="Georgia" charset="0"/>
              </a:rPr>
              <a:t>List of AUV state-sensor signals and data-products used as inputs to the topic-modeling framework:</a:t>
            </a:r>
          </a:p>
          <a:p>
            <a:endParaRPr lang="en-US" dirty="0">
              <a:solidFill>
                <a:schemeClr val="bg2">
                  <a:lumMod val="10000"/>
                </a:schemeClr>
              </a:solidFill>
              <a:latin typeface="Georgia" charset="0"/>
              <a:ea typeface="Georgia" charset="0"/>
              <a:cs typeface="Georgia" charset="0"/>
            </a:endParaRPr>
          </a:p>
          <a:p>
            <a:pPr marL="285750" indent="-285750">
              <a:buFont typeface="Arial" charset="0"/>
              <a:buChar char="•"/>
            </a:pPr>
            <a:r>
              <a:rPr lang="en-US" sz="1600" dirty="0" smtClean="0">
                <a:solidFill>
                  <a:schemeClr val="bg2">
                    <a:lumMod val="10000"/>
                  </a:schemeClr>
                </a:solidFill>
                <a:latin typeface="Georgia" charset="0"/>
                <a:ea typeface="Georgia" charset="0"/>
                <a:cs typeface="Georgia" charset="0"/>
              </a:rPr>
              <a:t>20 features – mostly focused on vertical-plane performance </a:t>
            </a:r>
          </a:p>
          <a:p>
            <a:pPr marL="285750" indent="-285750">
              <a:buFont typeface="Arial" charset="0"/>
              <a:buChar char="•"/>
            </a:pPr>
            <a:endParaRPr lang="en-US" sz="1600" dirty="0">
              <a:solidFill>
                <a:schemeClr val="bg2">
                  <a:lumMod val="10000"/>
                </a:schemeClr>
              </a:solidFill>
              <a:latin typeface="Georgia" charset="0"/>
              <a:ea typeface="Georgia" charset="0"/>
              <a:cs typeface="Georgia" charset="0"/>
            </a:endParaRPr>
          </a:p>
          <a:p>
            <a:pPr marL="285750" indent="-285750">
              <a:buFont typeface="Arial" charset="0"/>
              <a:buChar char="•"/>
            </a:pPr>
            <a:r>
              <a:rPr lang="en-US" sz="1600" dirty="0" smtClean="0">
                <a:solidFill>
                  <a:schemeClr val="bg2">
                    <a:lumMod val="10000"/>
                  </a:schemeClr>
                </a:solidFill>
                <a:latin typeface="Georgia" charset="0"/>
                <a:ea typeface="Georgia" charset="0"/>
                <a:cs typeface="Georgia" charset="0"/>
              </a:rPr>
              <a:t>Discretized using 25 equally-spaced bins</a:t>
            </a:r>
          </a:p>
        </p:txBody>
      </p:sp>
    </p:spTree>
    <p:extLst>
      <p:ext uri="{BB962C8B-B14F-4D97-AF65-F5344CB8AC3E}">
        <p14:creationId xmlns:p14="http://schemas.microsoft.com/office/powerpoint/2010/main" val="19934592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251552725"/>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37</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Training set (2013)</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1" name="Rounded Rectangle 10"/>
          <p:cNvSpPr/>
          <p:nvPr/>
        </p:nvSpPr>
        <p:spPr>
          <a:xfrm>
            <a:off x="593878" y="3961591"/>
            <a:ext cx="7801247" cy="1992035"/>
          </a:xfrm>
          <a:prstGeom prst="roundRect">
            <a:avLst/>
          </a:prstGeom>
          <a:solidFill>
            <a:srgbClr val="D6DCE5"/>
          </a:solidFill>
          <a:ln w="6350">
            <a:solidFill>
              <a:schemeClr val="accent3">
                <a:lumMod val="75000"/>
              </a:schemeClr>
            </a:solidFill>
          </a:ln>
        </p:spPr>
        <p:txBody>
          <a:bodyPr wrap="square">
            <a:spAutoFit/>
          </a:bodyPr>
          <a:lstStyle/>
          <a:p>
            <a:pPr marL="285750" indent="-285750">
              <a:buFont typeface="Arial" charset="0"/>
              <a:buChar char="•"/>
            </a:pPr>
            <a:r>
              <a:rPr lang="en-US" sz="1600" dirty="0" smtClean="0">
                <a:solidFill>
                  <a:schemeClr val="bg2">
                    <a:lumMod val="10000"/>
                  </a:schemeClr>
                </a:solidFill>
                <a:latin typeface="Times New Roman" charset="0"/>
                <a:ea typeface="Times New Roman" charset="0"/>
                <a:cs typeface="Times New Roman" charset="0"/>
              </a:rPr>
              <a:t>The AUV correctly executed </a:t>
            </a:r>
            <a:r>
              <a:rPr lang="en-US" sz="1600" dirty="0">
                <a:solidFill>
                  <a:schemeClr val="bg2">
                    <a:lumMod val="10000"/>
                  </a:schemeClr>
                </a:solidFill>
                <a:latin typeface="Times New Roman" charset="0"/>
                <a:ea typeface="Times New Roman" charset="0"/>
                <a:cs typeface="Times New Roman" charset="0"/>
              </a:rPr>
              <a:t>a series of vertical profiles using 4 control </a:t>
            </a:r>
            <a:r>
              <a:rPr lang="en-US" sz="1600" dirty="0" smtClean="0">
                <a:solidFill>
                  <a:schemeClr val="bg2">
                    <a:lumMod val="10000"/>
                  </a:schemeClr>
                </a:solidFill>
                <a:latin typeface="Times New Roman" charset="0"/>
                <a:ea typeface="Times New Roman" charset="0"/>
                <a:cs typeface="Times New Roman" charset="0"/>
              </a:rPr>
              <a:t>policies</a:t>
            </a:r>
          </a:p>
          <a:p>
            <a:pPr marL="285750" indent="-285750">
              <a:spcBef>
                <a:spcPts val="600"/>
              </a:spcBef>
              <a:buFont typeface="Arial" charset="0"/>
              <a:buChar char="•"/>
            </a:pPr>
            <a:r>
              <a:rPr lang="en-US" sz="1600" dirty="0" smtClean="0">
                <a:solidFill>
                  <a:schemeClr val="bg2">
                    <a:lumMod val="10000"/>
                  </a:schemeClr>
                </a:solidFill>
                <a:latin typeface="Times New Roman" charset="0"/>
                <a:ea typeface="Times New Roman" charset="0"/>
                <a:cs typeface="Times New Roman" charset="0"/>
              </a:rPr>
              <a:t>A </a:t>
            </a:r>
            <a:r>
              <a:rPr lang="en-US" sz="1600" dirty="0">
                <a:solidFill>
                  <a:schemeClr val="bg2">
                    <a:lumMod val="10000"/>
                  </a:schemeClr>
                </a:solidFill>
                <a:latin typeface="Times New Roman" charset="0"/>
                <a:ea typeface="Times New Roman" charset="0"/>
                <a:cs typeface="Times New Roman" charset="0"/>
              </a:rPr>
              <a:t>rupture of the mass-shifter set-screw caused the battery-mass to shift all the way </a:t>
            </a:r>
            <a:r>
              <a:rPr lang="en-US" sz="1600" dirty="0" smtClean="0">
                <a:solidFill>
                  <a:schemeClr val="bg2">
                    <a:lumMod val="10000"/>
                  </a:schemeClr>
                </a:solidFill>
                <a:latin typeface="Times New Roman" charset="0"/>
                <a:ea typeface="Times New Roman" charset="0"/>
                <a:cs typeface="Times New Roman" charset="0"/>
              </a:rPr>
              <a:t>forward </a:t>
            </a:r>
            <a:r>
              <a:rPr lang="en-US" sz="1600" dirty="0" smtClean="0">
                <a:solidFill>
                  <a:schemeClr val="bg2">
                    <a:lumMod val="10000"/>
                  </a:schemeClr>
                </a:solidFill>
                <a:latin typeface="Times New Roman" charset="0"/>
                <a:ea typeface="Times New Roman" charset="0"/>
                <a:cs typeface="Times New Roman" charset="0"/>
                <a:sym typeface="Wingdings"/>
              </a:rPr>
              <a:t> t</a:t>
            </a:r>
            <a:r>
              <a:rPr lang="en-US" sz="1600" dirty="0" smtClean="0">
                <a:solidFill>
                  <a:schemeClr val="bg2">
                    <a:lumMod val="10000"/>
                  </a:schemeClr>
                </a:solidFill>
                <a:latin typeface="Times New Roman" charset="0"/>
                <a:ea typeface="Times New Roman" charset="0"/>
                <a:cs typeface="Times New Roman" charset="0"/>
              </a:rPr>
              <a:t>he AUV collided with the bottom</a:t>
            </a:r>
          </a:p>
          <a:p>
            <a:pPr marL="285750" indent="-285750">
              <a:spcBef>
                <a:spcPts val="600"/>
              </a:spcBef>
              <a:buFont typeface="Arial" charset="0"/>
              <a:buChar char="•"/>
            </a:pPr>
            <a:r>
              <a:rPr lang="en-US" sz="1600" dirty="0" smtClean="0">
                <a:solidFill>
                  <a:schemeClr val="bg2">
                    <a:lumMod val="10000"/>
                  </a:schemeClr>
                </a:solidFill>
                <a:latin typeface="Times New Roman" charset="0"/>
                <a:ea typeface="Times New Roman" charset="0"/>
                <a:cs typeface="Times New Roman" charset="0"/>
              </a:rPr>
              <a:t>The AUV </a:t>
            </a:r>
            <a:r>
              <a:rPr lang="en-US" sz="1600" dirty="0">
                <a:solidFill>
                  <a:schemeClr val="bg2">
                    <a:lumMod val="10000"/>
                  </a:schemeClr>
                </a:solidFill>
                <a:latin typeface="Times New Roman" charset="0"/>
                <a:ea typeface="Times New Roman" charset="0"/>
                <a:cs typeface="Times New Roman" charset="0"/>
              </a:rPr>
              <a:t>identified the problem as a “failure to ascend” fault </a:t>
            </a:r>
            <a:endParaRPr lang="en-US" sz="1600" dirty="0" smtClean="0">
              <a:solidFill>
                <a:schemeClr val="bg2">
                  <a:lumMod val="10000"/>
                </a:schemeClr>
              </a:solidFill>
              <a:latin typeface="Times New Roman" charset="0"/>
              <a:ea typeface="Times New Roman" charset="0"/>
              <a:cs typeface="Times New Roman" charset="0"/>
            </a:endParaRPr>
          </a:p>
          <a:p>
            <a:pPr marL="285750" indent="-285750">
              <a:spcBef>
                <a:spcPts val="600"/>
              </a:spcBef>
              <a:buFont typeface="Arial" charset="0"/>
              <a:buChar char="•"/>
            </a:pPr>
            <a:r>
              <a:rPr lang="en-US" sz="1600" dirty="0">
                <a:solidFill>
                  <a:schemeClr val="bg2">
                    <a:lumMod val="10000"/>
                  </a:schemeClr>
                </a:solidFill>
                <a:latin typeface="Times New Roman" charset="0"/>
                <a:ea typeface="Times New Roman" charset="0"/>
                <a:cs typeface="Times New Roman" charset="0"/>
              </a:rPr>
              <a:t>The AUV remained on the bottom for 27 hours and was eventually located on the beach 8 km away from its last reported </a:t>
            </a:r>
            <a:r>
              <a:rPr lang="en-US" sz="1600" dirty="0" smtClean="0">
                <a:solidFill>
                  <a:schemeClr val="bg2">
                    <a:lumMod val="10000"/>
                  </a:schemeClr>
                </a:solidFill>
                <a:latin typeface="Times New Roman" charset="0"/>
                <a:ea typeface="Times New Roman" charset="0"/>
                <a:cs typeface="Times New Roman" charset="0"/>
              </a:rPr>
              <a:t>position</a:t>
            </a:r>
            <a:endParaRPr lang="en-US" sz="1600" dirty="0">
              <a:solidFill>
                <a:schemeClr val="bg2">
                  <a:lumMod val="10000"/>
                </a:schemeClr>
              </a:solidFill>
              <a:latin typeface="Times New Roman" charset="0"/>
              <a:ea typeface="Times New Roman" charset="0"/>
              <a:cs typeface="Times New Roman" charset="0"/>
            </a:endParaRPr>
          </a:p>
        </p:txBody>
      </p:sp>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982" y="1220558"/>
            <a:ext cx="8321040" cy="2305685"/>
          </a:xfrm>
          <a:prstGeom prst="rect">
            <a:avLst/>
          </a:prstGeom>
        </p:spPr>
      </p:pic>
    </p:spTree>
    <p:extLst>
      <p:ext uri="{BB962C8B-B14F-4D97-AF65-F5344CB8AC3E}">
        <p14:creationId xmlns:p14="http://schemas.microsoft.com/office/powerpoint/2010/main" val="707517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428276784"/>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38</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Training set (2013)</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5841" y="1460603"/>
            <a:ext cx="4395860" cy="4267582"/>
          </a:xfrm>
          <a:prstGeom prst="rect">
            <a:avLst/>
          </a:prstGeom>
        </p:spPr>
      </p:pic>
      <p:sp>
        <p:nvSpPr>
          <p:cNvPr id="24" name="Rounded Rectangle 23"/>
          <p:cNvSpPr/>
          <p:nvPr/>
        </p:nvSpPr>
        <p:spPr>
          <a:xfrm>
            <a:off x="159976" y="1460603"/>
            <a:ext cx="4270355" cy="4086225"/>
          </a:xfrm>
          <a:prstGeom prst="roundRect">
            <a:avLst/>
          </a:prstGeom>
          <a:solidFill>
            <a:srgbClr val="D6DCE5"/>
          </a:solidFill>
          <a:ln>
            <a:solidFill>
              <a:schemeClr val="bg2">
                <a:lumMod val="50000"/>
              </a:schemeClr>
            </a:solidFill>
          </a:ln>
        </p:spPr>
        <p:txBody>
          <a:bodyPr wrap="square">
            <a:spAutoFit/>
          </a:bodyPr>
          <a:lstStyle/>
          <a:p>
            <a:pPr algn="ctr"/>
            <a:r>
              <a:rPr lang="en-US" b="1" dirty="0">
                <a:solidFill>
                  <a:schemeClr val="bg2">
                    <a:lumMod val="10000"/>
                  </a:schemeClr>
                </a:solidFill>
                <a:latin typeface="Times New Roman" charset="0"/>
                <a:ea typeface="Times New Roman" charset="0"/>
                <a:cs typeface="Times New Roman" charset="0"/>
              </a:rPr>
              <a:t>2D visualization of the topic model</a:t>
            </a:r>
          </a:p>
          <a:p>
            <a:endParaRPr lang="en-US" dirty="0">
              <a:solidFill>
                <a:schemeClr val="bg2">
                  <a:lumMod val="10000"/>
                </a:schemeClr>
              </a:solidFill>
              <a:latin typeface="Georgia" charset="0"/>
              <a:ea typeface="Georgia" charset="0"/>
              <a:cs typeface="Georgia" charset="0"/>
            </a:endParaRPr>
          </a:p>
          <a:p>
            <a:pPr marL="342900" indent="-342900">
              <a:buFont typeface="+mj-lt"/>
              <a:buAutoNum type="arabicParenR"/>
            </a:pPr>
            <a:r>
              <a:rPr lang="en-US" dirty="0" smtClean="0">
                <a:solidFill>
                  <a:schemeClr val="bg2">
                    <a:lumMod val="10000"/>
                  </a:schemeClr>
                </a:solidFill>
                <a:latin typeface="Times New Roman" charset="0"/>
                <a:ea typeface="Times New Roman" charset="0"/>
                <a:cs typeface="Times New Roman" charset="0"/>
              </a:rPr>
              <a:t>Compute similarity matrix using the symmetric KL divergence</a:t>
            </a:r>
          </a:p>
          <a:p>
            <a:pPr marL="342900" indent="-342900">
              <a:buFont typeface="+mj-lt"/>
              <a:buAutoNum type="arabicParenR"/>
            </a:pPr>
            <a:endParaRPr lang="en-US" dirty="0">
              <a:solidFill>
                <a:schemeClr val="bg2">
                  <a:lumMod val="10000"/>
                </a:schemeClr>
              </a:solidFill>
              <a:latin typeface="Times New Roman" charset="0"/>
              <a:ea typeface="Times New Roman" charset="0"/>
              <a:cs typeface="Times New Roman" charset="0"/>
            </a:endParaRPr>
          </a:p>
          <a:p>
            <a:pPr marL="342900" indent="-342900">
              <a:buFont typeface="+mj-lt"/>
              <a:buAutoNum type="arabicParenR"/>
            </a:pPr>
            <a:r>
              <a:rPr lang="en-US" dirty="0" smtClean="0">
                <a:solidFill>
                  <a:schemeClr val="bg2">
                    <a:lumMod val="10000"/>
                  </a:schemeClr>
                </a:solidFill>
                <a:latin typeface="Times New Roman" charset="0"/>
                <a:ea typeface="Times New Roman" charset="0"/>
                <a:cs typeface="Times New Roman" charset="0"/>
              </a:rPr>
              <a:t>Reduced </a:t>
            </a:r>
            <a:r>
              <a:rPr lang="en-US" dirty="0">
                <a:solidFill>
                  <a:schemeClr val="bg2">
                    <a:lumMod val="10000"/>
                  </a:schemeClr>
                </a:solidFill>
                <a:latin typeface="Times New Roman" charset="0"/>
                <a:ea typeface="Times New Roman" charset="0"/>
                <a:cs typeface="Times New Roman" charset="0"/>
              </a:rPr>
              <a:t>to 2D using </a:t>
            </a:r>
            <a:r>
              <a:rPr lang="en-US" dirty="0" smtClean="0">
                <a:solidFill>
                  <a:schemeClr val="bg2">
                    <a:lumMod val="10000"/>
                  </a:schemeClr>
                </a:solidFill>
                <a:latin typeface="Times New Roman" charset="0"/>
                <a:ea typeface="Times New Roman" charset="0"/>
                <a:cs typeface="Times New Roman" charset="0"/>
              </a:rPr>
              <a:t>Principal Component Analysis (PCA)</a:t>
            </a:r>
          </a:p>
          <a:p>
            <a:pPr marL="342900" indent="-342900">
              <a:buFont typeface="+mj-lt"/>
              <a:buAutoNum type="arabicParenR"/>
            </a:pPr>
            <a:endParaRPr lang="en-US" dirty="0" smtClean="0">
              <a:solidFill>
                <a:schemeClr val="bg2">
                  <a:lumMod val="10000"/>
                </a:schemeClr>
              </a:solidFill>
              <a:latin typeface="Georgia" charset="0"/>
              <a:ea typeface="Georgia" charset="0"/>
              <a:cs typeface="Georgia" charset="0"/>
            </a:endParaRPr>
          </a:p>
          <a:p>
            <a:pPr algn="ctr"/>
            <a:endParaRPr lang="en-US" dirty="0" smtClean="0">
              <a:solidFill>
                <a:schemeClr val="bg2">
                  <a:lumMod val="10000"/>
                </a:schemeClr>
              </a:solidFill>
              <a:latin typeface="Georgia" charset="0"/>
              <a:ea typeface="Georgia" charset="0"/>
              <a:cs typeface="Georgia" charset="0"/>
            </a:endParaRPr>
          </a:p>
          <a:p>
            <a:pPr algn="ctr"/>
            <a:endParaRPr lang="en-US" dirty="0">
              <a:solidFill>
                <a:schemeClr val="bg2">
                  <a:lumMod val="10000"/>
                </a:schemeClr>
              </a:solidFill>
              <a:latin typeface="Georgia" charset="0"/>
              <a:ea typeface="Georgia" charset="0"/>
              <a:cs typeface="Georgia" charset="0"/>
            </a:endParaRPr>
          </a:p>
          <a:p>
            <a:pPr algn="ctr"/>
            <a:endParaRPr lang="en-US" dirty="0" smtClean="0">
              <a:solidFill>
                <a:schemeClr val="bg2">
                  <a:lumMod val="10000"/>
                </a:schemeClr>
              </a:solidFill>
              <a:latin typeface="Georgia" charset="0"/>
              <a:ea typeface="Georgia" charset="0"/>
              <a:cs typeface="Georgia" charset="0"/>
            </a:endParaRPr>
          </a:p>
          <a:p>
            <a:pPr algn="ctr"/>
            <a:endParaRPr lang="en-US" dirty="0" smtClean="0">
              <a:solidFill>
                <a:schemeClr val="bg2">
                  <a:lumMod val="10000"/>
                </a:schemeClr>
              </a:solidFill>
              <a:latin typeface="Georgia" charset="0"/>
              <a:ea typeface="Georgia" charset="0"/>
              <a:cs typeface="Georgia" charset="0"/>
            </a:endParaRPr>
          </a:p>
          <a:p>
            <a:pPr algn="ctr"/>
            <a:endParaRPr lang="en-US" dirty="0">
              <a:solidFill>
                <a:schemeClr val="bg2">
                  <a:lumMod val="10000"/>
                </a:schemeClr>
              </a:solidFill>
              <a:latin typeface="Georgia" charset="0"/>
              <a:ea typeface="Georgia" charset="0"/>
              <a:cs typeface="Georgia" charset="0"/>
            </a:endParaRPr>
          </a:p>
        </p:txBody>
      </p:sp>
      <p:sp>
        <p:nvSpPr>
          <p:cNvPr id="25" name="Rectangle 24"/>
          <p:cNvSpPr/>
          <p:nvPr/>
        </p:nvSpPr>
        <p:spPr>
          <a:xfrm>
            <a:off x="-39339" y="6280839"/>
            <a:ext cx="1661032" cy="307777"/>
          </a:xfrm>
          <a:prstGeom prst="rect">
            <a:avLst/>
          </a:prstGeom>
        </p:spPr>
        <p:txBody>
          <a:bodyPr wrap="none">
            <a:spAutoFit/>
          </a:bodyPr>
          <a:lstStyle/>
          <a:p>
            <a:r>
              <a:rPr lang="en-US" sz="1400" dirty="0">
                <a:solidFill>
                  <a:schemeClr val="bg2">
                    <a:lumMod val="10000"/>
                  </a:schemeClr>
                </a:solidFill>
                <a:latin typeface="Times New Roman" charset="0"/>
                <a:ea typeface="Times New Roman" charset="0"/>
                <a:cs typeface="Times New Roman" charset="0"/>
              </a:rPr>
              <a:t>Chuang et al. [2012]</a:t>
            </a:r>
          </a:p>
        </p:txBody>
      </p:sp>
    </p:spTree>
    <p:extLst>
      <p:ext uri="{BB962C8B-B14F-4D97-AF65-F5344CB8AC3E}">
        <p14:creationId xmlns:p14="http://schemas.microsoft.com/office/powerpoint/2010/main" val="158510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179372463"/>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39</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Training set (2013)</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2188" y="1460603"/>
            <a:ext cx="4108585" cy="4298212"/>
          </a:xfrm>
          <a:prstGeom prst="rect">
            <a:avLst/>
          </a:prstGeom>
        </p:spPr>
      </p:pic>
      <p:sp>
        <p:nvSpPr>
          <p:cNvPr id="3" name="TextBox 2"/>
          <p:cNvSpPr txBox="1"/>
          <p:nvPr/>
        </p:nvSpPr>
        <p:spPr>
          <a:xfrm>
            <a:off x="4927542" y="5814897"/>
            <a:ext cx="3617875" cy="646331"/>
          </a:xfrm>
          <a:prstGeom prst="rect">
            <a:avLst/>
          </a:prstGeom>
          <a:noFill/>
        </p:spPr>
        <p:txBody>
          <a:bodyPr wrap="square" rtlCol="0">
            <a:spAutoFit/>
          </a:bodyPr>
          <a:lstStyle/>
          <a:p>
            <a:pPr algn="ctr"/>
            <a:r>
              <a:rPr lang="en-US" dirty="0">
                <a:latin typeface="Times New Roman" charset="0"/>
                <a:ea typeface="Times New Roman" charset="0"/>
                <a:cs typeface="Times New Roman" charset="0"/>
              </a:rPr>
              <a:t>2D </a:t>
            </a:r>
            <a:r>
              <a:rPr lang="en-US" dirty="0" smtClean="0">
                <a:latin typeface="Times New Roman" charset="0"/>
                <a:ea typeface="Times New Roman" charset="0"/>
                <a:cs typeface="Times New Roman" charset="0"/>
              </a:rPr>
              <a:t>PCA </a:t>
            </a:r>
            <a:r>
              <a:rPr lang="en-US" dirty="0" err="1" smtClean="0">
                <a:latin typeface="Times New Roman" charset="0"/>
                <a:ea typeface="Times New Roman" charset="0"/>
                <a:cs typeface="Times New Roman" charset="0"/>
              </a:rPr>
              <a:t>recomposition</a:t>
            </a:r>
            <a:r>
              <a:rPr lang="en-US" dirty="0" smtClean="0">
                <a:latin typeface="Times New Roman" charset="0"/>
                <a:ea typeface="Times New Roman" charset="0"/>
                <a:cs typeface="Times New Roman" charset="0"/>
              </a:rPr>
              <a:t> </a:t>
            </a:r>
            <a:r>
              <a:rPr lang="en-US" dirty="0">
                <a:latin typeface="Times New Roman" charset="0"/>
                <a:ea typeface="Times New Roman" charset="0"/>
                <a:cs typeface="Times New Roman" charset="0"/>
              </a:rPr>
              <a:t>preserved 97% of the variance </a:t>
            </a:r>
          </a:p>
        </p:txBody>
      </p:sp>
      <p:sp>
        <p:nvSpPr>
          <p:cNvPr id="18" name="Rounded Rectangle 17"/>
          <p:cNvSpPr/>
          <p:nvPr/>
        </p:nvSpPr>
        <p:spPr>
          <a:xfrm>
            <a:off x="159976" y="1460603"/>
            <a:ext cx="4270355" cy="4086225"/>
          </a:xfrm>
          <a:prstGeom prst="roundRect">
            <a:avLst/>
          </a:prstGeom>
          <a:solidFill>
            <a:srgbClr val="D6DCE5"/>
          </a:solidFill>
          <a:ln>
            <a:solidFill>
              <a:schemeClr val="bg2">
                <a:lumMod val="50000"/>
              </a:schemeClr>
            </a:solidFill>
          </a:ln>
        </p:spPr>
        <p:txBody>
          <a:bodyPr wrap="square">
            <a:spAutoFit/>
          </a:bodyPr>
          <a:lstStyle/>
          <a:p>
            <a:pPr algn="ctr"/>
            <a:r>
              <a:rPr lang="en-US" b="1" dirty="0">
                <a:solidFill>
                  <a:schemeClr val="bg2">
                    <a:lumMod val="10000"/>
                  </a:schemeClr>
                </a:solidFill>
                <a:latin typeface="Times New Roman" charset="0"/>
                <a:ea typeface="Times New Roman" charset="0"/>
                <a:cs typeface="Times New Roman" charset="0"/>
              </a:rPr>
              <a:t>2D visualization of the topic model</a:t>
            </a:r>
          </a:p>
          <a:p>
            <a:endParaRPr lang="en-US" dirty="0">
              <a:solidFill>
                <a:schemeClr val="bg2">
                  <a:lumMod val="10000"/>
                </a:schemeClr>
              </a:solidFill>
              <a:latin typeface="Georgia" charset="0"/>
              <a:ea typeface="Georgia" charset="0"/>
              <a:cs typeface="Georgia" charset="0"/>
            </a:endParaRPr>
          </a:p>
          <a:p>
            <a:pPr marL="342900" indent="-342900">
              <a:buFont typeface="+mj-lt"/>
              <a:buAutoNum type="arabicParenR"/>
            </a:pPr>
            <a:r>
              <a:rPr lang="en-US" dirty="0" smtClean="0">
                <a:solidFill>
                  <a:schemeClr val="bg2">
                    <a:lumMod val="10000"/>
                  </a:schemeClr>
                </a:solidFill>
                <a:latin typeface="Times New Roman" charset="0"/>
                <a:ea typeface="Times New Roman" charset="0"/>
                <a:cs typeface="Times New Roman" charset="0"/>
              </a:rPr>
              <a:t>Compute similarity matrix using the symmetric KL divergence</a:t>
            </a:r>
          </a:p>
          <a:p>
            <a:pPr marL="342900" indent="-342900">
              <a:buFont typeface="+mj-lt"/>
              <a:buAutoNum type="arabicParenR"/>
            </a:pPr>
            <a:endParaRPr lang="en-US" dirty="0">
              <a:solidFill>
                <a:schemeClr val="bg2">
                  <a:lumMod val="10000"/>
                </a:schemeClr>
              </a:solidFill>
              <a:latin typeface="Georgia" charset="0"/>
              <a:ea typeface="Georgia" charset="0"/>
              <a:cs typeface="Georgia" charset="0"/>
            </a:endParaRPr>
          </a:p>
          <a:p>
            <a:pPr marL="342900" indent="-342900">
              <a:buFont typeface="+mj-lt"/>
              <a:buAutoNum type="arabicParenR"/>
            </a:pPr>
            <a:r>
              <a:rPr lang="en-US" dirty="0" smtClean="0">
                <a:solidFill>
                  <a:schemeClr val="bg2">
                    <a:lumMod val="10000"/>
                  </a:schemeClr>
                </a:solidFill>
                <a:latin typeface="Times New Roman" charset="0"/>
                <a:ea typeface="Times New Roman" charset="0"/>
                <a:cs typeface="Times New Roman" charset="0"/>
              </a:rPr>
              <a:t>Reduced </a:t>
            </a:r>
            <a:r>
              <a:rPr lang="en-US" dirty="0">
                <a:solidFill>
                  <a:schemeClr val="bg2">
                    <a:lumMod val="10000"/>
                  </a:schemeClr>
                </a:solidFill>
                <a:latin typeface="Times New Roman" charset="0"/>
                <a:ea typeface="Times New Roman" charset="0"/>
                <a:cs typeface="Times New Roman" charset="0"/>
              </a:rPr>
              <a:t>to 2D using </a:t>
            </a:r>
            <a:r>
              <a:rPr lang="en-US" dirty="0" smtClean="0">
                <a:solidFill>
                  <a:schemeClr val="bg2">
                    <a:lumMod val="10000"/>
                  </a:schemeClr>
                </a:solidFill>
                <a:latin typeface="Times New Roman" charset="0"/>
                <a:ea typeface="Times New Roman" charset="0"/>
                <a:cs typeface="Times New Roman" charset="0"/>
              </a:rPr>
              <a:t>Principal Component Analysis (PCA)</a:t>
            </a:r>
          </a:p>
          <a:p>
            <a:pPr marL="342900" indent="-342900">
              <a:buFont typeface="+mj-lt"/>
              <a:buAutoNum type="arabicParenR"/>
            </a:pPr>
            <a:endParaRPr lang="en-US" dirty="0" smtClean="0">
              <a:solidFill>
                <a:schemeClr val="bg2">
                  <a:lumMod val="10000"/>
                </a:schemeClr>
              </a:solidFill>
              <a:latin typeface="Times New Roman" charset="0"/>
              <a:ea typeface="Times New Roman" charset="0"/>
              <a:cs typeface="Times New Roman" charset="0"/>
            </a:endParaRPr>
          </a:p>
          <a:p>
            <a:pPr marL="342900" indent="-342900">
              <a:buFont typeface="+mj-lt"/>
              <a:buAutoNum type="arabicParenR"/>
            </a:pPr>
            <a:endParaRPr lang="en-US" dirty="0" smtClean="0">
              <a:solidFill>
                <a:schemeClr val="bg2">
                  <a:lumMod val="10000"/>
                </a:schemeClr>
              </a:solidFill>
              <a:latin typeface="Times New Roman" charset="0"/>
              <a:ea typeface="Times New Roman" charset="0"/>
              <a:cs typeface="Times New Roman" charset="0"/>
            </a:endParaRPr>
          </a:p>
          <a:p>
            <a:pPr algn="ctr"/>
            <a:r>
              <a:rPr lang="en-US" dirty="0">
                <a:solidFill>
                  <a:schemeClr val="bg2">
                    <a:lumMod val="10000"/>
                  </a:schemeClr>
                </a:solidFill>
                <a:latin typeface="Times New Roman" charset="0"/>
                <a:ea typeface="Times New Roman" charset="0"/>
                <a:cs typeface="Times New Roman" charset="0"/>
              </a:rPr>
              <a:t>We encode the topics as circles, with areas proportional to the </a:t>
            </a:r>
            <a:r>
              <a:rPr lang="en-US" dirty="0" smtClean="0">
                <a:solidFill>
                  <a:schemeClr val="bg2">
                    <a:lumMod val="10000"/>
                  </a:schemeClr>
                </a:solidFill>
                <a:latin typeface="Times New Roman" charset="0"/>
                <a:ea typeface="Times New Roman" charset="0"/>
                <a:cs typeface="Times New Roman" charset="0"/>
              </a:rPr>
              <a:t>relative prevalence </a:t>
            </a:r>
            <a:r>
              <a:rPr lang="en-US" dirty="0">
                <a:solidFill>
                  <a:schemeClr val="bg2">
                    <a:lumMod val="10000"/>
                  </a:schemeClr>
                </a:solidFill>
                <a:latin typeface="Times New Roman" charset="0"/>
                <a:ea typeface="Times New Roman" charset="0"/>
                <a:cs typeface="Times New Roman" charset="0"/>
              </a:rPr>
              <a:t>of each topic, P(𝑧 = 𝑘</a:t>
            </a:r>
            <a:r>
              <a:rPr lang="en-US" dirty="0" smtClean="0">
                <a:solidFill>
                  <a:schemeClr val="bg2">
                    <a:lumMod val="10000"/>
                  </a:schemeClr>
                </a:solidFill>
                <a:latin typeface="Times New Roman" charset="0"/>
                <a:ea typeface="Times New Roman" charset="0"/>
                <a:cs typeface="Times New Roman" charset="0"/>
              </a:rPr>
              <a:t>)</a:t>
            </a:r>
          </a:p>
          <a:p>
            <a:pPr algn="ctr"/>
            <a:endParaRPr lang="en-US" dirty="0">
              <a:solidFill>
                <a:schemeClr val="bg2">
                  <a:lumMod val="10000"/>
                </a:schemeClr>
              </a:solidFill>
              <a:latin typeface="Times New Roman" charset="0"/>
              <a:ea typeface="Times New Roman" charset="0"/>
              <a:cs typeface="Times New Roman" charset="0"/>
            </a:endParaRPr>
          </a:p>
        </p:txBody>
      </p:sp>
      <p:sp>
        <p:nvSpPr>
          <p:cNvPr id="20" name="Rectangle 19"/>
          <p:cNvSpPr/>
          <p:nvPr/>
        </p:nvSpPr>
        <p:spPr>
          <a:xfrm>
            <a:off x="-39339" y="6280839"/>
            <a:ext cx="1661032" cy="307777"/>
          </a:xfrm>
          <a:prstGeom prst="rect">
            <a:avLst/>
          </a:prstGeom>
        </p:spPr>
        <p:txBody>
          <a:bodyPr wrap="none">
            <a:spAutoFit/>
          </a:bodyPr>
          <a:lstStyle/>
          <a:p>
            <a:r>
              <a:rPr lang="en-US" sz="1400" dirty="0">
                <a:solidFill>
                  <a:schemeClr val="bg2">
                    <a:lumMod val="10000"/>
                  </a:schemeClr>
                </a:solidFill>
                <a:latin typeface="Times New Roman" charset="0"/>
                <a:ea typeface="Times New Roman" charset="0"/>
                <a:cs typeface="Times New Roman" charset="0"/>
              </a:rPr>
              <a:t>Chuang et al. [2012]</a:t>
            </a:r>
          </a:p>
        </p:txBody>
      </p:sp>
      <p:sp>
        <p:nvSpPr>
          <p:cNvPr id="22" name="TextBox 21"/>
          <p:cNvSpPr txBox="1"/>
          <p:nvPr/>
        </p:nvSpPr>
        <p:spPr>
          <a:xfrm>
            <a:off x="4927542" y="1517149"/>
            <a:ext cx="3617875" cy="369332"/>
          </a:xfrm>
          <a:prstGeom prst="rect">
            <a:avLst/>
          </a:prstGeom>
          <a:noFill/>
        </p:spPr>
        <p:txBody>
          <a:bodyPr wrap="square" rtlCol="0">
            <a:spAutoFit/>
          </a:bodyPr>
          <a:lstStyle/>
          <a:p>
            <a:pPr algn="ctr"/>
            <a:r>
              <a:rPr lang="en-US" smtClean="0">
                <a:latin typeface="Times New Roman" charset="0"/>
                <a:ea typeface="Times New Roman" charset="0"/>
                <a:cs typeface="Times New Roman" charset="0"/>
              </a:rPr>
              <a:t>Distance encodes similarity</a:t>
            </a:r>
            <a:endParaRPr lang="en-US"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82846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734076710"/>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4</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Introduction</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1" name="Rounded Rectangle 10"/>
          <p:cNvSpPr/>
          <p:nvPr/>
        </p:nvSpPr>
        <p:spPr>
          <a:xfrm>
            <a:off x="897234" y="1845469"/>
            <a:ext cx="7349532" cy="3167063"/>
          </a:xfrm>
          <a:prstGeom prst="roundRect">
            <a:avLst>
              <a:gd name="adj" fmla="val 6074"/>
            </a:avLst>
          </a:prstGeom>
          <a:solidFill>
            <a:srgbClr val="D6DCE5"/>
          </a:solidFill>
          <a:ln>
            <a:noFill/>
          </a:ln>
        </p:spPr>
        <p:txBody>
          <a:bodyPr wrap="square">
            <a:spAutoFit/>
          </a:bodyPr>
          <a:lstStyle/>
          <a:p>
            <a:pPr algn="ctr"/>
            <a:r>
              <a:rPr lang="en-US" sz="2400" b="1" dirty="0" smtClean="0">
                <a:solidFill>
                  <a:schemeClr val="bg2">
                    <a:lumMod val="10000"/>
                  </a:schemeClr>
                </a:solidFill>
                <a:latin typeface="Times New Roman" charset="0"/>
                <a:ea typeface="Times New Roman" charset="0"/>
                <a:cs typeface="Times New Roman" charset="0"/>
              </a:rPr>
              <a:t>Why is that?</a:t>
            </a:r>
          </a:p>
          <a:p>
            <a:pPr marL="342900" indent="-342900">
              <a:spcBef>
                <a:spcPts val="600"/>
              </a:spcBef>
              <a:buFont typeface="Arial" charset="0"/>
              <a:buChar char="•"/>
            </a:pPr>
            <a:r>
              <a:rPr lang="en-US" sz="2000" b="1" dirty="0" smtClean="0">
                <a:solidFill>
                  <a:schemeClr val="bg2">
                    <a:lumMod val="10000"/>
                  </a:schemeClr>
                </a:solidFill>
                <a:latin typeface="Times New Roman" charset="0"/>
                <a:ea typeface="Times New Roman" charset="0"/>
                <a:cs typeface="Times New Roman" charset="0"/>
              </a:rPr>
              <a:t>Revealed reliability</a:t>
            </a:r>
          </a:p>
          <a:p>
            <a:pPr marL="742950" lvl="1" indent="-285750">
              <a:spcBef>
                <a:spcPts val="600"/>
              </a:spcBef>
              <a:buFont typeface="Arial" charset="0"/>
              <a:buChar char="•"/>
            </a:pPr>
            <a:r>
              <a:rPr lang="en-US" dirty="0" smtClean="0">
                <a:solidFill>
                  <a:schemeClr val="bg2">
                    <a:lumMod val="10000"/>
                  </a:schemeClr>
                </a:solidFill>
                <a:latin typeface="Times New Roman" charset="0"/>
                <a:ea typeface="Times New Roman" charset="0"/>
                <a:cs typeface="Times New Roman" charset="0"/>
              </a:rPr>
              <a:t>The </a:t>
            </a:r>
            <a:r>
              <a:rPr lang="en-US" dirty="0">
                <a:solidFill>
                  <a:schemeClr val="bg2">
                    <a:lumMod val="10000"/>
                  </a:schemeClr>
                </a:solidFill>
                <a:latin typeface="Times New Roman" charset="0"/>
                <a:ea typeface="Times New Roman" charset="0"/>
                <a:cs typeface="Times New Roman" charset="0"/>
              </a:rPr>
              <a:t>smaller the N, the longer </a:t>
            </a:r>
            <a:r>
              <a:rPr lang="en-US" dirty="0" smtClean="0">
                <a:solidFill>
                  <a:schemeClr val="bg2">
                    <a:lumMod val="10000"/>
                  </a:schemeClr>
                </a:solidFill>
                <a:latin typeface="Times New Roman" charset="0"/>
                <a:ea typeface="Times New Roman" charset="0"/>
                <a:cs typeface="Times New Roman" charset="0"/>
              </a:rPr>
              <a:t>it will </a:t>
            </a:r>
            <a:r>
              <a:rPr lang="en-US" dirty="0">
                <a:solidFill>
                  <a:schemeClr val="bg2">
                    <a:lumMod val="10000"/>
                  </a:schemeClr>
                </a:solidFill>
                <a:latin typeface="Times New Roman" charset="0"/>
                <a:ea typeface="Times New Roman" charset="0"/>
                <a:cs typeface="Times New Roman" charset="0"/>
              </a:rPr>
              <a:t>take </a:t>
            </a:r>
            <a:r>
              <a:rPr lang="en-US" dirty="0" smtClean="0">
                <a:solidFill>
                  <a:schemeClr val="bg2">
                    <a:lumMod val="10000"/>
                  </a:schemeClr>
                </a:solidFill>
                <a:latin typeface="Times New Roman" charset="0"/>
                <a:ea typeface="Times New Roman" charset="0"/>
                <a:cs typeface="Times New Roman" charset="0"/>
              </a:rPr>
              <a:t>to uncover </a:t>
            </a:r>
            <a:r>
              <a:rPr lang="en-US" dirty="0">
                <a:solidFill>
                  <a:schemeClr val="bg2">
                    <a:lumMod val="10000"/>
                  </a:schemeClr>
                </a:solidFill>
                <a:latin typeface="Times New Roman" charset="0"/>
                <a:ea typeface="Times New Roman" charset="0"/>
                <a:cs typeface="Times New Roman" charset="0"/>
              </a:rPr>
              <a:t>reliability </a:t>
            </a:r>
            <a:r>
              <a:rPr lang="en-US" dirty="0" smtClean="0">
                <a:solidFill>
                  <a:schemeClr val="bg2">
                    <a:lumMod val="10000"/>
                  </a:schemeClr>
                </a:solidFill>
                <a:latin typeface="Times New Roman" charset="0"/>
                <a:ea typeface="Times New Roman" charset="0"/>
                <a:cs typeface="Times New Roman" charset="0"/>
              </a:rPr>
              <a:t>issues</a:t>
            </a:r>
            <a:endParaRPr lang="en-US" dirty="0">
              <a:solidFill>
                <a:schemeClr val="bg2">
                  <a:lumMod val="10000"/>
                </a:schemeClr>
              </a:solidFill>
              <a:latin typeface="Times New Roman" charset="0"/>
              <a:ea typeface="Times New Roman" charset="0"/>
              <a:cs typeface="Times New Roman" charset="0"/>
            </a:endParaRPr>
          </a:p>
          <a:p>
            <a:pPr marL="742950" lvl="1" indent="-285750">
              <a:buFont typeface="Arial" charset="0"/>
              <a:buChar char="•"/>
            </a:pPr>
            <a:endParaRPr lang="en-US" dirty="0" smtClean="0">
              <a:solidFill>
                <a:schemeClr val="bg2">
                  <a:lumMod val="10000"/>
                </a:schemeClr>
              </a:solidFill>
              <a:latin typeface="Times New Roman" charset="0"/>
              <a:ea typeface="Times New Roman" charset="0"/>
              <a:cs typeface="Times New Roman" charset="0"/>
            </a:endParaRPr>
          </a:p>
          <a:p>
            <a:pPr marL="342900" indent="-342900">
              <a:buFont typeface="Arial" charset="0"/>
              <a:buChar char="•"/>
            </a:pPr>
            <a:r>
              <a:rPr lang="en-US" sz="2000" b="1" dirty="0" smtClean="0">
                <a:solidFill>
                  <a:schemeClr val="bg2">
                    <a:lumMod val="10000"/>
                  </a:schemeClr>
                </a:solidFill>
                <a:latin typeface="Times New Roman" charset="0"/>
                <a:ea typeface="Times New Roman" charset="0"/>
                <a:cs typeface="Times New Roman" charset="0"/>
              </a:rPr>
              <a:t>System </a:t>
            </a:r>
            <a:r>
              <a:rPr lang="en-US" sz="2000" b="1" dirty="0">
                <a:latin typeface="Times New Roman" charset="0"/>
                <a:ea typeface="Times New Roman" charset="0"/>
                <a:cs typeface="Times New Roman" charset="0"/>
              </a:rPr>
              <a:t>complexity </a:t>
            </a:r>
            <a:endParaRPr lang="en-US" sz="2000" b="1" dirty="0" smtClean="0">
              <a:latin typeface="Times New Roman" charset="0"/>
              <a:ea typeface="Times New Roman" charset="0"/>
              <a:cs typeface="Times New Roman" charset="0"/>
            </a:endParaRPr>
          </a:p>
          <a:p>
            <a:pPr marL="742950" lvl="1" indent="-285750">
              <a:spcBef>
                <a:spcPts val="600"/>
              </a:spcBef>
              <a:buFont typeface="Arial" charset="0"/>
              <a:buChar char="•"/>
            </a:pPr>
            <a:r>
              <a:rPr lang="en-US" dirty="0" smtClean="0">
                <a:latin typeface="Times New Roman" charset="0"/>
                <a:ea typeface="Times New Roman" charset="0"/>
                <a:cs typeface="Times New Roman" charset="0"/>
              </a:rPr>
              <a:t>As </a:t>
            </a:r>
            <a:r>
              <a:rPr lang="en-US" dirty="0">
                <a:latin typeface="Times New Roman" charset="0"/>
                <a:ea typeface="Times New Roman" charset="0"/>
                <a:cs typeface="Times New Roman" charset="0"/>
              </a:rPr>
              <a:t>complexity </a:t>
            </a:r>
            <a:r>
              <a:rPr lang="en-US" dirty="0">
                <a:latin typeface="Times New Roman" charset="0"/>
                <a:ea typeface="Times New Roman" charset="0"/>
                <a:cs typeface="Times New Roman" charset="0"/>
                <a:sym typeface="Wingdings"/>
              </a:rPr>
              <a:t></a:t>
            </a:r>
            <a:r>
              <a:rPr lang="en-US" dirty="0">
                <a:latin typeface="Times New Roman" charset="0"/>
                <a:ea typeface="Times New Roman" charset="0"/>
                <a:cs typeface="Times New Roman" charset="0"/>
              </a:rPr>
              <a:t>, the number of failure modes </a:t>
            </a:r>
            <a:r>
              <a:rPr lang="en-US" dirty="0" smtClean="0">
                <a:latin typeface="Times New Roman" charset="0"/>
                <a:ea typeface="Times New Roman" charset="0"/>
                <a:cs typeface="Times New Roman" charset="0"/>
                <a:sym typeface="Wingdings"/>
              </a:rPr>
              <a:t></a:t>
            </a:r>
          </a:p>
          <a:p>
            <a:pPr marL="742950" lvl="1" indent="-285750">
              <a:spcBef>
                <a:spcPts val="600"/>
              </a:spcBef>
              <a:buFont typeface="Arial" charset="0"/>
              <a:buChar char="•"/>
            </a:pPr>
            <a:r>
              <a:rPr lang="en-US" dirty="0">
                <a:latin typeface="Times New Roman" charset="0"/>
                <a:ea typeface="Times New Roman" charset="0"/>
                <a:cs typeface="Times New Roman" charset="0"/>
              </a:rPr>
              <a:t>As complexity </a:t>
            </a:r>
            <a:r>
              <a:rPr lang="en-US" dirty="0">
                <a:latin typeface="Times New Roman" charset="0"/>
                <a:ea typeface="Times New Roman" charset="0"/>
                <a:cs typeface="Times New Roman" charset="0"/>
                <a:sym typeface="Wingdings"/>
              </a:rPr>
              <a:t>, </a:t>
            </a:r>
            <a:r>
              <a:rPr lang="en-US" dirty="0">
                <a:latin typeface="Times New Roman" charset="0"/>
                <a:ea typeface="Times New Roman" charset="0"/>
                <a:cs typeface="Times New Roman" charset="0"/>
              </a:rPr>
              <a:t>representing a system is </a:t>
            </a:r>
            <a:r>
              <a:rPr lang="en-US" dirty="0" smtClean="0">
                <a:latin typeface="Times New Roman" charset="0"/>
                <a:ea typeface="Times New Roman" charset="0"/>
                <a:cs typeface="Times New Roman" charset="0"/>
              </a:rPr>
              <a:t>harder</a:t>
            </a:r>
          </a:p>
          <a:p>
            <a:pPr marL="742950" lvl="1" indent="-285750">
              <a:buFont typeface="Arial" charset="0"/>
              <a:buChar char="•"/>
            </a:pPr>
            <a:endParaRPr lang="en-US" dirty="0">
              <a:latin typeface="Times New Roman" charset="0"/>
              <a:ea typeface="Times New Roman" charset="0"/>
              <a:cs typeface="Times New Roman" charset="0"/>
              <a:sym typeface="Wingdings"/>
            </a:endParaRPr>
          </a:p>
          <a:p>
            <a:pPr algn="ctr"/>
            <a:r>
              <a:rPr lang="en-US" sz="2000" b="1" dirty="0" smtClean="0">
                <a:latin typeface="Times New Roman" charset="0"/>
                <a:ea typeface="Times New Roman" charset="0"/>
                <a:cs typeface="Times New Roman" charset="0"/>
                <a:sym typeface="Wingdings"/>
              </a:rPr>
              <a:t>Result  </a:t>
            </a:r>
            <a:r>
              <a:rPr lang="en-US" sz="2000" b="1" dirty="0" smtClean="0">
                <a:latin typeface="Times New Roman" charset="0"/>
                <a:ea typeface="Times New Roman" charset="0"/>
                <a:cs typeface="Times New Roman" charset="0"/>
              </a:rPr>
              <a:t>failures </a:t>
            </a:r>
            <a:r>
              <a:rPr lang="en-US" sz="2000" b="1" dirty="0">
                <a:latin typeface="Times New Roman" charset="0"/>
                <a:ea typeface="Times New Roman" charset="0"/>
                <a:cs typeface="Times New Roman" charset="0"/>
              </a:rPr>
              <a:t>are due to unanticipated </a:t>
            </a:r>
            <a:r>
              <a:rPr lang="en-US" sz="2000" b="1" dirty="0" smtClean="0">
                <a:latin typeface="Times New Roman" charset="0"/>
                <a:ea typeface="Times New Roman" charset="0"/>
                <a:cs typeface="Times New Roman" charset="0"/>
              </a:rPr>
              <a:t>events</a:t>
            </a:r>
            <a:endParaRPr lang="en-US" sz="2000" b="1" dirty="0">
              <a:latin typeface="Times New Roman" charset="0"/>
              <a:ea typeface="Times New Roman" charset="0"/>
              <a:cs typeface="Times New Roman" charset="0"/>
              <a:sym typeface="Wingdings"/>
            </a:endParaRPr>
          </a:p>
        </p:txBody>
      </p:sp>
    </p:spTree>
    <p:extLst>
      <p:ext uri="{BB962C8B-B14F-4D97-AF65-F5344CB8AC3E}">
        <p14:creationId xmlns:p14="http://schemas.microsoft.com/office/powerpoint/2010/main" val="7040788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40</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Training set (2013) - Results</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16" name="Picture 15"/>
          <p:cNvPicPr>
            <a:picLocks noChangeAspect="1"/>
          </p:cNvPicPr>
          <p:nvPr/>
        </p:nvPicPr>
        <p:blipFill rotWithShape="1">
          <a:blip r:embed="rId4">
            <a:extLst>
              <a:ext uri="{28A0092B-C50C-407E-A947-70E740481C1C}">
                <a14:useLocalDpi xmlns:a14="http://schemas.microsoft.com/office/drawing/2010/main" val="0"/>
              </a:ext>
            </a:extLst>
          </a:blip>
          <a:srcRect l="53" r="-1" b="3903"/>
          <a:stretch/>
        </p:blipFill>
        <p:spPr>
          <a:xfrm>
            <a:off x="320040" y="1382592"/>
            <a:ext cx="8503920" cy="4193018"/>
          </a:xfrm>
          <a:prstGeom prst="rect">
            <a:avLst/>
          </a:prstGeom>
        </p:spPr>
      </p:pic>
      <p:sp>
        <p:nvSpPr>
          <p:cNvPr id="10" name="Rectangle 9"/>
          <p:cNvSpPr/>
          <p:nvPr/>
        </p:nvSpPr>
        <p:spPr>
          <a:xfrm>
            <a:off x="-39339" y="6280839"/>
            <a:ext cx="1661032" cy="307777"/>
          </a:xfrm>
          <a:prstGeom prst="rect">
            <a:avLst/>
          </a:prstGeom>
        </p:spPr>
        <p:txBody>
          <a:bodyPr wrap="none">
            <a:spAutoFit/>
          </a:bodyPr>
          <a:lstStyle/>
          <a:p>
            <a:r>
              <a:rPr lang="en-US" sz="1400" dirty="0">
                <a:solidFill>
                  <a:schemeClr val="bg2">
                    <a:lumMod val="10000"/>
                  </a:schemeClr>
                </a:solidFill>
                <a:latin typeface="Times New Roman" charset="0"/>
                <a:ea typeface="Times New Roman" charset="0"/>
                <a:cs typeface="Times New Roman" charset="0"/>
              </a:rPr>
              <a:t>Chuang et al. [2012]</a:t>
            </a:r>
          </a:p>
        </p:txBody>
      </p:sp>
      <p:sp>
        <p:nvSpPr>
          <p:cNvPr id="11" name="TextBox 10"/>
          <p:cNvSpPr txBox="1"/>
          <p:nvPr/>
        </p:nvSpPr>
        <p:spPr>
          <a:xfrm>
            <a:off x="956723" y="990234"/>
            <a:ext cx="7230555" cy="369332"/>
          </a:xfrm>
          <a:prstGeom prst="rect">
            <a:avLst/>
          </a:prstGeom>
          <a:noFill/>
        </p:spPr>
        <p:txBody>
          <a:bodyPr wrap="square" rtlCol="0">
            <a:spAutoFit/>
          </a:bodyPr>
          <a:lstStyle/>
          <a:p>
            <a:pPr algn="ctr"/>
            <a:r>
              <a:rPr lang="en-US" dirty="0" smtClean="0">
                <a:latin typeface="Times New Roman" charset="0"/>
                <a:ea typeface="Times New Roman" charset="0"/>
                <a:cs typeface="Times New Roman" charset="0"/>
              </a:rPr>
              <a:t>Circle </a:t>
            </a:r>
            <a:r>
              <a:rPr lang="en-US" dirty="0">
                <a:latin typeface="Times New Roman" charset="0"/>
                <a:ea typeface="Times New Roman" charset="0"/>
                <a:cs typeface="Times New Roman" charset="0"/>
              </a:rPr>
              <a:t>area encodes topic </a:t>
            </a:r>
            <a:r>
              <a:rPr lang="en-US" dirty="0" smtClean="0">
                <a:latin typeface="Times New Roman" charset="0"/>
                <a:ea typeface="Times New Roman" charset="0"/>
                <a:cs typeface="Times New Roman" charset="0"/>
              </a:rPr>
              <a:t>prevalence, distance </a:t>
            </a:r>
            <a:r>
              <a:rPr lang="en-US" dirty="0">
                <a:latin typeface="Times New Roman" charset="0"/>
                <a:ea typeface="Times New Roman" charset="0"/>
                <a:cs typeface="Times New Roman" charset="0"/>
              </a:rPr>
              <a:t>encodes similarity </a:t>
            </a:r>
            <a:r>
              <a:rPr lang="en-US" dirty="0" smtClean="0">
                <a:latin typeface="Times New Roman" charset="0"/>
                <a:ea typeface="Times New Roman" charset="0"/>
                <a:cs typeface="Times New Roman" charset="0"/>
              </a:rPr>
              <a:t>(</a:t>
            </a:r>
            <a:r>
              <a:rPr lang="en-US" i="1" dirty="0" smtClean="0">
                <a:latin typeface="Times New Roman" charset="0"/>
                <a:ea typeface="Times New Roman" charset="0"/>
                <a:cs typeface="Times New Roman" charset="0"/>
              </a:rPr>
              <a:t>KL</a:t>
            </a: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p:txBody>
      </p:sp>
      <p:sp>
        <p:nvSpPr>
          <p:cNvPr id="2" name="TextBox 1"/>
          <p:cNvSpPr txBox="1"/>
          <p:nvPr/>
        </p:nvSpPr>
        <p:spPr>
          <a:xfrm>
            <a:off x="342341" y="5559990"/>
            <a:ext cx="4151600" cy="246221"/>
          </a:xfrm>
          <a:prstGeom prst="rect">
            <a:avLst/>
          </a:prstGeom>
          <a:noFill/>
        </p:spPr>
        <p:txBody>
          <a:bodyPr wrap="square" lIns="0" tIns="0" rIns="0" bIns="0" rtlCol="0">
            <a:spAutoFit/>
          </a:bodyPr>
          <a:lstStyle/>
          <a:p>
            <a:pPr algn="ctr"/>
            <a:r>
              <a:rPr lang="en-US" sz="1600" b="0" dirty="0" smtClean="0">
                <a:latin typeface="Latin Modern Math" charset="0"/>
                <a:ea typeface="Latin Modern Math" charset="0"/>
                <a:cs typeface="Latin Modern Math" charset="0"/>
              </a:rPr>
              <a:t>Pie-chart ∝ P(control </a:t>
            </a:r>
            <a:r>
              <a:rPr lang="en-US" sz="1600" b="0" dirty="0" err="1" smtClean="0">
                <a:latin typeface="Latin Modern Math" charset="0"/>
                <a:ea typeface="Latin Modern Math" charset="0"/>
                <a:cs typeface="Latin Modern Math" charset="0"/>
              </a:rPr>
              <a:t>policy|topic</a:t>
            </a:r>
            <a:r>
              <a:rPr lang="en-US" sz="1600" b="0" dirty="0" smtClean="0">
                <a:latin typeface="Latin Modern Math" charset="0"/>
                <a:ea typeface="Latin Modern Math" charset="0"/>
                <a:cs typeface="Latin Modern Math" charset="0"/>
              </a:rPr>
              <a:t>)</a:t>
            </a:r>
            <a:endParaRPr lang="en-US" sz="1600" dirty="0">
              <a:latin typeface="Latin Modern Math" charset="0"/>
              <a:ea typeface="Latin Modern Math" charset="0"/>
              <a:cs typeface="Latin Modern Math" charset="0"/>
            </a:endParaRPr>
          </a:p>
        </p:txBody>
      </p:sp>
      <p:sp>
        <p:nvSpPr>
          <p:cNvPr id="12" name="TextBox 11"/>
          <p:cNvSpPr txBox="1"/>
          <p:nvPr/>
        </p:nvSpPr>
        <p:spPr>
          <a:xfrm>
            <a:off x="4661211" y="5559990"/>
            <a:ext cx="4162750" cy="246221"/>
          </a:xfrm>
          <a:prstGeom prst="rect">
            <a:avLst/>
          </a:prstGeom>
          <a:noFill/>
        </p:spPr>
        <p:txBody>
          <a:bodyPr wrap="square" lIns="0" tIns="0" rIns="0" bIns="0" rtlCol="0">
            <a:spAutoFit/>
          </a:bodyPr>
          <a:lstStyle/>
          <a:p>
            <a:pPr algn="ctr"/>
            <a:r>
              <a:rPr lang="en-US" sz="1600" b="0" dirty="0" smtClean="0">
                <a:latin typeface="Latin Modern Math" charset="0"/>
                <a:ea typeface="Latin Modern Math" charset="0"/>
                <a:cs typeface="Latin Modern Math" charset="0"/>
              </a:rPr>
              <a:t>Pie-chart ∝ P(health </a:t>
            </a:r>
            <a:r>
              <a:rPr lang="en-US" sz="1600" b="0" dirty="0" err="1" smtClean="0">
                <a:latin typeface="Latin Modern Math" charset="0"/>
                <a:ea typeface="Latin Modern Math" charset="0"/>
                <a:cs typeface="Latin Modern Math" charset="0"/>
              </a:rPr>
              <a:t>state|topic</a:t>
            </a:r>
            <a:r>
              <a:rPr lang="en-US" sz="1600" b="0" dirty="0" smtClean="0">
                <a:latin typeface="Latin Modern Math" charset="0"/>
                <a:ea typeface="Latin Modern Math" charset="0"/>
                <a:cs typeface="Latin Modern Math" charset="0"/>
              </a:rPr>
              <a:t>)</a:t>
            </a:r>
            <a:endParaRPr lang="en-US" sz="1600" dirty="0">
              <a:latin typeface="Latin Modern Math" charset="0"/>
              <a:ea typeface="Latin Modern Math" charset="0"/>
              <a:cs typeface="Latin Modern Math" charset="0"/>
            </a:endParaRPr>
          </a:p>
        </p:txBody>
      </p:sp>
    </p:spTree>
    <p:extLst>
      <p:ext uri="{BB962C8B-B14F-4D97-AF65-F5344CB8AC3E}">
        <p14:creationId xmlns:p14="http://schemas.microsoft.com/office/powerpoint/2010/main" val="20938698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0657" y="1221551"/>
            <a:ext cx="4173303" cy="4454035"/>
          </a:xfrm>
          <a:prstGeom prst="rect">
            <a:avLst/>
          </a:prstGeom>
        </p:spPr>
      </p:pic>
      <p:cxnSp>
        <p:nvCxnSpPr>
          <p:cNvPr id="103" name="Straight Connector 102"/>
          <p:cNvCxnSpPr/>
          <p:nvPr/>
        </p:nvCxnSpPr>
        <p:spPr>
          <a:xfrm flipH="1" flipV="1">
            <a:off x="3437588" y="3452495"/>
            <a:ext cx="1769412" cy="133001"/>
          </a:xfrm>
          <a:prstGeom prst="line">
            <a:avLst/>
          </a:prstGeom>
          <a:ln>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3437587" y="1897619"/>
            <a:ext cx="1769413" cy="1640614"/>
          </a:xfrm>
          <a:prstGeom prst="line">
            <a:avLst/>
          </a:prstGeom>
          <a:ln>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98" name="Table 97"/>
          <p:cNvGraphicFramePr>
            <a:graphicFrameLocks noGrp="1"/>
          </p:cNvGraphicFramePr>
          <p:nvPr>
            <p:extLst/>
          </p:nvPr>
        </p:nvGraphicFramePr>
        <p:xfrm>
          <a:off x="1301358" y="3411792"/>
          <a:ext cx="2121406" cy="230957"/>
        </p:xfrm>
        <a:graphic>
          <a:graphicData uri="http://schemas.openxmlformats.org/drawingml/2006/table">
            <a:tbl>
              <a:tblPr bandRow="1">
                <a:tableStyleId>{7E9639D4-E3E2-4D34-9284-5A2195B3D0D7}</a:tableStyleId>
              </a:tblPr>
              <a:tblGrid>
                <a:gridCol w="151529"/>
                <a:gridCol w="151529"/>
                <a:gridCol w="151529"/>
                <a:gridCol w="151529"/>
                <a:gridCol w="151529"/>
                <a:gridCol w="151529"/>
                <a:gridCol w="151529"/>
                <a:gridCol w="151529"/>
                <a:gridCol w="151529"/>
                <a:gridCol w="151529"/>
                <a:gridCol w="151529"/>
                <a:gridCol w="151529"/>
                <a:gridCol w="151529"/>
                <a:gridCol w="151529"/>
              </a:tblGrid>
              <a:tr h="230957">
                <a:tc>
                  <a:txBody>
                    <a:bodyPr/>
                    <a:lstStyle/>
                    <a:p>
                      <a:pPr algn="ctr"/>
                      <a:r>
                        <a:rPr lang="en-US" sz="1000" b="1" dirty="0" smtClean="0"/>
                        <a:t>1</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000" b="1" dirty="0" smtClean="0"/>
                        <a:t>2</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000" b="1" dirty="0" smtClean="0"/>
                        <a:t>3</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0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05638466"/>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41</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Training set (2013)</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696310" y="4174196"/>
            <a:ext cx="1273105" cy="1684519"/>
            <a:chOff x="2539368" y="4649820"/>
            <a:chExt cx="1273105" cy="1684519"/>
          </a:xfrm>
        </p:grpSpPr>
        <p:sp>
          <p:nvSpPr>
            <p:cNvPr id="15" name="Rounded Rectangle 14"/>
            <p:cNvSpPr/>
            <p:nvPr/>
          </p:nvSpPr>
          <p:spPr>
            <a:xfrm>
              <a:off x="2612749" y="4696947"/>
              <a:ext cx="1142451" cy="1637392"/>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539368" y="4649820"/>
              <a:ext cx="1273105" cy="338554"/>
            </a:xfrm>
            <a:prstGeom prst="rect">
              <a:avLst/>
            </a:prstGeom>
            <a:noFill/>
          </p:spPr>
          <p:txBody>
            <a:bodyPr wrap="none" rtlCol="0">
              <a:spAutoFit/>
            </a:bodyPr>
            <a:lstStyle/>
            <a:p>
              <a:r>
                <a:rPr lang="en-US" sz="1600" dirty="0" smtClean="0">
                  <a:solidFill>
                    <a:schemeClr val="bg2">
                      <a:lumMod val="10000"/>
                    </a:schemeClr>
                  </a:solidFill>
                  <a:latin typeface="Georgia" charset="0"/>
                  <a:ea typeface="Georgia" charset="0"/>
                  <a:cs typeface="Georgia" charset="0"/>
                </a:rPr>
                <a:t>State-words</a:t>
              </a:r>
              <a:endParaRPr lang="en-US" sz="1600" dirty="0">
                <a:solidFill>
                  <a:schemeClr val="bg2">
                    <a:lumMod val="10000"/>
                  </a:schemeClr>
                </a:solidFill>
                <a:latin typeface="Georgia" charset="0"/>
                <a:ea typeface="Georgia" charset="0"/>
                <a:cs typeface="Georgia" charset="0"/>
              </a:endParaRPr>
            </a:p>
          </p:txBody>
        </p:sp>
      </p:grpSp>
      <p:graphicFrame>
        <p:nvGraphicFramePr>
          <p:cNvPr id="17" name="Table 16"/>
          <p:cNvGraphicFramePr>
            <a:graphicFrameLocks noGrp="1"/>
          </p:cNvGraphicFramePr>
          <p:nvPr/>
        </p:nvGraphicFramePr>
        <p:xfrm>
          <a:off x="1003569" y="4475415"/>
          <a:ext cx="210312" cy="10058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18" name="Table 17"/>
          <p:cNvGraphicFramePr>
            <a:graphicFrameLocks noGrp="1"/>
          </p:cNvGraphicFramePr>
          <p:nvPr/>
        </p:nvGraphicFramePr>
        <p:xfrm>
          <a:off x="1146582" y="4531655"/>
          <a:ext cx="210312" cy="10058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19" name="Group 18"/>
          <p:cNvGrpSpPr/>
          <p:nvPr/>
        </p:nvGrpSpPr>
        <p:grpSpPr>
          <a:xfrm>
            <a:off x="1443588" y="5717680"/>
            <a:ext cx="367315" cy="64008"/>
            <a:chOff x="3719718" y="3883383"/>
            <a:chExt cx="367315" cy="64008"/>
          </a:xfrm>
        </p:grpSpPr>
        <p:sp>
          <p:nvSpPr>
            <p:cNvPr id="20" name="Oval 19"/>
            <p:cNvSpPr>
              <a:spLocks noChangeAspect="1"/>
            </p:cNvSpPr>
            <p:nvPr/>
          </p:nvSpPr>
          <p:spPr>
            <a:xfrm>
              <a:off x="3719718" y="3883383"/>
              <a:ext cx="64008" cy="6400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a:spLocks noChangeAspect="1"/>
            </p:cNvSpPr>
            <p:nvPr/>
          </p:nvSpPr>
          <p:spPr>
            <a:xfrm>
              <a:off x="3869899" y="3883383"/>
              <a:ext cx="64008" cy="6400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a:spLocks noChangeAspect="1"/>
            </p:cNvSpPr>
            <p:nvPr/>
          </p:nvSpPr>
          <p:spPr>
            <a:xfrm>
              <a:off x="4023025" y="3883383"/>
              <a:ext cx="64008" cy="6400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3" name="Table 22"/>
          <p:cNvGraphicFramePr>
            <a:graphicFrameLocks noGrp="1"/>
          </p:cNvGraphicFramePr>
          <p:nvPr/>
        </p:nvGraphicFramePr>
        <p:xfrm>
          <a:off x="1293160" y="4604066"/>
          <a:ext cx="210312" cy="10058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1</a:t>
                      </a: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24" name="TextBox 23"/>
          <p:cNvSpPr txBox="1"/>
          <p:nvPr/>
        </p:nvSpPr>
        <p:spPr>
          <a:xfrm>
            <a:off x="1252265" y="5572374"/>
            <a:ext cx="276038" cy="246221"/>
          </a:xfrm>
          <a:prstGeom prst="rect">
            <a:avLst/>
          </a:prstGeom>
          <a:noFill/>
        </p:spPr>
        <p:txBody>
          <a:bodyPr wrap="none" rtlCol="0">
            <a:spAutoFit/>
          </a:bodyPr>
          <a:lstStyle/>
          <a:p>
            <a:r>
              <a:rPr lang="en-US" sz="1000" b="1" dirty="0" smtClean="0"/>
              <a:t>t</a:t>
            </a:r>
            <a:r>
              <a:rPr lang="en-US" sz="1000" b="1" baseline="-25000" dirty="0" smtClean="0"/>
              <a:t>3</a:t>
            </a:r>
            <a:endParaRPr lang="en-US" sz="1400" b="1" baseline="-25000" dirty="0"/>
          </a:p>
        </p:txBody>
      </p:sp>
      <p:sp>
        <p:nvSpPr>
          <p:cNvPr id="25" name="TextBox 24"/>
          <p:cNvSpPr txBox="1"/>
          <p:nvPr/>
        </p:nvSpPr>
        <p:spPr>
          <a:xfrm>
            <a:off x="1070560" y="5504969"/>
            <a:ext cx="27122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26" name="TextBox 25"/>
          <p:cNvSpPr txBox="1"/>
          <p:nvPr/>
        </p:nvSpPr>
        <p:spPr>
          <a:xfrm>
            <a:off x="915230" y="5455148"/>
            <a:ext cx="271228" cy="246221"/>
          </a:xfrm>
          <a:prstGeom prst="rect">
            <a:avLst/>
          </a:prstGeom>
          <a:noFill/>
        </p:spPr>
        <p:txBody>
          <a:bodyPr wrap="none" rtlCol="0">
            <a:spAutoFit/>
          </a:bodyPr>
          <a:lstStyle/>
          <a:p>
            <a:r>
              <a:rPr lang="en-US" sz="1000" b="1" smtClean="0"/>
              <a:t>t</a:t>
            </a:r>
            <a:r>
              <a:rPr lang="en-US" sz="1000" b="1" baseline="-25000" smtClean="0"/>
              <a:t>1</a:t>
            </a:r>
            <a:endParaRPr lang="en-US" sz="1400" b="1" baseline="-25000" dirty="0"/>
          </a:p>
        </p:txBody>
      </p:sp>
      <p:graphicFrame>
        <p:nvGraphicFramePr>
          <p:cNvPr id="27" name="Table 26"/>
          <p:cNvGraphicFramePr>
            <a:graphicFrameLocks noGrp="1"/>
          </p:cNvGraphicFramePr>
          <p:nvPr/>
        </p:nvGraphicFramePr>
        <p:xfrm>
          <a:off x="847671" y="4475415"/>
          <a:ext cx="210312" cy="10058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2</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500" b="1" dirty="0" smtClean="0">
                          <a:latin typeface="Lucida Grande" charset="0"/>
                          <a:ea typeface="Lucida Grande" charset="0"/>
                          <a:cs typeface="Lucida Grande" charset="0"/>
                        </a:rPr>
                        <a:t>V</a:t>
                      </a:r>
                    </a:p>
                  </a:txBody>
                  <a:tcP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bl>
          </a:graphicData>
        </a:graphic>
      </p:graphicFrame>
      <p:sp>
        <p:nvSpPr>
          <p:cNvPr id="45" name="Right Arrow 44"/>
          <p:cNvSpPr/>
          <p:nvPr/>
        </p:nvSpPr>
        <p:spPr>
          <a:xfrm>
            <a:off x="1983473" y="4500085"/>
            <a:ext cx="248775" cy="376370"/>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Arrow 45"/>
          <p:cNvSpPr/>
          <p:nvPr/>
        </p:nvSpPr>
        <p:spPr>
          <a:xfrm flipH="1">
            <a:off x="4276007" y="4486458"/>
            <a:ext cx="248775" cy="376370"/>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p:cNvGrpSpPr/>
          <p:nvPr/>
        </p:nvGrpSpPr>
        <p:grpSpPr>
          <a:xfrm>
            <a:off x="2326026" y="4307757"/>
            <a:ext cx="2143151" cy="1852392"/>
            <a:chOff x="4872723" y="4456257"/>
            <a:chExt cx="2143151" cy="1852392"/>
          </a:xfrm>
        </p:grpSpPr>
        <p:grpSp>
          <p:nvGrpSpPr>
            <p:cNvPr id="48" name="Group 47"/>
            <p:cNvGrpSpPr/>
            <p:nvPr/>
          </p:nvGrpSpPr>
          <p:grpSpPr>
            <a:xfrm>
              <a:off x="4872723" y="4456257"/>
              <a:ext cx="1888018" cy="893812"/>
              <a:chOff x="3846277" y="4696947"/>
              <a:chExt cx="1888018" cy="893812"/>
            </a:xfrm>
          </p:grpSpPr>
          <p:sp>
            <p:nvSpPr>
              <p:cNvPr id="62" name="Rounded Rectangle 61"/>
              <p:cNvSpPr/>
              <p:nvPr/>
            </p:nvSpPr>
            <p:spPr>
              <a:xfrm>
                <a:off x="3846277" y="4696947"/>
                <a:ext cx="1888018" cy="893812"/>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3882826" y="4743744"/>
                <a:ext cx="1814920" cy="800219"/>
              </a:xfrm>
              <a:prstGeom prst="rect">
                <a:avLst/>
              </a:prstGeom>
              <a:noFill/>
            </p:spPr>
            <p:txBody>
              <a:bodyPr wrap="none" rtlCol="0">
                <a:spAutoFit/>
              </a:bodyPr>
              <a:lstStyle/>
              <a:p>
                <a:pPr algn="ctr"/>
                <a:r>
                  <a:rPr lang="en-US" sz="1600" dirty="0" smtClean="0">
                    <a:solidFill>
                      <a:schemeClr val="bg2">
                        <a:lumMod val="10000"/>
                      </a:schemeClr>
                    </a:solidFill>
                    <a:latin typeface="Georgia" charset="0"/>
                    <a:ea typeface="Georgia" charset="0"/>
                    <a:cs typeface="Georgia" charset="0"/>
                  </a:rPr>
                  <a:t>Nearest-Neighbor</a:t>
                </a:r>
              </a:p>
              <a:p>
                <a:pPr algn="ctr"/>
                <a:r>
                  <a:rPr lang="en-US" sz="1600" dirty="0" smtClean="0">
                    <a:solidFill>
                      <a:schemeClr val="bg2">
                        <a:lumMod val="10000"/>
                      </a:schemeClr>
                    </a:solidFill>
                    <a:latin typeface="Georgia" charset="0"/>
                    <a:ea typeface="Georgia" charset="0"/>
                    <a:cs typeface="Georgia" charset="0"/>
                  </a:rPr>
                  <a:t>Classifier</a:t>
                </a:r>
              </a:p>
              <a:p>
                <a:pPr algn="ctr"/>
                <a:r>
                  <a:rPr lang="en-US" sz="1400" dirty="0">
                    <a:solidFill>
                      <a:schemeClr val="bg2">
                        <a:lumMod val="10000"/>
                      </a:schemeClr>
                    </a:solidFill>
                    <a:latin typeface="Georgia" charset="0"/>
                    <a:ea typeface="Georgia" charset="0"/>
                    <a:cs typeface="Georgia" charset="0"/>
                  </a:rPr>
                  <a:t>(</a:t>
                </a:r>
                <a:r>
                  <a:rPr lang="en-US" sz="1400" dirty="0" err="1" smtClean="0">
                    <a:solidFill>
                      <a:schemeClr val="bg2">
                        <a:lumMod val="10000"/>
                      </a:schemeClr>
                    </a:solidFill>
                    <a:latin typeface="Georgia" charset="0"/>
                    <a:ea typeface="Georgia" charset="0"/>
                    <a:cs typeface="Georgia" charset="0"/>
                  </a:rPr>
                  <a:t>Kullback</a:t>
                </a:r>
                <a:r>
                  <a:rPr lang="en-US" sz="1400" dirty="0" smtClean="0">
                    <a:solidFill>
                      <a:schemeClr val="bg2">
                        <a:lumMod val="10000"/>
                      </a:schemeClr>
                    </a:solidFill>
                    <a:latin typeface="Georgia" charset="0"/>
                    <a:ea typeface="Georgia" charset="0"/>
                    <a:cs typeface="Georgia" charset="0"/>
                  </a:rPr>
                  <a:t>–</a:t>
                </a:r>
                <a:r>
                  <a:rPr lang="en-US" sz="1400" dirty="0" err="1" smtClean="0">
                    <a:solidFill>
                      <a:schemeClr val="bg2">
                        <a:lumMod val="10000"/>
                      </a:schemeClr>
                    </a:solidFill>
                    <a:latin typeface="Georgia" charset="0"/>
                    <a:ea typeface="Georgia" charset="0"/>
                    <a:cs typeface="Georgia" charset="0"/>
                  </a:rPr>
                  <a:t>Leibler</a:t>
                </a:r>
                <a:r>
                  <a:rPr lang="en-US" sz="1400" dirty="0" smtClean="0">
                    <a:solidFill>
                      <a:schemeClr val="bg2">
                        <a:lumMod val="10000"/>
                      </a:schemeClr>
                    </a:solidFill>
                    <a:latin typeface="Georgia" charset="0"/>
                    <a:ea typeface="Georgia" charset="0"/>
                    <a:cs typeface="Georgia" charset="0"/>
                  </a:rPr>
                  <a:t>)</a:t>
                </a:r>
                <a:endParaRPr lang="en-US" sz="1400" dirty="0">
                  <a:solidFill>
                    <a:schemeClr val="bg2">
                      <a:lumMod val="10000"/>
                    </a:schemeClr>
                  </a:solidFill>
                  <a:latin typeface="Georgia" charset="0"/>
                  <a:ea typeface="Georgia" charset="0"/>
                  <a:cs typeface="Georgia" charset="0"/>
                </a:endParaRPr>
              </a:p>
            </p:txBody>
          </p:sp>
        </p:grpSp>
        <p:grpSp>
          <p:nvGrpSpPr>
            <p:cNvPr id="49" name="Group 48"/>
            <p:cNvGrpSpPr/>
            <p:nvPr/>
          </p:nvGrpSpPr>
          <p:grpSpPr>
            <a:xfrm>
              <a:off x="4905928" y="5309796"/>
              <a:ext cx="1821609" cy="448610"/>
              <a:chOff x="4401275" y="5541218"/>
              <a:chExt cx="1821609" cy="448610"/>
            </a:xfrm>
          </p:grpSpPr>
          <p:sp>
            <p:nvSpPr>
              <p:cNvPr id="60" name="Pentagon 59"/>
              <p:cNvSpPr/>
              <p:nvPr/>
            </p:nvSpPr>
            <p:spPr>
              <a:xfrm rot="5400000">
                <a:off x="5122004" y="4888948"/>
                <a:ext cx="380151" cy="1821609"/>
              </a:xfrm>
              <a:prstGeom prst="homePlate">
                <a:avLst>
                  <a:gd name="adj" fmla="val 1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p:cNvSpPr txBox="1"/>
              <p:nvPr/>
            </p:nvSpPr>
            <p:spPr>
              <a:xfrm>
                <a:off x="4773310" y="5541218"/>
                <a:ext cx="1077539" cy="338554"/>
              </a:xfrm>
              <a:prstGeom prst="rect">
                <a:avLst/>
              </a:prstGeom>
              <a:noFill/>
            </p:spPr>
            <p:txBody>
              <a:bodyPr wrap="none" rtlCol="0">
                <a:spAutoFit/>
              </a:bodyPr>
              <a:lstStyle/>
              <a:p>
                <a:pPr algn="ctr"/>
                <a:r>
                  <a:rPr lang="en-US" sz="1600" dirty="0" smtClean="0">
                    <a:latin typeface="Georgia" charset="0"/>
                    <a:ea typeface="Georgia" charset="0"/>
                    <a:cs typeface="Georgia" charset="0"/>
                  </a:rPr>
                  <a:t>Diagnosis</a:t>
                </a:r>
                <a:endParaRPr lang="en-US" sz="1600" dirty="0">
                  <a:latin typeface="Georgia" charset="0"/>
                  <a:ea typeface="Georgia" charset="0"/>
                  <a:cs typeface="Georgia" charset="0"/>
                </a:endParaRPr>
              </a:p>
            </p:txBody>
          </p:sp>
        </p:grpSp>
        <p:grpSp>
          <p:nvGrpSpPr>
            <p:cNvPr id="50" name="Group 49"/>
            <p:cNvGrpSpPr/>
            <p:nvPr/>
          </p:nvGrpSpPr>
          <p:grpSpPr>
            <a:xfrm>
              <a:off x="5673173" y="5702393"/>
              <a:ext cx="1342701" cy="606256"/>
              <a:chOff x="5009541" y="5703629"/>
              <a:chExt cx="1342701" cy="606256"/>
            </a:xfrm>
          </p:grpSpPr>
          <p:grpSp>
            <p:nvGrpSpPr>
              <p:cNvPr id="51" name="Group 50"/>
              <p:cNvGrpSpPr/>
              <p:nvPr/>
            </p:nvGrpSpPr>
            <p:grpSpPr>
              <a:xfrm>
                <a:off x="5281223" y="5777456"/>
                <a:ext cx="1071019" cy="457200"/>
                <a:chOff x="4878843" y="5989828"/>
                <a:chExt cx="1071019" cy="457200"/>
              </a:xfrm>
            </p:grpSpPr>
            <p:sp>
              <p:nvSpPr>
                <p:cNvPr id="55" name="Rectangle 54"/>
                <p:cNvSpPr/>
                <p:nvPr/>
              </p:nvSpPr>
              <p:spPr>
                <a:xfrm>
                  <a:off x="4918272" y="5989828"/>
                  <a:ext cx="973191" cy="457200"/>
                </a:xfrm>
                <a:prstGeom prst="rect">
                  <a:avLst/>
                </a:prstGeom>
                <a:solidFill>
                  <a:schemeClr val="bg1">
                    <a:lumMod val="95000"/>
                  </a:schemeClr>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a:spLocks noChangeAspect="1"/>
                </p:cNvSpPr>
                <p:nvPr/>
              </p:nvSpPr>
              <p:spPr>
                <a:xfrm>
                  <a:off x="5690856" y="6242837"/>
                  <a:ext cx="128016" cy="128016"/>
                </a:xfrm>
                <a:prstGeom prst="ellipse">
                  <a:avLst/>
                </a:prstGeom>
                <a:solidFill>
                  <a:srgbClr val="92D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7" name="TextBox 56"/>
                <p:cNvSpPr txBox="1"/>
                <p:nvPr/>
              </p:nvSpPr>
              <p:spPr>
                <a:xfrm>
                  <a:off x="5624132" y="6161084"/>
                  <a:ext cx="325730" cy="261610"/>
                </a:xfrm>
                <a:prstGeom prst="rect">
                  <a:avLst/>
                </a:prstGeom>
                <a:noFill/>
              </p:spPr>
              <p:txBody>
                <a:bodyPr wrap="none" rtlCol="0">
                  <a:spAutoFit/>
                </a:bodyPr>
                <a:lstStyle/>
                <a:p>
                  <a:r>
                    <a:rPr lang="en-US" sz="1100" dirty="0" smtClean="0"/>
                    <a:t>✔</a:t>
                  </a:r>
                  <a:endParaRPr lang="en-US" sz="1100" dirty="0"/>
                </a:p>
              </p:txBody>
            </p:sp>
            <p:sp>
              <p:nvSpPr>
                <p:cNvPr id="58" name="TextBox 57"/>
                <p:cNvSpPr txBox="1"/>
                <p:nvPr/>
              </p:nvSpPr>
              <p:spPr>
                <a:xfrm>
                  <a:off x="4878843" y="6014161"/>
                  <a:ext cx="1032655" cy="230832"/>
                </a:xfrm>
                <a:prstGeom prst="rect">
                  <a:avLst/>
                </a:prstGeom>
                <a:noFill/>
              </p:spPr>
              <p:txBody>
                <a:bodyPr wrap="none" rtlCol="0">
                  <a:spAutoFit/>
                </a:bodyPr>
                <a:lstStyle/>
                <a:p>
                  <a:r>
                    <a:rPr lang="en-US" sz="900" dirty="0" smtClean="0">
                      <a:latin typeface="Georgia" charset="0"/>
                      <a:ea typeface="Georgia" charset="0"/>
                      <a:cs typeface="Georgia" charset="0"/>
                    </a:rPr>
                    <a:t>Control policy: 2</a:t>
                  </a:r>
                  <a:endParaRPr lang="en-US" sz="900" dirty="0">
                    <a:latin typeface="Georgia" charset="0"/>
                    <a:ea typeface="Georgia" charset="0"/>
                    <a:cs typeface="Georgia" charset="0"/>
                  </a:endParaRPr>
                </a:p>
              </p:txBody>
            </p:sp>
            <p:sp>
              <p:nvSpPr>
                <p:cNvPr id="59" name="TextBox 58"/>
                <p:cNvSpPr txBox="1"/>
                <p:nvPr/>
              </p:nvSpPr>
              <p:spPr>
                <a:xfrm>
                  <a:off x="4888841" y="6181187"/>
                  <a:ext cx="841897" cy="230832"/>
                </a:xfrm>
                <a:prstGeom prst="rect">
                  <a:avLst/>
                </a:prstGeom>
                <a:noFill/>
              </p:spPr>
              <p:txBody>
                <a:bodyPr wrap="none" rtlCol="0">
                  <a:spAutoFit/>
                </a:bodyPr>
                <a:lstStyle/>
                <a:p>
                  <a:r>
                    <a:rPr lang="en-US" sz="900" dirty="0" smtClean="0">
                      <a:latin typeface="Georgia" charset="0"/>
                      <a:ea typeface="Georgia" charset="0"/>
                      <a:cs typeface="Georgia" charset="0"/>
                    </a:rPr>
                    <a:t>Health state:</a:t>
                  </a:r>
                  <a:endParaRPr lang="en-US" sz="900" dirty="0">
                    <a:latin typeface="Georgia" charset="0"/>
                    <a:ea typeface="Georgia" charset="0"/>
                    <a:cs typeface="Georgia" charset="0"/>
                  </a:endParaRPr>
                </a:p>
              </p:txBody>
            </p:sp>
          </p:grpSp>
          <p:grpSp>
            <p:nvGrpSpPr>
              <p:cNvPr id="52" name="Group 51"/>
              <p:cNvGrpSpPr/>
              <p:nvPr/>
            </p:nvGrpSpPr>
            <p:grpSpPr>
              <a:xfrm rot="16200000">
                <a:off x="4844754" y="5868416"/>
                <a:ext cx="606256" cy="276681"/>
                <a:chOff x="7202983" y="5576815"/>
                <a:chExt cx="606256" cy="276681"/>
              </a:xfrm>
            </p:grpSpPr>
            <p:sp>
              <p:nvSpPr>
                <p:cNvPr id="53" name="Rectangle 52"/>
                <p:cNvSpPr/>
                <p:nvPr/>
              </p:nvSpPr>
              <p:spPr>
                <a:xfrm rot="5400000">
                  <a:off x="7367175" y="5486556"/>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7202983" y="5579656"/>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grpSp>
        </p:grpSp>
      </p:grpSp>
      <p:sp>
        <p:nvSpPr>
          <p:cNvPr id="99" name="TextBox 98"/>
          <p:cNvSpPr txBox="1"/>
          <p:nvPr/>
        </p:nvSpPr>
        <p:spPr>
          <a:xfrm rot="16200000">
            <a:off x="874720" y="248524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grpSp>
        <p:nvGrpSpPr>
          <p:cNvPr id="38" name="Group 37"/>
          <p:cNvGrpSpPr/>
          <p:nvPr/>
        </p:nvGrpSpPr>
        <p:grpSpPr>
          <a:xfrm>
            <a:off x="1286701" y="1897619"/>
            <a:ext cx="2144166" cy="1559252"/>
            <a:chOff x="1286701" y="1897619"/>
            <a:chExt cx="2144166" cy="1559252"/>
          </a:xfrm>
        </p:grpSpPr>
        <p:grpSp>
          <p:nvGrpSpPr>
            <p:cNvPr id="77" name="Group 76"/>
            <p:cNvGrpSpPr/>
            <p:nvPr/>
          </p:nvGrpSpPr>
          <p:grpSpPr>
            <a:xfrm>
              <a:off x="1341581" y="2340530"/>
              <a:ext cx="2050395" cy="1116341"/>
              <a:chOff x="6636703" y="4925630"/>
              <a:chExt cx="2050395" cy="1116341"/>
            </a:xfrm>
          </p:grpSpPr>
          <p:sp>
            <p:nvSpPr>
              <p:cNvPr id="84" name="Rectangle 83"/>
              <p:cNvSpPr/>
              <p:nvPr/>
            </p:nvSpPr>
            <p:spPr>
              <a:xfrm>
                <a:off x="6784111" y="4982922"/>
                <a:ext cx="74187" cy="10590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6936511" y="5829687"/>
                <a:ext cx="74187" cy="21228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6636703" y="5933649"/>
                <a:ext cx="69196" cy="1083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088911" y="5968165"/>
                <a:ext cx="74187" cy="738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241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93711" y="5996251"/>
                <a:ext cx="74187"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546111" y="5153686"/>
                <a:ext cx="74187" cy="8882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698511" y="5847207"/>
                <a:ext cx="74187" cy="1947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0911" y="4925630"/>
                <a:ext cx="85627" cy="11163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8003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8155711" y="5996251"/>
                <a:ext cx="67849" cy="457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8308111" y="5933649"/>
                <a:ext cx="74187" cy="10832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8460511" y="5200145"/>
                <a:ext cx="74187" cy="8418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8612911" y="5678669"/>
                <a:ext cx="74187" cy="36330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p:nvPr/>
          </p:nvGrpSpPr>
          <p:grpSpPr>
            <a:xfrm>
              <a:off x="1286701" y="1897619"/>
              <a:ext cx="2144166" cy="1554480"/>
              <a:chOff x="1286701" y="1897619"/>
              <a:chExt cx="2144166" cy="1554480"/>
            </a:xfrm>
          </p:grpSpPr>
          <p:cxnSp>
            <p:nvCxnSpPr>
              <p:cNvPr id="79" name="Straight Connector 78"/>
              <p:cNvCxnSpPr/>
              <p:nvPr/>
            </p:nvCxnSpPr>
            <p:spPr>
              <a:xfrm flipV="1">
                <a:off x="1288030" y="2777685"/>
                <a:ext cx="2133553"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1286701" y="2439130"/>
                <a:ext cx="2133553"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1293328" y="2131258"/>
                <a:ext cx="2133553"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1297314" y="3140786"/>
                <a:ext cx="2133553"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3" name="Rectangle 82"/>
              <p:cNvSpPr>
                <a:spLocks/>
              </p:cNvSpPr>
              <p:nvPr/>
            </p:nvSpPr>
            <p:spPr>
              <a:xfrm>
                <a:off x="1297314" y="1897619"/>
                <a:ext cx="2133553"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0" name="TextBox 99"/>
          <p:cNvSpPr txBox="1"/>
          <p:nvPr/>
        </p:nvSpPr>
        <p:spPr>
          <a:xfrm>
            <a:off x="1852240" y="3538233"/>
            <a:ext cx="1042273" cy="307777"/>
          </a:xfrm>
          <a:prstGeom prst="rect">
            <a:avLst/>
          </a:prstGeom>
          <a:noFill/>
        </p:spPr>
        <p:txBody>
          <a:bodyPr wrap="none" rtlCol="0">
            <a:spAutoFit/>
          </a:bodyPr>
          <a:lstStyle/>
          <a:p>
            <a:pPr algn="ctr"/>
            <a:r>
              <a:rPr lang="en-US" sz="1400" smtClean="0">
                <a:latin typeface="Times New Roman" charset="0"/>
                <a:ea typeface="Times New Roman" charset="0"/>
                <a:cs typeface="Times New Roman" charset="0"/>
              </a:rPr>
              <a:t>State-words</a:t>
            </a:r>
            <a:endParaRPr lang="en-US" sz="1000" dirty="0">
              <a:latin typeface="Times New Roman" charset="0"/>
              <a:ea typeface="Times New Roman" charset="0"/>
              <a:cs typeface="Times New Roman" charset="0"/>
            </a:endParaRPr>
          </a:p>
        </p:txBody>
      </p:sp>
      <p:sp>
        <p:nvSpPr>
          <p:cNvPr id="10" name="TextBox 9"/>
          <p:cNvSpPr txBox="1"/>
          <p:nvPr/>
        </p:nvSpPr>
        <p:spPr>
          <a:xfrm>
            <a:off x="578255" y="1226847"/>
            <a:ext cx="3419654" cy="646331"/>
          </a:xfrm>
          <a:prstGeom prst="rect">
            <a:avLst/>
          </a:prstGeom>
          <a:noFill/>
        </p:spPr>
        <p:txBody>
          <a:bodyPr wrap="none" rtlCol="0">
            <a:spAutoFit/>
          </a:bodyPr>
          <a:lstStyle/>
          <a:p>
            <a:pPr algn="ctr"/>
            <a:r>
              <a:rPr lang="en-US" dirty="0" smtClean="0">
                <a:latin typeface="Times New Roman" charset="0"/>
                <a:ea typeface="Times New Roman" charset="0"/>
                <a:cs typeface="Times New Roman" charset="0"/>
              </a:rPr>
              <a:t>Topics are probability distributions</a:t>
            </a:r>
            <a:br>
              <a:rPr lang="en-US" dirty="0" smtClean="0">
                <a:latin typeface="Times New Roman" charset="0"/>
                <a:ea typeface="Times New Roman" charset="0"/>
                <a:cs typeface="Times New Roman" charset="0"/>
              </a:rPr>
            </a:br>
            <a:r>
              <a:rPr lang="en-US" dirty="0" smtClean="0">
                <a:latin typeface="Times New Roman" charset="0"/>
                <a:ea typeface="Times New Roman" charset="0"/>
                <a:cs typeface="Times New Roman" charset="0"/>
              </a:rPr>
              <a:t> over state-words</a:t>
            </a:r>
            <a:endParaRPr lang="en-US"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049727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Rounded Rectangle 183"/>
          <p:cNvSpPr/>
          <p:nvPr/>
        </p:nvSpPr>
        <p:spPr>
          <a:xfrm>
            <a:off x="3896158" y="3746241"/>
            <a:ext cx="4916517"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739105693"/>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42</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Probabilistic topic models</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1" name="Rounded Rectangle 10"/>
          <p:cNvSpPr/>
          <p:nvPr/>
        </p:nvSpPr>
        <p:spPr>
          <a:xfrm>
            <a:off x="331326" y="1342033"/>
            <a:ext cx="8481349" cy="1677025"/>
          </a:xfrm>
          <a:prstGeom prst="roundRect">
            <a:avLst>
              <a:gd name="adj" fmla="val 10503"/>
            </a:avLst>
          </a:prstGeom>
          <a:solidFill>
            <a:srgbClr val="D6DCE5"/>
          </a:solidFill>
        </p:spPr>
        <p:txBody>
          <a:bodyPr wrap="square">
            <a:spAutoFit/>
          </a:bodyPr>
          <a:lstStyle/>
          <a:p>
            <a:pPr algn="ctr"/>
            <a:r>
              <a:rPr lang="en-US" b="1" dirty="0" smtClean="0">
                <a:latin typeface="Times New Roman" charset="0"/>
                <a:ea typeface="Times New Roman" charset="0"/>
                <a:cs typeface="Times New Roman" charset="0"/>
              </a:rPr>
              <a:t>Latent Dirichlet Allocation (LDA)</a:t>
            </a:r>
            <a:r>
              <a:rPr lang="en-US" baseline="30000" dirty="0" smtClean="0">
                <a:latin typeface="Times New Roman" charset="0"/>
                <a:ea typeface="Times New Roman" charset="0"/>
                <a:cs typeface="Times New Roman" charset="0"/>
              </a:rPr>
              <a:t>(1)</a:t>
            </a:r>
            <a:endParaRPr lang="en-US" b="1" dirty="0" smtClean="0">
              <a:latin typeface="Times New Roman" charset="0"/>
              <a:ea typeface="Times New Roman" charset="0"/>
              <a:cs typeface="Times New Roman" charset="0"/>
            </a:endParaRPr>
          </a:p>
          <a:p>
            <a:pPr marL="285750" indent="-285750">
              <a:spcBef>
                <a:spcPts val="600"/>
              </a:spcBef>
              <a:buFont typeface="Arial" charset="0"/>
              <a:buChar char="•"/>
            </a:pPr>
            <a:r>
              <a:rPr lang="en-US" sz="1600" dirty="0" smtClean="0">
                <a:latin typeface="Times New Roman" charset="0"/>
                <a:ea typeface="Times New Roman" charset="0"/>
                <a:cs typeface="Times New Roman" charset="0"/>
              </a:rPr>
              <a:t>Generative </a:t>
            </a:r>
            <a:r>
              <a:rPr lang="en-US" sz="1600" dirty="0">
                <a:latin typeface="Times New Roman" charset="0"/>
                <a:ea typeface="Times New Roman" charset="0"/>
                <a:cs typeface="Times New Roman" charset="0"/>
              </a:rPr>
              <a:t>probabilistic </a:t>
            </a:r>
            <a:r>
              <a:rPr lang="en-US" sz="1600" dirty="0" smtClean="0">
                <a:latin typeface="Times New Roman" charset="0"/>
                <a:ea typeface="Times New Roman" charset="0"/>
                <a:cs typeface="Times New Roman" charset="0"/>
              </a:rPr>
              <a:t>model for </a:t>
            </a:r>
            <a:r>
              <a:rPr lang="en-US" sz="1600" dirty="0">
                <a:latin typeface="Times New Roman" charset="0"/>
                <a:ea typeface="Times New Roman" charset="0"/>
                <a:cs typeface="Times New Roman" charset="0"/>
              </a:rPr>
              <a:t>discovering patterns in </a:t>
            </a:r>
            <a:r>
              <a:rPr lang="en-US" sz="1600" dirty="0" smtClean="0">
                <a:latin typeface="Times New Roman" charset="0"/>
                <a:ea typeface="Times New Roman" charset="0"/>
                <a:cs typeface="Times New Roman" charset="0"/>
              </a:rPr>
              <a:t>collections </a:t>
            </a:r>
            <a:r>
              <a:rPr lang="en-US" sz="1600" dirty="0">
                <a:latin typeface="Times New Roman" charset="0"/>
                <a:ea typeface="Times New Roman" charset="0"/>
                <a:cs typeface="Times New Roman" charset="0"/>
              </a:rPr>
              <a:t>of discrete </a:t>
            </a:r>
            <a:r>
              <a:rPr lang="en-US" sz="1600" dirty="0" smtClean="0">
                <a:latin typeface="Times New Roman" charset="0"/>
                <a:ea typeface="Times New Roman" charset="0"/>
                <a:cs typeface="Times New Roman" charset="0"/>
              </a:rPr>
              <a:t>data</a:t>
            </a:r>
            <a:endParaRPr lang="en-US" dirty="0" smtClean="0">
              <a:latin typeface="Times New Roman" charset="0"/>
              <a:ea typeface="Times New Roman" charset="0"/>
              <a:cs typeface="Times New Roman" charset="0"/>
            </a:endParaRPr>
          </a:p>
          <a:p>
            <a:pPr marL="285750" indent="-285750">
              <a:spcBef>
                <a:spcPts val="600"/>
              </a:spcBef>
              <a:buFont typeface="Arial" charset="0"/>
              <a:buChar char="•"/>
            </a:pPr>
            <a:r>
              <a:rPr lang="en-US" sz="1600" dirty="0" smtClean="0">
                <a:latin typeface="Times New Roman" charset="0"/>
                <a:ea typeface="Times New Roman" charset="0"/>
                <a:cs typeface="Times New Roman" charset="0"/>
              </a:rPr>
              <a:t>Assumes that observations </a:t>
            </a:r>
            <a:r>
              <a:rPr lang="en-US" sz="1600" dirty="0">
                <a:latin typeface="Times New Roman" charset="0"/>
                <a:ea typeface="Times New Roman" charset="0"/>
                <a:cs typeface="Times New Roman" charset="0"/>
              </a:rPr>
              <a:t>(documents) </a:t>
            </a:r>
            <a:r>
              <a:rPr lang="en-US" sz="1600" dirty="0" smtClean="0">
                <a:latin typeface="Times New Roman" charset="0"/>
                <a:ea typeface="Times New Roman" charset="0"/>
                <a:cs typeface="Times New Roman" charset="0"/>
              </a:rPr>
              <a:t>are </a:t>
            </a:r>
            <a:r>
              <a:rPr lang="en-US" sz="1600" dirty="0">
                <a:latin typeface="Times New Roman" charset="0"/>
                <a:ea typeface="Times New Roman" charset="0"/>
                <a:cs typeface="Times New Roman" charset="0"/>
              </a:rPr>
              <a:t>generated from a </a:t>
            </a:r>
            <a:r>
              <a:rPr lang="en-US" sz="1600" dirty="0" smtClean="0">
                <a:latin typeface="Times New Roman" charset="0"/>
                <a:ea typeface="Times New Roman" charset="0"/>
                <a:cs typeface="Times New Roman" charset="0"/>
              </a:rPr>
              <a:t>mixture </a:t>
            </a:r>
            <a:r>
              <a:rPr lang="en-US" sz="1600" dirty="0">
                <a:latin typeface="Times New Roman" charset="0"/>
                <a:ea typeface="Times New Roman" charset="0"/>
                <a:cs typeface="Times New Roman" charset="0"/>
              </a:rPr>
              <a:t>of latent </a:t>
            </a:r>
            <a:r>
              <a:rPr lang="en-US" sz="1600" dirty="0" smtClean="0">
                <a:latin typeface="Times New Roman" charset="0"/>
                <a:ea typeface="Times New Roman" charset="0"/>
                <a:cs typeface="Times New Roman" charset="0"/>
              </a:rPr>
              <a:t>components</a:t>
            </a:r>
          </a:p>
          <a:p>
            <a:pPr marL="285750" indent="-285750">
              <a:spcBef>
                <a:spcPts val="600"/>
              </a:spcBef>
              <a:buFont typeface="Arial" charset="0"/>
              <a:buChar char="•"/>
            </a:pPr>
            <a:r>
              <a:rPr lang="en-US" sz="1600" dirty="0" smtClean="0">
                <a:latin typeface="Times New Roman" charset="0"/>
                <a:ea typeface="Times New Roman" charset="0"/>
                <a:cs typeface="Times New Roman" charset="0"/>
              </a:rPr>
              <a:t>Each component (topic) is </a:t>
            </a:r>
            <a:r>
              <a:rPr lang="en-US" sz="1600" dirty="0">
                <a:latin typeface="Times New Roman" charset="0"/>
                <a:ea typeface="Times New Roman" charset="0"/>
                <a:cs typeface="Times New Roman" charset="0"/>
              </a:rPr>
              <a:t>a distribution over the collection’s </a:t>
            </a:r>
            <a:r>
              <a:rPr lang="en-US" sz="1600" dirty="0" smtClean="0">
                <a:latin typeface="Times New Roman" charset="0"/>
                <a:ea typeface="Times New Roman" charset="0"/>
                <a:cs typeface="Times New Roman" charset="0"/>
              </a:rPr>
              <a:t>vocabulary</a:t>
            </a:r>
          </a:p>
          <a:p>
            <a:pPr algn="ctr"/>
            <a:endParaRPr lang="en-US" sz="1600" dirty="0" smtClean="0">
              <a:latin typeface="Times New Roman" charset="0"/>
              <a:ea typeface="Times New Roman" charset="0"/>
              <a:cs typeface="Times New Roman" charset="0"/>
            </a:endParaRPr>
          </a:p>
        </p:txBody>
      </p:sp>
      <p:sp>
        <p:nvSpPr>
          <p:cNvPr id="10" name="Rounded Rectangle 9"/>
          <p:cNvSpPr/>
          <p:nvPr/>
        </p:nvSpPr>
        <p:spPr>
          <a:xfrm>
            <a:off x="1860527" y="3746241"/>
            <a:ext cx="1670556"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p:cNvGraphicFramePr>
            <a:graphicFrameLocks noGrp="1"/>
          </p:cNvGraphicFramePr>
          <p:nvPr>
            <p:extLst/>
          </p:nvPr>
        </p:nvGraphicFramePr>
        <p:xfrm>
          <a:off x="2159403" y="4225285"/>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16" name="Group 15"/>
          <p:cNvGrpSpPr/>
          <p:nvPr/>
        </p:nvGrpSpPr>
        <p:grpSpPr>
          <a:xfrm>
            <a:off x="2182072" y="4238301"/>
            <a:ext cx="135911" cy="1141156"/>
            <a:chOff x="4755255" y="2242014"/>
            <a:chExt cx="135911" cy="1141156"/>
          </a:xfrm>
        </p:grpSpPr>
        <p:sp>
          <p:nvSpPr>
            <p:cNvPr id="17" name="Oval 16"/>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18" name="Oval 17"/>
            <p:cNvSpPr>
              <a:spLocks noChangeAspect="1"/>
            </p:cNvSpPr>
            <p:nvPr/>
          </p:nvSpPr>
          <p:spPr>
            <a:xfrm>
              <a:off x="4763150" y="240928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19" name="Oval 18"/>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20" name="Oval 19"/>
            <p:cNvSpPr>
              <a:spLocks noChangeAspect="1"/>
            </p:cNvSpPr>
            <p:nvPr/>
          </p:nvSpPr>
          <p:spPr>
            <a:xfrm>
              <a:off x="4755255" y="3255154"/>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21" name="Oval 20"/>
            <p:cNvSpPr>
              <a:spLocks noChangeAspect="1"/>
            </p:cNvSpPr>
            <p:nvPr/>
          </p:nvSpPr>
          <p:spPr>
            <a:xfrm>
              <a:off x="4758313" y="29180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22" name="Oval 21"/>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23" name="Oval 22"/>
            <p:cNvSpPr>
              <a:spLocks noChangeAspect="1"/>
            </p:cNvSpPr>
            <p:nvPr/>
          </p:nvSpPr>
          <p:spPr>
            <a:xfrm>
              <a:off x="4758313" y="2580051"/>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grpSp>
      <p:graphicFrame>
        <p:nvGraphicFramePr>
          <p:cNvPr id="24" name="Table 23"/>
          <p:cNvGraphicFramePr>
            <a:graphicFrameLocks noGrp="1"/>
          </p:cNvGraphicFramePr>
          <p:nvPr>
            <p:extLst/>
          </p:nvPr>
        </p:nvGraphicFramePr>
        <p:xfrm>
          <a:off x="2302416" y="4281525"/>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29" name="Group 28"/>
          <p:cNvGrpSpPr/>
          <p:nvPr/>
        </p:nvGrpSpPr>
        <p:grpSpPr>
          <a:xfrm>
            <a:off x="2320253" y="4295593"/>
            <a:ext cx="135911" cy="1141156"/>
            <a:chOff x="4755255" y="2242014"/>
            <a:chExt cx="135911" cy="1141156"/>
          </a:xfrm>
        </p:grpSpPr>
        <p:sp>
          <p:nvSpPr>
            <p:cNvPr id="30" name="Oval 29"/>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1" name="Oval 30"/>
            <p:cNvSpPr>
              <a:spLocks noChangeAspect="1"/>
            </p:cNvSpPr>
            <p:nvPr/>
          </p:nvSpPr>
          <p:spPr>
            <a:xfrm>
              <a:off x="4763150" y="24092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2" name="Oval 31"/>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3" name="Oval 32"/>
            <p:cNvSpPr>
              <a:spLocks noChangeAspect="1"/>
            </p:cNvSpPr>
            <p:nvPr/>
          </p:nvSpPr>
          <p:spPr>
            <a:xfrm>
              <a:off x="4755255" y="3255154"/>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4" name="Oval 33"/>
            <p:cNvSpPr>
              <a:spLocks noChangeAspect="1"/>
            </p:cNvSpPr>
            <p:nvPr/>
          </p:nvSpPr>
          <p:spPr>
            <a:xfrm>
              <a:off x="4758313" y="291808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5" name="Oval 34"/>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6" name="Oval 35"/>
            <p:cNvSpPr>
              <a:spLocks noChangeAspect="1"/>
            </p:cNvSpPr>
            <p:nvPr/>
          </p:nvSpPr>
          <p:spPr>
            <a:xfrm>
              <a:off x="4758313" y="2580051"/>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grpSp>
      <p:graphicFrame>
        <p:nvGraphicFramePr>
          <p:cNvPr id="37" name="Table 36"/>
          <p:cNvGraphicFramePr>
            <a:graphicFrameLocks noGrp="1"/>
          </p:cNvGraphicFramePr>
          <p:nvPr>
            <p:extLst/>
          </p:nvPr>
        </p:nvGraphicFramePr>
        <p:xfrm>
          <a:off x="2448994" y="4353936"/>
          <a:ext cx="210312" cy="1341120"/>
        </p:xfrm>
        <a:graphic>
          <a:graphicData uri="http://schemas.openxmlformats.org/drawingml/2006/table">
            <a:tbl>
              <a:tblPr bandRow="1">
                <a:tableStyleId>{7E9639D4-E3E2-4D34-9284-5A2195B3D0D7}</a:tableStyleId>
              </a:tblPr>
              <a:tblGrid>
                <a:gridCol w="210312"/>
              </a:tblGrid>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smtClean="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38" name="TextBox 37"/>
          <p:cNvSpPr txBox="1"/>
          <p:nvPr/>
        </p:nvSpPr>
        <p:spPr>
          <a:xfrm>
            <a:off x="2382395" y="5647547"/>
            <a:ext cx="296876" cy="246221"/>
          </a:xfrm>
          <a:prstGeom prst="rect">
            <a:avLst/>
          </a:prstGeom>
          <a:noFill/>
        </p:spPr>
        <p:txBody>
          <a:bodyPr wrap="none" rtlCol="0">
            <a:spAutoFit/>
          </a:bodyPr>
          <a:lstStyle/>
          <a:p>
            <a:r>
              <a:rPr lang="en-US" sz="1000" b="1" dirty="0" smtClean="0"/>
              <a:t>d</a:t>
            </a:r>
            <a:r>
              <a:rPr lang="en-US" sz="1000" b="1" baseline="-25000" dirty="0" smtClean="0"/>
              <a:t>3</a:t>
            </a:r>
            <a:endParaRPr lang="en-US" sz="1400" b="1" dirty="0"/>
          </a:p>
        </p:txBody>
      </p:sp>
      <p:sp>
        <p:nvSpPr>
          <p:cNvPr id="39" name="TextBox 38"/>
          <p:cNvSpPr txBox="1"/>
          <p:nvPr/>
        </p:nvSpPr>
        <p:spPr>
          <a:xfrm>
            <a:off x="2225538" y="5469238"/>
            <a:ext cx="308098" cy="246221"/>
          </a:xfrm>
          <a:prstGeom prst="rect">
            <a:avLst/>
          </a:prstGeom>
          <a:noFill/>
        </p:spPr>
        <p:txBody>
          <a:bodyPr wrap="none" rtlCol="0">
            <a:spAutoFit/>
          </a:bodyPr>
          <a:lstStyle/>
          <a:p>
            <a:r>
              <a:rPr lang="en-US" sz="1000" b="1" dirty="0" smtClean="0"/>
              <a:t>d</a:t>
            </a:r>
            <a:r>
              <a:rPr lang="en-US" sz="1000" b="1" baseline="-25000" dirty="0" smtClean="0"/>
              <a:t>2</a:t>
            </a:r>
            <a:endParaRPr lang="en-US" sz="1400" b="1" baseline="-25000" dirty="0"/>
          </a:p>
        </p:txBody>
      </p:sp>
      <p:sp>
        <p:nvSpPr>
          <p:cNvPr id="40" name="TextBox 39"/>
          <p:cNvSpPr txBox="1"/>
          <p:nvPr/>
        </p:nvSpPr>
        <p:spPr>
          <a:xfrm>
            <a:off x="2086856" y="5338137"/>
            <a:ext cx="308098" cy="246221"/>
          </a:xfrm>
          <a:prstGeom prst="rect">
            <a:avLst/>
          </a:prstGeom>
          <a:noFill/>
        </p:spPr>
        <p:txBody>
          <a:bodyPr wrap="none" rtlCol="0">
            <a:spAutoFit/>
          </a:bodyPr>
          <a:lstStyle/>
          <a:p>
            <a:r>
              <a:rPr lang="en-US" sz="1000" b="1" dirty="0" smtClean="0"/>
              <a:t>d</a:t>
            </a:r>
            <a:r>
              <a:rPr lang="en-US" sz="1000" b="1" baseline="-25000" dirty="0" smtClean="0"/>
              <a:t>1</a:t>
            </a:r>
            <a:endParaRPr lang="en-US" sz="1400" b="1" baseline="-25000" dirty="0"/>
          </a:p>
        </p:txBody>
      </p:sp>
      <p:sp>
        <p:nvSpPr>
          <p:cNvPr id="41" name="TextBox 40"/>
          <p:cNvSpPr txBox="1"/>
          <p:nvPr/>
        </p:nvSpPr>
        <p:spPr>
          <a:xfrm>
            <a:off x="1898638" y="3687725"/>
            <a:ext cx="1215654" cy="338554"/>
          </a:xfrm>
          <a:prstGeom prst="rect">
            <a:avLst/>
          </a:prstGeom>
          <a:noFill/>
        </p:spPr>
        <p:txBody>
          <a:bodyPr wrap="none" rtlCol="0">
            <a:spAutoFit/>
          </a:bodyPr>
          <a:lstStyle/>
          <a:p>
            <a:r>
              <a:rPr lang="en-US" sz="1600" dirty="0" smtClean="0">
                <a:solidFill>
                  <a:schemeClr val="bg2">
                    <a:lumMod val="10000"/>
                  </a:schemeClr>
                </a:solidFill>
                <a:latin typeface="Times New Roman" charset="0"/>
                <a:ea typeface="Times New Roman" charset="0"/>
                <a:cs typeface="Times New Roman" charset="0"/>
              </a:rPr>
              <a:t>Topic model</a:t>
            </a:r>
            <a:endParaRPr lang="en-US" sz="1600" dirty="0">
              <a:solidFill>
                <a:schemeClr val="bg2">
                  <a:lumMod val="10000"/>
                </a:schemeClr>
              </a:solidFill>
              <a:latin typeface="Times New Roman" charset="0"/>
              <a:ea typeface="Times New Roman" charset="0"/>
              <a:cs typeface="Times New Roman" charset="0"/>
            </a:endParaRPr>
          </a:p>
        </p:txBody>
      </p:sp>
      <p:grpSp>
        <p:nvGrpSpPr>
          <p:cNvPr id="42" name="Group 41"/>
          <p:cNvGrpSpPr/>
          <p:nvPr/>
        </p:nvGrpSpPr>
        <p:grpSpPr>
          <a:xfrm>
            <a:off x="2485359" y="4374089"/>
            <a:ext cx="128016" cy="1304145"/>
            <a:chOff x="4759202" y="2242014"/>
            <a:chExt cx="128016" cy="1304145"/>
          </a:xfrm>
        </p:grpSpPr>
        <p:sp>
          <p:nvSpPr>
            <p:cNvPr id="43" name="Oval 42"/>
            <p:cNvSpPr>
              <a:spLocks noChangeAspect="1"/>
            </p:cNvSpPr>
            <p:nvPr/>
          </p:nvSpPr>
          <p:spPr>
            <a:xfrm>
              <a:off x="4759202"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4" name="Oval 43"/>
            <p:cNvSpPr>
              <a:spLocks noChangeAspect="1"/>
            </p:cNvSpPr>
            <p:nvPr/>
          </p:nvSpPr>
          <p:spPr>
            <a:xfrm>
              <a:off x="4759202" y="241003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5" name="Oval 44"/>
            <p:cNvSpPr>
              <a:spLocks noChangeAspect="1"/>
            </p:cNvSpPr>
            <p:nvPr/>
          </p:nvSpPr>
          <p:spPr>
            <a:xfrm>
              <a:off x="4759202" y="3082104"/>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6" name="Oval 45"/>
            <p:cNvSpPr>
              <a:spLocks noChangeAspect="1"/>
            </p:cNvSpPr>
            <p:nvPr/>
          </p:nvSpPr>
          <p:spPr>
            <a:xfrm>
              <a:off x="4759202" y="3250122"/>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7" name="Oval 46"/>
            <p:cNvSpPr>
              <a:spLocks noChangeAspect="1"/>
            </p:cNvSpPr>
            <p:nvPr/>
          </p:nvSpPr>
          <p:spPr>
            <a:xfrm>
              <a:off x="4759202" y="2914086"/>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8" name="Oval 47"/>
            <p:cNvSpPr>
              <a:spLocks noChangeAspect="1"/>
            </p:cNvSpPr>
            <p:nvPr/>
          </p:nvSpPr>
          <p:spPr>
            <a:xfrm>
              <a:off x="4759202" y="2746068"/>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9" name="Oval 48"/>
            <p:cNvSpPr>
              <a:spLocks noChangeAspect="1"/>
            </p:cNvSpPr>
            <p:nvPr/>
          </p:nvSpPr>
          <p:spPr>
            <a:xfrm>
              <a:off x="4759202" y="2578050"/>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50" name="Oval 49"/>
            <p:cNvSpPr>
              <a:spLocks noChangeAspect="1"/>
            </p:cNvSpPr>
            <p:nvPr/>
          </p:nvSpPr>
          <p:spPr>
            <a:xfrm>
              <a:off x="4759202" y="3418143"/>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grpSp>
      <p:sp>
        <p:nvSpPr>
          <p:cNvPr id="51" name="Pentagon 50"/>
          <p:cNvSpPr/>
          <p:nvPr/>
        </p:nvSpPr>
        <p:spPr>
          <a:xfrm>
            <a:off x="3635954" y="4724889"/>
            <a:ext cx="203781" cy="483338"/>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3065962" y="3992452"/>
            <a:ext cx="276684" cy="2113562"/>
            <a:chOff x="5501029" y="1802076"/>
            <a:chExt cx="276684" cy="2113562"/>
          </a:xfrm>
        </p:grpSpPr>
        <p:grpSp>
          <p:nvGrpSpPr>
            <p:cNvPr id="53" name="Group 52"/>
            <p:cNvGrpSpPr/>
            <p:nvPr/>
          </p:nvGrpSpPr>
          <p:grpSpPr>
            <a:xfrm>
              <a:off x="5501029" y="1859923"/>
              <a:ext cx="276684" cy="1986687"/>
              <a:chOff x="5501029" y="1859923"/>
              <a:chExt cx="276684" cy="1986687"/>
            </a:xfrm>
          </p:grpSpPr>
          <p:sp>
            <p:nvSpPr>
              <p:cNvPr id="59" name="Rectangle 58"/>
              <p:cNvSpPr/>
              <p:nvPr/>
            </p:nvSpPr>
            <p:spPr>
              <a:xfrm>
                <a:off x="5501032" y="1859923"/>
                <a:ext cx="276681" cy="457200"/>
              </a:xfrm>
              <a:prstGeom prst="rect">
                <a:avLst/>
              </a:prstGeom>
              <a:solidFill>
                <a:srgbClr val="9541D4">
                  <a:alpha val="74902"/>
                </a:srgbClr>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5501031" y="236941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5501029" y="287992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5501029" y="338941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p:cNvGrpSpPr/>
            <p:nvPr/>
          </p:nvGrpSpPr>
          <p:grpSpPr>
            <a:xfrm>
              <a:off x="5502021" y="1802076"/>
              <a:ext cx="265897" cy="2113562"/>
              <a:chOff x="5502021" y="1802076"/>
              <a:chExt cx="265897" cy="2113562"/>
            </a:xfrm>
          </p:grpSpPr>
          <p:sp>
            <p:nvSpPr>
              <p:cNvPr id="55" name="TextBox 54"/>
              <p:cNvSpPr txBox="1"/>
              <p:nvPr/>
            </p:nvSpPr>
            <p:spPr>
              <a:xfrm rot="16200000">
                <a:off x="5342801" y="1965583"/>
                <a:ext cx="588623"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sp>
            <p:nvSpPr>
              <p:cNvPr id="56" name="TextBox 55"/>
              <p:cNvSpPr txBox="1"/>
              <p:nvPr/>
            </p:nvSpPr>
            <p:spPr>
              <a:xfrm rot="16200000">
                <a:off x="5331548" y="2466611"/>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sp>
            <p:nvSpPr>
              <p:cNvPr id="57" name="TextBox 56"/>
              <p:cNvSpPr txBox="1"/>
              <p:nvPr/>
            </p:nvSpPr>
            <p:spPr>
              <a:xfrm rot="16200000">
                <a:off x="5331549" y="2974389"/>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sp>
            <p:nvSpPr>
              <p:cNvPr id="58" name="TextBox 57"/>
              <p:cNvSpPr txBox="1"/>
              <p:nvPr/>
            </p:nvSpPr>
            <p:spPr>
              <a:xfrm rot="16200000">
                <a:off x="5328896" y="3480904"/>
                <a:ext cx="607859"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sp>
        <p:nvSpPr>
          <p:cNvPr id="70" name="Rounded Rectangle 69"/>
          <p:cNvSpPr/>
          <p:nvPr/>
        </p:nvSpPr>
        <p:spPr>
          <a:xfrm>
            <a:off x="331326" y="3746241"/>
            <a:ext cx="1290627"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p:cNvSpPr txBox="1"/>
          <p:nvPr/>
        </p:nvSpPr>
        <p:spPr>
          <a:xfrm>
            <a:off x="267128" y="3687845"/>
            <a:ext cx="716478" cy="338554"/>
          </a:xfrm>
          <a:prstGeom prst="rect">
            <a:avLst/>
          </a:prstGeom>
          <a:noFill/>
        </p:spPr>
        <p:txBody>
          <a:bodyPr wrap="none" rtlCol="0">
            <a:spAutoFit/>
          </a:bodyPr>
          <a:lstStyle/>
          <a:p>
            <a:r>
              <a:rPr lang="en-US" sz="1600" dirty="0" smtClean="0">
                <a:solidFill>
                  <a:schemeClr val="bg2">
                    <a:lumMod val="10000"/>
                  </a:schemeClr>
                </a:solidFill>
                <a:latin typeface="Times New Roman" charset="0"/>
                <a:ea typeface="Times New Roman" charset="0"/>
                <a:cs typeface="Times New Roman" charset="0"/>
              </a:rPr>
              <a:t>Words</a:t>
            </a:r>
            <a:endParaRPr lang="en-US" sz="1600" dirty="0">
              <a:solidFill>
                <a:schemeClr val="bg2">
                  <a:lumMod val="10000"/>
                </a:schemeClr>
              </a:solidFill>
              <a:latin typeface="Times New Roman" charset="0"/>
              <a:ea typeface="Times New Roman" charset="0"/>
              <a:cs typeface="Times New Roman" charset="0"/>
            </a:endParaRPr>
          </a:p>
        </p:txBody>
      </p:sp>
      <p:graphicFrame>
        <p:nvGraphicFramePr>
          <p:cNvPr id="72" name="Table 71"/>
          <p:cNvGraphicFramePr>
            <a:graphicFrameLocks noGrp="1"/>
          </p:cNvGraphicFramePr>
          <p:nvPr>
            <p:extLst/>
          </p:nvPr>
        </p:nvGraphicFramePr>
        <p:xfrm>
          <a:off x="685482" y="4058420"/>
          <a:ext cx="210312" cy="18440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73" name="Table 72"/>
          <p:cNvGraphicFramePr>
            <a:graphicFrameLocks noGrp="1"/>
          </p:cNvGraphicFramePr>
          <p:nvPr>
            <p:extLst/>
          </p:nvPr>
        </p:nvGraphicFramePr>
        <p:xfrm>
          <a:off x="828495" y="4114660"/>
          <a:ext cx="210312" cy="18440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78" name="Table 77"/>
          <p:cNvGraphicFramePr>
            <a:graphicFrameLocks noGrp="1"/>
          </p:cNvGraphicFramePr>
          <p:nvPr>
            <p:extLst/>
          </p:nvPr>
        </p:nvGraphicFramePr>
        <p:xfrm>
          <a:off x="975073" y="4187071"/>
          <a:ext cx="210312" cy="18440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79" name="TextBox 78"/>
          <p:cNvSpPr txBox="1"/>
          <p:nvPr/>
        </p:nvSpPr>
        <p:spPr>
          <a:xfrm>
            <a:off x="930167" y="5972479"/>
            <a:ext cx="296876" cy="246221"/>
          </a:xfrm>
          <a:prstGeom prst="rect">
            <a:avLst/>
          </a:prstGeom>
          <a:noFill/>
        </p:spPr>
        <p:txBody>
          <a:bodyPr wrap="none" rtlCol="0">
            <a:spAutoFit/>
          </a:bodyPr>
          <a:lstStyle/>
          <a:p>
            <a:r>
              <a:rPr lang="en-US" sz="1000" b="1" dirty="0" smtClean="0"/>
              <a:t>d</a:t>
            </a:r>
            <a:r>
              <a:rPr lang="en-US" sz="1000" b="1" baseline="-25000" dirty="0" smtClean="0"/>
              <a:t>3</a:t>
            </a:r>
            <a:endParaRPr lang="en-US" sz="1400" b="1" dirty="0"/>
          </a:p>
        </p:txBody>
      </p:sp>
      <p:sp>
        <p:nvSpPr>
          <p:cNvPr id="80" name="TextBox 79"/>
          <p:cNvSpPr txBox="1"/>
          <p:nvPr/>
        </p:nvSpPr>
        <p:spPr>
          <a:xfrm>
            <a:off x="752473" y="5907036"/>
            <a:ext cx="308098" cy="246221"/>
          </a:xfrm>
          <a:prstGeom prst="rect">
            <a:avLst/>
          </a:prstGeom>
          <a:noFill/>
        </p:spPr>
        <p:txBody>
          <a:bodyPr wrap="none" rtlCol="0">
            <a:spAutoFit/>
          </a:bodyPr>
          <a:lstStyle/>
          <a:p>
            <a:r>
              <a:rPr lang="en-US" sz="1000" b="1" dirty="0" smtClean="0"/>
              <a:t>d</a:t>
            </a:r>
            <a:r>
              <a:rPr lang="en-US" sz="1000" b="1" baseline="-25000" dirty="0" smtClean="0"/>
              <a:t>2</a:t>
            </a:r>
            <a:endParaRPr lang="en-US" sz="1400" b="1" baseline="-25000" dirty="0"/>
          </a:p>
        </p:txBody>
      </p:sp>
      <p:sp>
        <p:nvSpPr>
          <p:cNvPr id="81" name="TextBox 80"/>
          <p:cNvSpPr txBox="1"/>
          <p:nvPr/>
        </p:nvSpPr>
        <p:spPr>
          <a:xfrm>
            <a:off x="597143" y="5843220"/>
            <a:ext cx="296876" cy="246221"/>
          </a:xfrm>
          <a:prstGeom prst="rect">
            <a:avLst/>
          </a:prstGeom>
          <a:noFill/>
        </p:spPr>
        <p:txBody>
          <a:bodyPr wrap="none" rtlCol="0">
            <a:spAutoFit/>
          </a:bodyPr>
          <a:lstStyle/>
          <a:p>
            <a:r>
              <a:rPr lang="en-US" sz="1000" b="1" dirty="0"/>
              <a:t>d</a:t>
            </a:r>
            <a:r>
              <a:rPr lang="en-US" sz="1000" b="1" baseline="-25000" dirty="0" smtClean="0"/>
              <a:t>1</a:t>
            </a:r>
            <a:endParaRPr lang="en-US" sz="1400" b="1" baseline="-25000" dirty="0"/>
          </a:p>
        </p:txBody>
      </p:sp>
      <p:graphicFrame>
        <p:nvGraphicFramePr>
          <p:cNvPr id="82" name="Table 81"/>
          <p:cNvGraphicFramePr>
            <a:graphicFrameLocks noGrp="1"/>
          </p:cNvGraphicFramePr>
          <p:nvPr>
            <p:extLst/>
          </p:nvPr>
        </p:nvGraphicFramePr>
        <p:xfrm>
          <a:off x="463472" y="4029845"/>
          <a:ext cx="285948" cy="1905000"/>
        </p:xfrm>
        <a:graphic>
          <a:graphicData uri="http://schemas.openxmlformats.org/drawingml/2006/table">
            <a:tbl>
              <a:tblPr bandRow="1">
                <a:tableStyleId>{7E9639D4-E3E2-4D34-9284-5A2195B3D0D7}</a:tableStyleId>
              </a:tblPr>
              <a:tblGrid>
                <a:gridCol w="285948"/>
              </a:tblGrid>
              <a:tr h="158496">
                <a:tc>
                  <a:txBody>
                    <a:bodyPr/>
                    <a:lstStyle/>
                    <a:p>
                      <a:pPr algn="r"/>
                      <a:r>
                        <a:rPr lang="en-US" sz="600" b="1" i="1" dirty="0" smtClean="0">
                          <a:latin typeface="Lucida Grande" charset="0"/>
                          <a:ea typeface="Lucida Grande" charset="0"/>
                          <a:cs typeface="Lucida Grande" charset="0"/>
                        </a:rPr>
                        <a:t>w</a:t>
                      </a:r>
                      <a:r>
                        <a:rPr lang="en-US" sz="600" b="1" baseline="-25000" dirty="0" smtClean="0">
                          <a:latin typeface="Lucida Grande" charset="0"/>
                          <a:ea typeface="Lucida Grande" charset="0"/>
                          <a:cs typeface="Lucida Grande" charset="0"/>
                        </a:rPr>
                        <a:t>1</a:t>
                      </a:r>
                      <a:endParaRPr lang="en-US" sz="600" b="1" baseline="-25000"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r>
                        <a:rPr lang="en-US" sz="600" b="1" i="1" dirty="0" smtClean="0">
                          <a:latin typeface="Lucida Grande" charset="0"/>
                          <a:ea typeface="Lucida Grande" charset="0"/>
                          <a:cs typeface="Lucida Grande" charset="0"/>
                        </a:rPr>
                        <a:t>w</a:t>
                      </a:r>
                      <a:r>
                        <a:rPr lang="en-US" sz="600" b="1" baseline="-25000" dirty="0" smtClean="0">
                          <a:latin typeface="Lucida Grande" charset="0"/>
                          <a:ea typeface="Lucida Grande" charset="0"/>
                          <a:cs typeface="Lucida Grande" charset="0"/>
                        </a:rPr>
                        <a:t>2</a:t>
                      </a:r>
                      <a:endParaRPr lang="en-US" sz="600" b="1" baseline="-25000"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ctr"/>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ctr"/>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ctr"/>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r>
                        <a:rPr lang="en-US" sz="700" b="1" i="1" dirty="0" smtClean="0">
                          <a:latin typeface="Times New Roman" charset="0"/>
                          <a:ea typeface="Times New Roman" charset="0"/>
                          <a:cs typeface="Times New Roman" charset="0"/>
                        </a:rPr>
                        <a:t>V</a:t>
                      </a:r>
                      <a:endParaRPr lang="en-US" sz="700" b="1" i="1" dirty="0">
                        <a:latin typeface="Times New Roman" charset="0"/>
                        <a:ea typeface="Times New Roman" charset="0"/>
                        <a:cs typeface="Times New Roman"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bl>
          </a:graphicData>
        </a:graphic>
      </p:graphicFrame>
      <p:sp>
        <p:nvSpPr>
          <p:cNvPr id="87" name="Pentagon 86"/>
          <p:cNvSpPr/>
          <p:nvPr/>
        </p:nvSpPr>
        <p:spPr>
          <a:xfrm>
            <a:off x="1681510" y="4724314"/>
            <a:ext cx="203781" cy="483338"/>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TextBox 3"/>
              <p:cNvSpPr txBox="1"/>
              <p:nvPr/>
            </p:nvSpPr>
            <p:spPr>
              <a:xfrm>
                <a:off x="3914019" y="3724699"/>
                <a:ext cx="4769511" cy="338554"/>
              </a:xfrm>
              <a:prstGeom prst="rect">
                <a:avLst/>
              </a:prstGeom>
              <a:noFill/>
            </p:spPr>
            <p:txBody>
              <a:bodyPr wrap="none" rtlCol="0">
                <a:spAutoFit/>
              </a:bodyPr>
              <a:lstStyle/>
              <a:p>
                <a:r>
                  <a:rPr lang="en-US" sz="1600" dirty="0" smtClean="0">
                    <a:latin typeface="Times New Roman" charset="0"/>
                    <a:ea typeface="Times New Roman" charset="0"/>
                    <a:cs typeface="Times New Roman" charset="0"/>
                  </a:rPr>
                  <a:t>1) for each observation (</a:t>
                </a:r>
                <a14:m>
                  <m:oMath xmlns:m="http://schemas.openxmlformats.org/officeDocument/2006/math">
                    <m:sSub>
                      <m:sSubPr>
                        <m:ctrlPr>
                          <a:rPr lang="en-US" sz="1600" i="1">
                            <a:latin typeface="Cambria Math" charset="0"/>
                            <a:ea typeface="Cambria Math" charset="0"/>
                            <a:cs typeface="Cambria Math" charset="0"/>
                          </a:rPr>
                        </m:ctrlPr>
                      </m:sSubPr>
                      <m:e>
                        <m:r>
                          <a:rPr lang="en-US" sz="1600" i="1">
                            <a:latin typeface="Cambria Math" charset="0"/>
                            <a:ea typeface="Cambria Math" charset="0"/>
                            <a:cs typeface="Cambria Math" charset="0"/>
                          </a:rPr>
                          <m:t>𝜃</m:t>
                        </m:r>
                      </m:e>
                      <m:sub>
                        <m:r>
                          <a:rPr lang="en-US" sz="1600" i="1">
                            <a:latin typeface="Cambria Math" charset="0"/>
                            <a:ea typeface="Cambria Math" charset="0"/>
                            <a:cs typeface="Cambria Math" charset="0"/>
                          </a:rPr>
                          <m:t>𝑑</m:t>
                        </m:r>
                      </m:sub>
                    </m:sSub>
                  </m:oMath>
                </a14:m>
                <a:r>
                  <a:rPr lang="en-US" sz="1600" dirty="0" smtClean="0">
                    <a:latin typeface="Times New Roman" charset="0"/>
                    <a:ea typeface="Times New Roman" charset="0"/>
                    <a:cs typeface="Times New Roman" charset="0"/>
                  </a:rPr>
                  <a:t>)     2</a:t>
                </a:r>
                <a:r>
                  <a:rPr lang="en-US" sz="1600" dirty="0">
                    <a:latin typeface="Times New Roman" charset="0"/>
                    <a:ea typeface="Times New Roman" charset="0"/>
                    <a:cs typeface="Times New Roman" charset="0"/>
                  </a:rPr>
                  <a:t>) </a:t>
                </a:r>
                <a:r>
                  <a:rPr lang="en-US" sz="1600" dirty="0" smtClean="0">
                    <a:latin typeface="Times New Roman" charset="0"/>
                    <a:ea typeface="Times New Roman" charset="0"/>
                    <a:cs typeface="Times New Roman" charset="0"/>
                  </a:rPr>
                  <a:t>for </a:t>
                </a:r>
                <a:r>
                  <a:rPr lang="en-US" sz="1600" dirty="0">
                    <a:latin typeface="Times New Roman" charset="0"/>
                    <a:ea typeface="Times New Roman" charset="0"/>
                    <a:cs typeface="Times New Roman" charset="0"/>
                  </a:rPr>
                  <a:t>entire </a:t>
                </a:r>
                <a:r>
                  <a:rPr lang="en-US" sz="1600" dirty="0" smtClean="0">
                    <a:latin typeface="Times New Roman" charset="0"/>
                    <a:ea typeface="Times New Roman" charset="0"/>
                    <a:cs typeface="Times New Roman" charset="0"/>
                  </a:rPr>
                  <a:t>dataset </a:t>
                </a:r>
                <a:r>
                  <a:rPr lang="en-US" sz="1600" dirty="0">
                    <a:latin typeface="Times New Roman" charset="0"/>
                    <a:ea typeface="Times New Roman" charset="0"/>
                    <a:cs typeface="Times New Roman" charset="0"/>
                  </a:rPr>
                  <a:t>(</a:t>
                </a:r>
                <a14:m>
                  <m:oMath xmlns:m="http://schemas.openxmlformats.org/officeDocument/2006/math">
                    <m:sSub>
                      <m:sSubPr>
                        <m:ctrlPr>
                          <a:rPr lang="en-US" sz="1600" i="1">
                            <a:latin typeface="Cambria Math" charset="0"/>
                            <a:ea typeface="Cambria Math" charset="0"/>
                            <a:cs typeface="Cambria Math" charset="0"/>
                          </a:rPr>
                        </m:ctrlPr>
                      </m:sSubPr>
                      <m:e>
                        <m:r>
                          <a:rPr lang="en-US" sz="1600" i="1">
                            <a:latin typeface="Cambria Math" charset="0"/>
                            <a:ea typeface="Cambria Math" charset="0"/>
                            <a:cs typeface="Cambria Math" charset="0"/>
                          </a:rPr>
                          <m:t>𝜙</m:t>
                        </m:r>
                      </m:e>
                      <m:sub>
                        <m:r>
                          <a:rPr lang="en-US" sz="1600" i="1">
                            <a:latin typeface="Cambria Math" charset="0"/>
                            <a:ea typeface="Cambria Math" charset="0"/>
                            <a:cs typeface="Cambria Math" charset="0"/>
                          </a:rPr>
                          <m:t>𝑧</m:t>
                        </m:r>
                      </m:sub>
                    </m:sSub>
                  </m:oMath>
                </a14:m>
                <a:r>
                  <a:rPr lang="en-US" sz="1600" dirty="0">
                    <a:latin typeface="Times New Roman" charset="0"/>
                    <a:ea typeface="Times New Roman" charset="0"/>
                    <a:cs typeface="Times New Roman" charset="0"/>
                  </a:rPr>
                  <a:t>)</a:t>
                </a:r>
              </a:p>
            </p:txBody>
          </p:sp>
        </mc:Choice>
        <mc:Fallback xmlns="">
          <p:sp>
            <p:nvSpPr>
              <p:cNvPr id="4" name="TextBox 3"/>
              <p:cNvSpPr txBox="1">
                <a:spLocks noRot="1" noChangeAspect="1" noMove="1" noResize="1" noEditPoints="1" noAdjustHandles="1" noChangeArrowheads="1" noChangeShapeType="1" noTextEdit="1"/>
              </p:cNvSpPr>
              <p:nvPr/>
            </p:nvSpPr>
            <p:spPr>
              <a:xfrm>
                <a:off x="3914019" y="3724699"/>
                <a:ext cx="4769511" cy="338554"/>
              </a:xfrm>
              <a:prstGeom prst="rect">
                <a:avLst/>
              </a:prstGeom>
              <a:blipFill rotWithShape="0">
                <a:blip r:embed="rId4"/>
                <a:stretch>
                  <a:fillRect l="-639" t="-5357" b="-21429"/>
                </a:stretch>
              </a:blipFill>
            </p:spPr>
            <p:txBody>
              <a:bodyPr/>
              <a:lstStyle/>
              <a:p>
                <a:r>
                  <a:rPr lang="en-US">
                    <a:noFill/>
                  </a:rPr>
                  <a:t> </a:t>
                </a:r>
              </a:p>
            </p:txBody>
          </p:sp>
        </mc:Fallback>
      </mc:AlternateContent>
      <p:graphicFrame>
        <p:nvGraphicFramePr>
          <p:cNvPr id="97" name="Table 96"/>
          <p:cNvGraphicFramePr>
            <a:graphicFrameLocks noGrp="1"/>
          </p:cNvGraphicFramePr>
          <p:nvPr>
            <p:extLst/>
          </p:nvPr>
        </p:nvGraphicFramePr>
        <p:xfrm>
          <a:off x="4319699" y="4119475"/>
          <a:ext cx="1463040" cy="185318"/>
        </p:xfrm>
        <a:graphic>
          <a:graphicData uri="http://schemas.openxmlformats.org/drawingml/2006/table">
            <a:tbl>
              <a:tblPr bandRow="1">
                <a:tableStyleId>{7E9639D4-E3E2-4D34-9284-5A2195B3D0D7}</a:tableStyleId>
              </a:tblPr>
              <a:tblGrid>
                <a:gridCol w="182880"/>
                <a:gridCol w="182880"/>
                <a:gridCol w="182880"/>
                <a:gridCol w="182880"/>
                <a:gridCol w="182880"/>
                <a:gridCol w="182880"/>
                <a:gridCol w="182880"/>
                <a:gridCol w="182880"/>
              </a:tblGrid>
              <a:tr h="185318">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pSp>
        <p:nvGrpSpPr>
          <p:cNvPr id="88" name="Group 87"/>
          <p:cNvGrpSpPr/>
          <p:nvPr/>
        </p:nvGrpSpPr>
        <p:grpSpPr>
          <a:xfrm rot="5400000">
            <a:off x="4976306" y="3503661"/>
            <a:ext cx="132392" cy="1413232"/>
            <a:chOff x="4759202" y="2147559"/>
            <a:chExt cx="132392" cy="1413232"/>
          </a:xfrm>
        </p:grpSpPr>
        <p:sp>
          <p:nvSpPr>
            <p:cNvPr id="89" name="Oval 88"/>
            <p:cNvSpPr>
              <a:spLocks noChangeAspect="1"/>
            </p:cNvSpPr>
            <p:nvPr/>
          </p:nvSpPr>
          <p:spPr>
            <a:xfrm>
              <a:off x="4763578" y="2147559"/>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0" name="Oval 89"/>
            <p:cNvSpPr>
              <a:spLocks noChangeAspect="1"/>
            </p:cNvSpPr>
            <p:nvPr/>
          </p:nvSpPr>
          <p:spPr>
            <a:xfrm>
              <a:off x="4759202" y="2331163"/>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1" name="Oval 90"/>
            <p:cNvSpPr>
              <a:spLocks noChangeAspect="1"/>
            </p:cNvSpPr>
            <p:nvPr/>
          </p:nvSpPr>
          <p:spPr>
            <a:xfrm>
              <a:off x="4759202" y="3065571"/>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2" name="Oval 91"/>
            <p:cNvSpPr>
              <a:spLocks noChangeAspect="1"/>
            </p:cNvSpPr>
            <p:nvPr/>
          </p:nvSpPr>
          <p:spPr>
            <a:xfrm>
              <a:off x="4759203" y="3249173"/>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3" name="Oval 92"/>
            <p:cNvSpPr>
              <a:spLocks noChangeAspect="1"/>
            </p:cNvSpPr>
            <p:nvPr/>
          </p:nvSpPr>
          <p:spPr>
            <a:xfrm>
              <a:off x="4759202" y="2881969"/>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4" name="Oval 93"/>
            <p:cNvSpPr>
              <a:spLocks noChangeAspect="1"/>
            </p:cNvSpPr>
            <p:nvPr/>
          </p:nvSpPr>
          <p:spPr>
            <a:xfrm>
              <a:off x="4759202" y="2698367"/>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5" name="Oval 94"/>
            <p:cNvSpPr>
              <a:spLocks noChangeAspect="1"/>
            </p:cNvSpPr>
            <p:nvPr/>
          </p:nvSpPr>
          <p:spPr>
            <a:xfrm>
              <a:off x="4759202" y="2514765"/>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6" name="Oval 95"/>
            <p:cNvSpPr>
              <a:spLocks noChangeAspect="1"/>
            </p:cNvSpPr>
            <p:nvPr/>
          </p:nvSpPr>
          <p:spPr>
            <a:xfrm>
              <a:off x="4759202" y="343277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98" name="TextBox 97"/>
          <p:cNvSpPr txBox="1"/>
          <p:nvPr/>
        </p:nvSpPr>
        <p:spPr>
          <a:xfrm>
            <a:off x="4012090" y="4030653"/>
            <a:ext cx="364202" cy="338554"/>
          </a:xfrm>
          <a:prstGeom prst="rect">
            <a:avLst/>
          </a:prstGeom>
          <a:noFill/>
        </p:spPr>
        <p:txBody>
          <a:bodyPr wrap="none" rtlCol="0">
            <a:spAutoFit/>
          </a:bodyPr>
          <a:lstStyle/>
          <a:p>
            <a:r>
              <a:rPr lang="en-US" sz="1600" b="1" dirty="0"/>
              <a:t>d</a:t>
            </a:r>
            <a:r>
              <a:rPr lang="en-US" sz="1600" b="1" baseline="-25000" dirty="0" smtClean="0"/>
              <a:t>3</a:t>
            </a:r>
            <a:endParaRPr lang="en-US" sz="2800" b="1" baseline="-25000" dirty="0"/>
          </a:p>
        </p:txBody>
      </p:sp>
      <p:grpSp>
        <p:nvGrpSpPr>
          <p:cNvPr id="168" name="Group 167"/>
          <p:cNvGrpSpPr/>
          <p:nvPr/>
        </p:nvGrpSpPr>
        <p:grpSpPr>
          <a:xfrm>
            <a:off x="6478507" y="4084461"/>
            <a:ext cx="2133553" cy="261610"/>
            <a:chOff x="6588451" y="4141196"/>
            <a:chExt cx="2133550" cy="316634"/>
          </a:xfrm>
        </p:grpSpPr>
        <p:sp>
          <p:nvSpPr>
            <p:cNvPr id="100" name="Rectangle 99"/>
            <p:cNvSpPr/>
            <p:nvPr/>
          </p:nvSpPr>
          <p:spPr>
            <a:xfrm rot="5400000">
              <a:off x="7516885" y="3235137"/>
              <a:ext cx="276681" cy="2133550"/>
            </a:xfrm>
            <a:prstGeom prst="rect">
              <a:avLst/>
            </a:prstGeom>
            <a:solidFill>
              <a:srgbClr val="9541D4">
                <a:alpha val="74902"/>
              </a:srgbClr>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7288301" y="4141196"/>
              <a:ext cx="741874" cy="316634"/>
            </a:xfrm>
            <a:prstGeom prst="rect">
              <a:avLst/>
            </a:prstGeom>
            <a:noFill/>
          </p:spPr>
          <p:txBody>
            <a:bodyPr wrap="square" rtlCol="0" anchor="t">
              <a:spAutoFit/>
            </a:bodyPr>
            <a:lstStyle/>
            <a:p>
              <a:pPr algn="ctr"/>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grpSp>
      <p:grpSp>
        <p:nvGrpSpPr>
          <p:cNvPr id="174" name="Group 173"/>
          <p:cNvGrpSpPr/>
          <p:nvPr/>
        </p:nvGrpSpPr>
        <p:grpSpPr>
          <a:xfrm>
            <a:off x="3913415" y="4376168"/>
            <a:ext cx="1919138" cy="1965930"/>
            <a:chOff x="3984859" y="4494454"/>
            <a:chExt cx="1919138" cy="1965930"/>
          </a:xfrm>
        </p:grpSpPr>
        <p:sp>
          <p:nvSpPr>
            <p:cNvPr id="115" name="TextBox 114"/>
            <p:cNvSpPr txBox="1"/>
            <p:nvPr/>
          </p:nvSpPr>
          <p:spPr>
            <a:xfrm rot="16200000">
              <a:off x="3859665" y="507969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grpSp>
          <p:nvGrpSpPr>
            <p:cNvPr id="173" name="Group 172"/>
            <p:cNvGrpSpPr/>
            <p:nvPr/>
          </p:nvGrpSpPr>
          <p:grpSpPr>
            <a:xfrm>
              <a:off x="4249890" y="4494454"/>
              <a:ext cx="1654107" cy="1965930"/>
              <a:chOff x="4249890" y="4494454"/>
              <a:chExt cx="1654107" cy="1965930"/>
            </a:xfrm>
          </p:grpSpPr>
          <p:grpSp>
            <p:nvGrpSpPr>
              <p:cNvPr id="172" name="Group 171"/>
              <p:cNvGrpSpPr/>
              <p:nvPr/>
            </p:nvGrpSpPr>
            <p:grpSpPr>
              <a:xfrm>
                <a:off x="4385551" y="6071768"/>
                <a:ext cx="1346209" cy="388616"/>
                <a:chOff x="4380630" y="6071768"/>
                <a:chExt cx="1346209" cy="388616"/>
              </a:xfrm>
            </p:grpSpPr>
            <p:sp>
              <p:nvSpPr>
                <p:cNvPr id="128" name="TextBox 127"/>
                <p:cNvSpPr txBox="1"/>
                <p:nvPr/>
              </p:nvSpPr>
              <p:spPr>
                <a:xfrm>
                  <a:off x="4723130" y="6152607"/>
                  <a:ext cx="661208"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Topics</a:t>
                  </a:r>
                  <a:endParaRPr lang="en-US" sz="1000" dirty="0">
                    <a:latin typeface="Times New Roman" charset="0"/>
                    <a:ea typeface="Times New Roman" charset="0"/>
                    <a:cs typeface="Times New Roman" charset="0"/>
                  </a:endParaRPr>
                </a:p>
              </p:txBody>
            </p:sp>
            <p:grpSp>
              <p:nvGrpSpPr>
                <p:cNvPr id="171" name="Group 170"/>
                <p:cNvGrpSpPr/>
                <p:nvPr/>
              </p:nvGrpSpPr>
              <p:grpSpPr>
                <a:xfrm>
                  <a:off x="4380630" y="6071768"/>
                  <a:ext cx="1346209" cy="128016"/>
                  <a:chOff x="4380630" y="6071768"/>
                  <a:chExt cx="1346209" cy="128016"/>
                </a:xfrm>
              </p:grpSpPr>
              <p:sp>
                <p:nvSpPr>
                  <p:cNvPr id="118" name="Oval 117"/>
                  <p:cNvSpPr>
                    <a:spLocks noChangeAspect="1"/>
                  </p:cNvSpPr>
                  <p:nvPr/>
                </p:nvSpPr>
                <p:spPr>
                  <a:xfrm rot="5400000">
                    <a:off x="4380630" y="6071768"/>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9" name="Oval 118"/>
                  <p:cNvSpPr>
                    <a:spLocks noChangeAspect="1"/>
                  </p:cNvSpPr>
                  <p:nvPr/>
                </p:nvSpPr>
                <p:spPr>
                  <a:xfrm rot="5400000">
                    <a:off x="4786694" y="6071768"/>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1" name="Oval 120"/>
                  <p:cNvSpPr>
                    <a:spLocks noChangeAspect="1"/>
                  </p:cNvSpPr>
                  <p:nvPr/>
                </p:nvSpPr>
                <p:spPr>
                  <a:xfrm rot="5400000">
                    <a:off x="5192758" y="607176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22" name="Oval 121"/>
                  <p:cNvSpPr>
                    <a:spLocks noChangeAspect="1"/>
                  </p:cNvSpPr>
                  <p:nvPr/>
                </p:nvSpPr>
                <p:spPr>
                  <a:xfrm rot="5400000">
                    <a:off x="5598823" y="607176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grpSp>
          <p:grpSp>
            <p:nvGrpSpPr>
              <p:cNvPr id="169" name="Group 168"/>
              <p:cNvGrpSpPr/>
              <p:nvPr/>
            </p:nvGrpSpPr>
            <p:grpSpPr>
              <a:xfrm>
                <a:off x="4249890" y="4494454"/>
                <a:ext cx="1654107" cy="1554480"/>
                <a:chOff x="4249890" y="4506190"/>
                <a:chExt cx="1654107" cy="1554480"/>
              </a:xfrm>
            </p:grpSpPr>
            <p:sp>
              <p:nvSpPr>
                <p:cNvPr id="109" name="Rectangle 108"/>
                <p:cNvSpPr/>
                <p:nvPr/>
              </p:nvSpPr>
              <p:spPr>
                <a:xfrm>
                  <a:off x="4320022" y="4998050"/>
                  <a:ext cx="274037" cy="1059380"/>
                </a:xfrm>
                <a:prstGeom prst="rect">
                  <a:avLst/>
                </a:prstGeom>
                <a:solidFill>
                  <a:srgbClr val="9541D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4721836" y="5694128"/>
                  <a:ext cx="274037" cy="363302"/>
                </a:xfrm>
                <a:prstGeom prst="rect">
                  <a:avLst/>
                </a:prstGeom>
                <a:solidFill>
                  <a:srgbClr val="FF4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5525463" y="5925272"/>
                  <a:ext cx="274037" cy="132158"/>
                </a:xfrm>
                <a:prstGeom prst="rect">
                  <a:avLst/>
                </a:prstGeom>
                <a:solidFill>
                  <a:srgbClr val="00BC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5123650" y="5694128"/>
                  <a:ext cx="274037" cy="363302"/>
                </a:xfrm>
                <a:prstGeom prst="rect">
                  <a:avLst/>
                </a:prstGeom>
                <a:solidFill>
                  <a:srgbClr val="FFCA2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p:cNvCxnSpPr/>
                <p:nvPr/>
              </p:nvCxnSpPr>
              <p:spPr>
                <a:xfrm flipV="1">
                  <a:off x="4250915" y="5386256"/>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V="1">
                  <a:off x="4249890" y="5047701"/>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V="1">
                  <a:off x="4255002" y="4739829"/>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V="1">
                  <a:off x="4258077" y="5749357"/>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4" name="Rectangle 113"/>
                <p:cNvSpPr>
                  <a:spLocks/>
                </p:cNvSpPr>
                <p:nvPr/>
              </p:nvSpPr>
              <p:spPr>
                <a:xfrm>
                  <a:off x="4258077" y="4506190"/>
                  <a:ext cx="1645920"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67" name="Group 166"/>
          <p:cNvGrpSpPr/>
          <p:nvPr/>
        </p:nvGrpSpPr>
        <p:grpSpPr>
          <a:xfrm>
            <a:off x="6471879" y="4373779"/>
            <a:ext cx="2144166" cy="1559252"/>
            <a:chOff x="6581823" y="4482719"/>
            <a:chExt cx="2144166" cy="1559252"/>
          </a:xfrm>
        </p:grpSpPr>
        <p:grpSp>
          <p:nvGrpSpPr>
            <p:cNvPr id="166" name="Group 165"/>
            <p:cNvGrpSpPr/>
            <p:nvPr/>
          </p:nvGrpSpPr>
          <p:grpSpPr>
            <a:xfrm>
              <a:off x="6636703" y="4925630"/>
              <a:ext cx="2050395" cy="1116341"/>
              <a:chOff x="6636703" y="4925630"/>
              <a:chExt cx="2050395" cy="1116341"/>
            </a:xfrm>
          </p:grpSpPr>
          <p:sp>
            <p:nvSpPr>
              <p:cNvPr id="146" name="Rectangle 145"/>
              <p:cNvSpPr/>
              <p:nvPr/>
            </p:nvSpPr>
            <p:spPr>
              <a:xfrm>
                <a:off x="6784111" y="4982922"/>
                <a:ext cx="74187" cy="10590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a:off x="6936511" y="5829687"/>
                <a:ext cx="74187" cy="21228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p:cNvSpPr/>
              <p:nvPr/>
            </p:nvSpPr>
            <p:spPr>
              <a:xfrm>
                <a:off x="6636703" y="5933649"/>
                <a:ext cx="69196" cy="1083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a:off x="7088911" y="5968165"/>
                <a:ext cx="74187" cy="738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a:off x="7241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a:off x="7393711" y="5996251"/>
                <a:ext cx="74187"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7546111" y="5153686"/>
                <a:ext cx="74187" cy="8882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7698511" y="5847207"/>
                <a:ext cx="74187" cy="1947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p:cNvSpPr/>
              <p:nvPr/>
            </p:nvSpPr>
            <p:spPr>
              <a:xfrm>
                <a:off x="7850911" y="4925630"/>
                <a:ext cx="85627" cy="11163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p:cNvSpPr/>
              <p:nvPr/>
            </p:nvSpPr>
            <p:spPr>
              <a:xfrm>
                <a:off x="8003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a:off x="8155711" y="5996251"/>
                <a:ext cx="67849" cy="457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8308111" y="5933649"/>
                <a:ext cx="74187" cy="10832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a:off x="8460511" y="5200145"/>
                <a:ext cx="74187" cy="8418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a:off x="8612911" y="5678669"/>
                <a:ext cx="74187" cy="36330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p:cNvGrpSpPr/>
            <p:nvPr/>
          </p:nvGrpSpPr>
          <p:grpSpPr>
            <a:xfrm>
              <a:off x="6581823" y="4482719"/>
              <a:ext cx="2144166" cy="1554480"/>
              <a:chOff x="4378843" y="4506190"/>
              <a:chExt cx="1654107" cy="1554480"/>
            </a:xfrm>
          </p:grpSpPr>
          <p:cxnSp>
            <p:nvCxnSpPr>
              <p:cNvPr id="140" name="Straight Connector 139"/>
              <p:cNvCxnSpPr/>
              <p:nvPr/>
            </p:nvCxnSpPr>
            <p:spPr>
              <a:xfrm flipV="1">
                <a:off x="4379868" y="5386256"/>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flipV="1">
                <a:off x="4378843" y="5047701"/>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flipV="1">
                <a:off x="4383955" y="4739829"/>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4387030" y="5749357"/>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4" name="Rectangle 143"/>
              <p:cNvSpPr>
                <a:spLocks/>
              </p:cNvSpPr>
              <p:nvPr/>
            </p:nvSpPr>
            <p:spPr>
              <a:xfrm>
                <a:off x="4387030" y="4506190"/>
                <a:ext cx="1645920"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aphicFrame>
        <p:nvGraphicFramePr>
          <p:cNvPr id="163" name="Table 162"/>
          <p:cNvGraphicFramePr>
            <a:graphicFrameLocks noGrp="1"/>
          </p:cNvGraphicFramePr>
          <p:nvPr>
            <p:extLst/>
          </p:nvPr>
        </p:nvGraphicFramePr>
        <p:xfrm>
          <a:off x="6486536" y="5887952"/>
          <a:ext cx="2121406" cy="230957"/>
        </p:xfrm>
        <a:graphic>
          <a:graphicData uri="http://schemas.openxmlformats.org/drawingml/2006/table">
            <a:tbl>
              <a:tblPr bandRow="1">
                <a:tableStyleId>{7E9639D4-E3E2-4D34-9284-5A2195B3D0D7}</a:tableStyleId>
              </a:tblPr>
              <a:tblGrid>
                <a:gridCol w="151529"/>
                <a:gridCol w="151529"/>
                <a:gridCol w="151529"/>
                <a:gridCol w="151529"/>
                <a:gridCol w="151529"/>
                <a:gridCol w="151529"/>
                <a:gridCol w="151529"/>
                <a:gridCol w="151529"/>
                <a:gridCol w="151529"/>
                <a:gridCol w="151529"/>
                <a:gridCol w="151529"/>
                <a:gridCol w="151529"/>
                <a:gridCol w="151529"/>
                <a:gridCol w="151529"/>
              </a:tblGrid>
              <a:tr h="230957">
                <a:tc>
                  <a:txBody>
                    <a:bodyPr/>
                    <a:lstStyle/>
                    <a:p>
                      <a:pPr algn="ctr"/>
                      <a:r>
                        <a:rPr lang="en-US" sz="1000" b="1" dirty="0" smtClean="0"/>
                        <a:t>1</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2</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3</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64" name="TextBox 163"/>
          <p:cNvSpPr txBox="1"/>
          <p:nvPr/>
        </p:nvSpPr>
        <p:spPr>
          <a:xfrm rot="16200000">
            <a:off x="6059898" y="496140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sp>
        <p:nvSpPr>
          <p:cNvPr id="165" name="TextBox 164"/>
          <p:cNvSpPr txBox="1"/>
          <p:nvPr/>
        </p:nvSpPr>
        <p:spPr>
          <a:xfrm>
            <a:off x="7298664" y="6026110"/>
            <a:ext cx="649600"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Words</a:t>
            </a:r>
            <a:endParaRPr lang="en-US" sz="1000" dirty="0">
              <a:latin typeface="Times New Roman" charset="0"/>
              <a:ea typeface="Times New Roman" charset="0"/>
              <a:cs typeface="Times New Roman" charset="0"/>
            </a:endParaRPr>
          </a:p>
        </p:txBody>
      </p:sp>
      <p:sp>
        <p:nvSpPr>
          <p:cNvPr id="183" name="Rectangle 182"/>
          <p:cNvSpPr/>
          <p:nvPr/>
        </p:nvSpPr>
        <p:spPr>
          <a:xfrm>
            <a:off x="7492774" y="2724672"/>
            <a:ext cx="1329704" cy="261610"/>
          </a:xfrm>
          <a:prstGeom prst="rect">
            <a:avLst/>
          </a:prstGeom>
        </p:spPr>
        <p:txBody>
          <a:bodyPr wrap="square">
            <a:spAutoFit/>
          </a:bodyPr>
          <a:lstStyle/>
          <a:p>
            <a:r>
              <a:rPr lang="en-US" sz="1100" baseline="30000" smtClean="0">
                <a:latin typeface="Times New Roman" charset="0"/>
                <a:ea typeface="Times New Roman" charset="0"/>
                <a:cs typeface="Times New Roman" charset="0"/>
              </a:rPr>
              <a:t>(</a:t>
            </a:r>
            <a:r>
              <a:rPr lang="en-US" sz="1100" baseline="30000" dirty="0" smtClean="0">
                <a:latin typeface="Times New Roman" charset="0"/>
                <a:ea typeface="Times New Roman" charset="0"/>
                <a:cs typeface="Times New Roman" charset="0"/>
              </a:rPr>
              <a:t>1) </a:t>
            </a:r>
            <a:r>
              <a:rPr lang="en-US" sz="1100" dirty="0" err="1" smtClean="0">
                <a:latin typeface="Times New Roman" charset="0"/>
                <a:ea typeface="Times New Roman" charset="0"/>
                <a:cs typeface="Times New Roman" charset="0"/>
              </a:rPr>
              <a:t>Blei</a:t>
            </a:r>
            <a:r>
              <a:rPr lang="en-US" sz="1100" dirty="0" smtClean="0">
                <a:latin typeface="Times New Roman" charset="0"/>
                <a:ea typeface="Times New Roman" charset="0"/>
                <a:cs typeface="Times New Roman" charset="0"/>
              </a:rPr>
              <a:t> et al. [2003]</a:t>
            </a:r>
            <a:endParaRPr lang="en-US" sz="1100" dirty="0"/>
          </a:p>
        </p:txBody>
      </p:sp>
      <mc:AlternateContent xmlns:mc="http://schemas.openxmlformats.org/markup-compatibility/2006" xmlns:a14="http://schemas.microsoft.com/office/drawing/2010/main">
        <mc:Choice Requires="a14">
          <p:sp>
            <p:nvSpPr>
              <p:cNvPr id="3" name="TextBox 2"/>
              <p:cNvSpPr txBox="1"/>
              <p:nvPr/>
            </p:nvSpPr>
            <p:spPr>
              <a:xfrm>
                <a:off x="336785" y="6129169"/>
                <a:ext cx="421910"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charset="0"/>
                        </a:rPr>
                        <m:t>𝑑</m:t>
                      </m:r>
                      <m:r>
                        <a:rPr lang="en-US" sz="1200" b="0" i="1" smtClean="0">
                          <a:latin typeface="Cambria Math" charset="0"/>
                          <a:ea typeface="Cambria Math" charset="0"/>
                          <a:cs typeface="Cambria Math" charset="0"/>
                        </a:rPr>
                        <m:t>∈</m:t>
                      </m:r>
                      <m:r>
                        <a:rPr lang="en-US" sz="1200" b="0" i="1" smtClean="0">
                          <a:latin typeface="Cambria Math" charset="0"/>
                          <a:ea typeface="Cambria Math" charset="0"/>
                          <a:cs typeface="Cambria Math" charset="0"/>
                        </a:rPr>
                        <m:t>𝐷</m:t>
                      </m:r>
                    </m:oMath>
                  </m:oMathPara>
                </a14:m>
                <a:endParaRPr lang="en-US" sz="1200" dirty="0"/>
              </a:p>
            </p:txBody>
          </p:sp>
        </mc:Choice>
        <mc:Fallback xmlns="">
          <p:sp>
            <p:nvSpPr>
              <p:cNvPr id="3" name="TextBox 2"/>
              <p:cNvSpPr txBox="1">
                <a:spLocks noRot="1" noChangeAspect="1" noMove="1" noResize="1" noEditPoints="1" noAdjustHandles="1" noChangeArrowheads="1" noChangeShapeType="1" noTextEdit="1"/>
              </p:cNvSpPr>
              <p:nvPr/>
            </p:nvSpPr>
            <p:spPr>
              <a:xfrm>
                <a:off x="336785" y="6129169"/>
                <a:ext cx="421910" cy="184666"/>
              </a:xfrm>
              <a:prstGeom prst="rect">
                <a:avLst/>
              </a:prstGeom>
              <a:blipFill rotWithShape="0">
                <a:blip r:embed="rId5"/>
                <a:stretch>
                  <a:fillRect l="-8696" r="-7246"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164955" y="6129169"/>
                <a:ext cx="436338"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charset="0"/>
                        </a:rPr>
                        <m:t>𝑤</m:t>
                      </m:r>
                      <m:r>
                        <a:rPr lang="en-US" sz="1200" b="0" i="1" smtClean="0">
                          <a:latin typeface="Cambria Math" charset="0"/>
                          <a:ea typeface="Cambria Math" charset="0"/>
                          <a:cs typeface="Cambria Math" charset="0"/>
                        </a:rPr>
                        <m:t>∈</m:t>
                      </m:r>
                      <m:r>
                        <a:rPr lang="en-US" sz="1200" b="0" i="1" smtClean="0">
                          <a:latin typeface="Cambria Math" charset="0"/>
                          <a:ea typeface="Cambria Math" charset="0"/>
                          <a:cs typeface="Cambria Math" charset="0"/>
                        </a:rPr>
                        <m:t>𝑉</m:t>
                      </m:r>
                    </m:oMath>
                  </m:oMathPara>
                </a14:m>
                <a:endParaRPr lang="en-US" sz="1200" dirty="0"/>
              </a:p>
            </p:txBody>
          </p:sp>
        </mc:Choice>
        <mc:Fallback xmlns="">
          <p:sp>
            <p:nvSpPr>
              <p:cNvPr id="6" name="TextBox 5"/>
              <p:cNvSpPr txBox="1">
                <a:spLocks noRot="1" noChangeAspect="1" noMove="1" noResize="1" noEditPoints="1" noAdjustHandles="1" noChangeArrowheads="1" noChangeShapeType="1" noTextEdit="1"/>
              </p:cNvSpPr>
              <p:nvPr/>
            </p:nvSpPr>
            <p:spPr>
              <a:xfrm>
                <a:off x="1164955" y="6129169"/>
                <a:ext cx="436338" cy="184666"/>
              </a:xfrm>
              <a:prstGeom prst="rect">
                <a:avLst/>
              </a:prstGeom>
              <a:blipFill rotWithShape="0">
                <a:blip r:embed="rId6"/>
                <a:stretch>
                  <a:fillRect l="-4167" r="-6944" b="-3226"/>
                </a:stretch>
              </a:blipFill>
            </p:spPr>
            <p:txBody>
              <a:bodyPr/>
              <a:lstStyle/>
              <a:p>
                <a:r>
                  <a:rPr lang="en-US">
                    <a:noFill/>
                  </a:rPr>
                  <a:t> </a:t>
                </a:r>
              </a:p>
            </p:txBody>
          </p:sp>
        </mc:Fallback>
      </mc:AlternateContent>
    </p:spTree>
    <p:extLst>
      <p:ext uri="{BB962C8B-B14F-4D97-AF65-F5344CB8AC3E}">
        <p14:creationId xmlns:p14="http://schemas.microsoft.com/office/powerpoint/2010/main" val="15122774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Rounded Rectangle 183"/>
          <p:cNvSpPr/>
          <p:nvPr/>
        </p:nvSpPr>
        <p:spPr>
          <a:xfrm>
            <a:off x="3896158" y="3746241"/>
            <a:ext cx="4916517"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6429478"/>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43</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Probabilistic topic models</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1" name="Rounded Rectangle 10"/>
          <p:cNvSpPr/>
          <p:nvPr/>
        </p:nvSpPr>
        <p:spPr>
          <a:xfrm>
            <a:off x="331326" y="1342033"/>
            <a:ext cx="8481349" cy="2181761"/>
          </a:xfrm>
          <a:prstGeom prst="roundRect">
            <a:avLst>
              <a:gd name="adj" fmla="val 10503"/>
            </a:avLst>
          </a:prstGeom>
          <a:solidFill>
            <a:srgbClr val="D6DCE5"/>
          </a:solidFill>
        </p:spPr>
        <p:txBody>
          <a:bodyPr wrap="square">
            <a:spAutoFit/>
          </a:bodyPr>
          <a:lstStyle/>
          <a:p>
            <a:pPr algn="ctr"/>
            <a:r>
              <a:rPr lang="en-US" b="1" dirty="0" smtClean="0">
                <a:latin typeface="Times New Roman" charset="0"/>
                <a:ea typeface="Times New Roman" charset="0"/>
                <a:cs typeface="Times New Roman" charset="0"/>
              </a:rPr>
              <a:t>ROST</a:t>
            </a:r>
            <a:r>
              <a:rPr lang="en-US" baseline="30000" dirty="0" smtClean="0">
                <a:latin typeface="Times New Roman" charset="0"/>
                <a:ea typeface="Times New Roman" charset="0"/>
                <a:cs typeface="Times New Roman" charset="0"/>
              </a:rPr>
              <a:t>(1)</a:t>
            </a:r>
            <a:r>
              <a:rPr lang="en-US" b="1" dirty="0" smtClean="0">
                <a:latin typeface="Times New Roman" charset="0"/>
                <a:ea typeface="Times New Roman" charset="0"/>
                <a:cs typeface="Times New Roman" charset="0"/>
              </a:rPr>
              <a:t> is an online Bayesian nonparametric </a:t>
            </a:r>
            <a:r>
              <a:rPr lang="en-US" b="1" dirty="0">
                <a:latin typeface="Times New Roman" charset="0"/>
                <a:ea typeface="Times New Roman" charset="0"/>
                <a:cs typeface="Times New Roman" charset="0"/>
              </a:rPr>
              <a:t>(BNP</a:t>
            </a:r>
            <a:r>
              <a:rPr lang="en-US" b="1" dirty="0" smtClean="0">
                <a:latin typeface="Times New Roman" charset="0"/>
                <a:ea typeface="Times New Roman" charset="0"/>
                <a:cs typeface="Times New Roman" charset="0"/>
              </a:rPr>
              <a:t>)</a:t>
            </a:r>
            <a:r>
              <a:rPr lang="en-US" baseline="30000" dirty="0" smtClean="0">
                <a:latin typeface="Times New Roman" charset="0"/>
                <a:ea typeface="Times New Roman" charset="0"/>
                <a:cs typeface="Times New Roman" charset="0"/>
              </a:rPr>
              <a:t>(2-3)</a:t>
            </a:r>
            <a:r>
              <a:rPr lang="en-US" b="1" dirty="0" smtClean="0">
                <a:latin typeface="Times New Roman" charset="0"/>
                <a:ea typeface="Times New Roman" charset="0"/>
                <a:cs typeface="Times New Roman" charset="0"/>
              </a:rPr>
              <a:t> </a:t>
            </a:r>
            <a:r>
              <a:rPr lang="en-US" b="1" dirty="0">
                <a:latin typeface="Times New Roman" charset="0"/>
                <a:ea typeface="Times New Roman" charset="0"/>
                <a:cs typeface="Times New Roman" charset="0"/>
              </a:rPr>
              <a:t>variant of Latent Dirichlet Allocation (LDA</a:t>
            </a:r>
            <a:r>
              <a:rPr lang="en-US" b="1" dirty="0" smtClean="0">
                <a:latin typeface="Times New Roman" charset="0"/>
                <a:ea typeface="Times New Roman" charset="0"/>
                <a:cs typeface="Times New Roman" charset="0"/>
              </a:rPr>
              <a:t>)</a:t>
            </a:r>
            <a:r>
              <a:rPr lang="en-US" baseline="30000" dirty="0" smtClean="0">
                <a:latin typeface="Times New Roman" charset="0"/>
                <a:ea typeface="Times New Roman" charset="0"/>
                <a:cs typeface="Times New Roman" charset="0"/>
              </a:rPr>
              <a:t>(4)</a:t>
            </a:r>
            <a:endParaRPr lang="en-US" b="1" dirty="0" smtClean="0">
              <a:latin typeface="Times New Roman" charset="0"/>
              <a:ea typeface="Times New Roman" charset="0"/>
              <a:cs typeface="Times New Roman" charset="0"/>
            </a:endParaRPr>
          </a:p>
          <a:p>
            <a:pPr>
              <a:spcBef>
                <a:spcPts val="600"/>
              </a:spcBef>
            </a:pPr>
            <a:r>
              <a:rPr lang="en-US" dirty="0" smtClean="0">
                <a:latin typeface="Times New Roman" charset="0"/>
                <a:ea typeface="Times New Roman" charset="0"/>
                <a:cs typeface="Times New Roman" charset="0"/>
              </a:rPr>
              <a:t>Principal features of BNP-ROST:</a:t>
            </a:r>
            <a:endParaRPr lang="en-US" sz="1600" dirty="0" smtClean="0">
              <a:latin typeface="Times New Roman" charset="0"/>
              <a:ea typeface="Times New Roman" charset="0"/>
              <a:cs typeface="Times New Roman" charset="0"/>
            </a:endParaRPr>
          </a:p>
          <a:p>
            <a:pPr marL="742950" lvl="1" indent="-285750">
              <a:spcBef>
                <a:spcPts val="600"/>
              </a:spcBef>
              <a:buFont typeface="Arial" charset="0"/>
              <a:buChar char="•"/>
            </a:pPr>
            <a:r>
              <a:rPr lang="en-US" sz="1600" dirty="0" smtClean="0">
                <a:latin typeface="Times New Roman" charset="0"/>
                <a:ea typeface="Times New Roman" charset="0"/>
                <a:cs typeface="Times New Roman" charset="0"/>
              </a:rPr>
              <a:t>Unsupervised – patterns emerge from the data</a:t>
            </a:r>
          </a:p>
          <a:p>
            <a:pPr marL="742950" lvl="1" indent="-285750">
              <a:buFont typeface="Arial" charset="0"/>
              <a:buChar char="•"/>
            </a:pPr>
            <a:r>
              <a:rPr lang="en-US" sz="1600" dirty="0" smtClean="0">
                <a:latin typeface="Times New Roman" charset="0"/>
                <a:ea typeface="Times New Roman" charset="0"/>
                <a:cs typeface="Times New Roman" charset="0"/>
              </a:rPr>
              <a:t>Online execution</a:t>
            </a:r>
            <a:r>
              <a:rPr lang="en-US" sz="1600" baseline="30000" dirty="0" smtClean="0">
                <a:latin typeface="Times New Roman" charset="0"/>
                <a:ea typeface="Times New Roman" charset="0"/>
                <a:cs typeface="Times New Roman" charset="0"/>
              </a:rPr>
              <a:t>(1)</a:t>
            </a:r>
            <a:endParaRPr lang="en-US" sz="1600" dirty="0" smtClean="0">
              <a:latin typeface="Times New Roman" charset="0"/>
              <a:ea typeface="Times New Roman" charset="0"/>
              <a:cs typeface="Times New Roman" charset="0"/>
            </a:endParaRPr>
          </a:p>
          <a:p>
            <a:pPr marL="742950" lvl="1" indent="-285750">
              <a:buFont typeface="Arial" charset="0"/>
              <a:buChar char="•"/>
            </a:pPr>
            <a:r>
              <a:rPr lang="en-US" sz="1600" dirty="0" smtClean="0">
                <a:latin typeface="Times New Roman" charset="0"/>
                <a:ea typeface="Times New Roman" charset="0"/>
                <a:cs typeface="Times New Roman" charset="0"/>
              </a:rPr>
              <a:t>Automatically grows the number of classes with size and complexity of the data</a:t>
            </a:r>
            <a:r>
              <a:rPr lang="en-US" sz="1600" baseline="30000" dirty="0" smtClean="0">
                <a:latin typeface="Times New Roman" charset="0"/>
                <a:ea typeface="Times New Roman" charset="0"/>
                <a:cs typeface="Times New Roman" charset="0"/>
              </a:rPr>
              <a:t>(2-3)</a:t>
            </a:r>
          </a:p>
          <a:p>
            <a:pPr marL="742950" lvl="1" indent="-285750">
              <a:buFont typeface="Arial" charset="0"/>
              <a:buChar char="•"/>
            </a:pPr>
            <a:r>
              <a:rPr lang="en-US" sz="1600" dirty="0" smtClean="0">
                <a:latin typeface="Times New Roman" charset="0"/>
                <a:ea typeface="Times New Roman" charset="0"/>
                <a:cs typeface="Times New Roman" charset="0"/>
              </a:rPr>
              <a:t>Accounts </a:t>
            </a:r>
            <a:r>
              <a:rPr lang="en-US" sz="1600" dirty="0">
                <a:latin typeface="Times New Roman" charset="0"/>
                <a:ea typeface="Times New Roman" charset="0"/>
                <a:cs typeface="Times New Roman" charset="0"/>
              </a:rPr>
              <a:t>for continuity in the </a:t>
            </a:r>
            <a:r>
              <a:rPr lang="en-US" sz="1600" dirty="0" smtClean="0">
                <a:latin typeface="Times New Roman" charset="0"/>
                <a:ea typeface="Times New Roman" charset="0"/>
                <a:cs typeface="Times New Roman" charset="0"/>
              </a:rPr>
              <a:t>data</a:t>
            </a:r>
          </a:p>
        </p:txBody>
      </p:sp>
      <p:sp>
        <p:nvSpPr>
          <p:cNvPr id="10" name="Rounded Rectangle 9"/>
          <p:cNvSpPr/>
          <p:nvPr/>
        </p:nvSpPr>
        <p:spPr>
          <a:xfrm>
            <a:off x="1860527" y="3746241"/>
            <a:ext cx="1670556"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p:cNvGraphicFramePr>
            <a:graphicFrameLocks noGrp="1"/>
          </p:cNvGraphicFramePr>
          <p:nvPr>
            <p:extLst/>
          </p:nvPr>
        </p:nvGraphicFramePr>
        <p:xfrm>
          <a:off x="2159403" y="4225285"/>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16" name="Group 15"/>
          <p:cNvGrpSpPr/>
          <p:nvPr/>
        </p:nvGrpSpPr>
        <p:grpSpPr>
          <a:xfrm>
            <a:off x="2182072" y="4238301"/>
            <a:ext cx="135911" cy="1141156"/>
            <a:chOff x="4755255" y="2242014"/>
            <a:chExt cx="135911" cy="1141156"/>
          </a:xfrm>
        </p:grpSpPr>
        <p:sp>
          <p:nvSpPr>
            <p:cNvPr id="17" name="Oval 16"/>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18" name="Oval 17"/>
            <p:cNvSpPr>
              <a:spLocks noChangeAspect="1"/>
            </p:cNvSpPr>
            <p:nvPr/>
          </p:nvSpPr>
          <p:spPr>
            <a:xfrm>
              <a:off x="4763150" y="240928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19" name="Oval 18"/>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20" name="Oval 19"/>
            <p:cNvSpPr>
              <a:spLocks noChangeAspect="1"/>
            </p:cNvSpPr>
            <p:nvPr/>
          </p:nvSpPr>
          <p:spPr>
            <a:xfrm>
              <a:off x="4755255" y="3255154"/>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21" name="Oval 20"/>
            <p:cNvSpPr>
              <a:spLocks noChangeAspect="1"/>
            </p:cNvSpPr>
            <p:nvPr/>
          </p:nvSpPr>
          <p:spPr>
            <a:xfrm>
              <a:off x="4758313" y="29180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22" name="Oval 21"/>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23" name="Oval 22"/>
            <p:cNvSpPr>
              <a:spLocks noChangeAspect="1"/>
            </p:cNvSpPr>
            <p:nvPr/>
          </p:nvSpPr>
          <p:spPr>
            <a:xfrm>
              <a:off x="4758313" y="2580051"/>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grpSp>
      <p:graphicFrame>
        <p:nvGraphicFramePr>
          <p:cNvPr id="24" name="Table 23"/>
          <p:cNvGraphicFramePr>
            <a:graphicFrameLocks noGrp="1"/>
          </p:cNvGraphicFramePr>
          <p:nvPr>
            <p:extLst/>
          </p:nvPr>
        </p:nvGraphicFramePr>
        <p:xfrm>
          <a:off x="2302416" y="4281525"/>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29" name="Group 28"/>
          <p:cNvGrpSpPr/>
          <p:nvPr/>
        </p:nvGrpSpPr>
        <p:grpSpPr>
          <a:xfrm>
            <a:off x="2320253" y="4295593"/>
            <a:ext cx="135911" cy="1141156"/>
            <a:chOff x="4755255" y="2242014"/>
            <a:chExt cx="135911" cy="1141156"/>
          </a:xfrm>
        </p:grpSpPr>
        <p:sp>
          <p:nvSpPr>
            <p:cNvPr id="30" name="Oval 29"/>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1" name="Oval 30"/>
            <p:cNvSpPr>
              <a:spLocks noChangeAspect="1"/>
            </p:cNvSpPr>
            <p:nvPr/>
          </p:nvSpPr>
          <p:spPr>
            <a:xfrm>
              <a:off x="4763150" y="24092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2" name="Oval 31"/>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3" name="Oval 32"/>
            <p:cNvSpPr>
              <a:spLocks noChangeAspect="1"/>
            </p:cNvSpPr>
            <p:nvPr/>
          </p:nvSpPr>
          <p:spPr>
            <a:xfrm>
              <a:off x="4755255" y="3255154"/>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4" name="Oval 33"/>
            <p:cNvSpPr>
              <a:spLocks noChangeAspect="1"/>
            </p:cNvSpPr>
            <p:nvPr/>
          </p:nvSpPr>
          <p:spPr>
            <a:xfrm>
              <a:off x="4758313" y="291808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5" name="Oval 34"/>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36" name="Oval 35"/>
            <p:cNvSpPr>
              <a:spLocks noChangeAspect="1"/>
            </p:cNvSpPr>
            <p:nvPr/>
          </p:nvSpPr>
          <p:spPr>
            <a:xfrm>
              <a:off x="4758313" y="2580051"/>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grpSp>
      <p:graphicFrame>
        <p:nvGraphicFramePr>
          <p:cNvPr id="37" name="Table 36"/>
          <p:cNvGraphicFramePr>
            <a:graphicFrameLocks noGrp="1"/>
          </p:cNvGraphicFramePr>
          <p:nvPr>
            <p:extLst/>
          </p:nvPr>
        </p:nvGraphicFramePr>
        <p:xfrm>
          <a:off x="2448994" y="4353936"/>
          <a:ext cx="210312" cy="1341120"/>
        </p:xfrm>
        <a:graphic>
          <a:graphicData uri="http://schemas.openxmlformats.org/drawingml/2006/table">
            <a:tbl>
              <a:tblPr bandRow="1">
                <a:tableStyleId>{7E9639D4-E3E2-4D34-9284-5A2195B3D0D7}</a:tableStyleId>
              </a:tblPr>
              <a:tblGrid>
                <a:gridCol w="210312"/>
              </a:tblGrid>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smtClean="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38" name="TextBox 37"/>
          <p:cNvSpPr txBox="1"/>
          <p:nvPr/>
        </p:nvSpPr>
        <p:spPr>
          <a:xfrm>
            <a:off x="2382395" y="5647547"/>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dirty="0"/>
          </a:p>
        </p:txBody>
      </p:sp>
      <p:sp>
        <p:nvSpPr>
          <p:cNvPr id="39" name="TextBox 38"/>
          <p:cNvSpPr txBox="1"/>
          <p:nvPr/>
        </p:nvSpPr>
        <p:spPr>
          <a:xfrm>
            <a:off x="2225538" y="5469238"/>
            <a:ext cx="272832"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40" name="TextBox 39"/>
          <p:cNvSpPr txBox="1"/>
          <p:nvPr/>
        </p:nvSpPr>
        <p:spPr>
          <a:xfrm>
            <a:off x="2086856" y="5338137"/>
            <a:ext cx="272832" cy="246221"/>
          </a:xfrm>
          <a:prstGeom prst="rect">
            <a:avLst/>
          </a:prstGeom>
          <a:noFill/>
        </p:spPr>
        <p:txBody>
          <a:bodyPr wrap="none" rtlCol="0">
            <a:spAutoFit/>
          </a:bodyPr>
          <a:lstStyle/>
          <a:p>
            <a:r>
              <a:rPr lang="en-US" sz="1000" b="1" smtClean="0"/>
              <a:t>t</a:t>
            </a:r>
            <a:r>
              <a:rPr lang="en-US" sz="1000" b="1" baseline="-25000" smtClean="0"/>
              <a:t>1</a:t>
            </a:r>
            <a:endParaRPr lang="en-US" sz="1400" b="1" baseline="-25000" dirty="0"/>
          </a:p>
        </p:txBody>
      </p:sp>
      <p:sp>
        <p:nvSpPr>
          <p:cNvPr id="41" name="TextBox 40"/>
          <p:cNvSpPr txBox="1"/>
          <p:nvPr/>
        </p:nvSpPr>
        <p:spPr>
          <a:xfrm>
            <a:off x="1898638" y="3687725"/>
            <a:ext cx="1215654" cy="338554"/>
          </a:xfrm>
          <a:prstGeom prst="rect">
            <a:avLst/>
          </a:prstGeom>
          <a:noFill/>
        </p:spPr>
        <p:txBody>
          <a:bodyPr wrap="none" rtlCol="0">
            <a:spAutoFit/>
          </a:bodyPr>
          <a:lstStyle/>
          <a:p>
            <a:r>
              <a:rPr lang="en-US" sz="1600" dirty="0" smtClean="0">
                <a:solidFill>
                  <a:schemeClr val="bg2">
                    <a:lumMod val="10000"/>
                  </a:schemeClr>
                </a:solidFill>
                <a:latin typeface="Times New Roman" charset="0"/>
                <a:ea typeface="Times New Roman" charset="0"/>
                <a:cs typeface="Times New Roman" charset="0"/>
              </a:rPr>
              <a:t>Topic model</a:t>
            </a:r>
            <a:endParaRPr lang="en-US" sz="1600" dirty="0">
              <a:solidFill>
                <a:schemeClr val="bg2">
                  <a:lumMod val="10000"/>
                </a:schemeClr>
              </a:solidFill>
              <a:latin typeface="Times New Roman" charset="0"/>
              <a:ea typeface="Times New Roman" charset="0"/>
              <a:cs typeface="Times New Roman" charset="0"/>
            </a:endParaRPr>
          </a:p>
        </p:txBody>
      </p:sp>
      <p:grpSp>
        <p:nvGrpSpPr>
          <p:cNvPr id="42" name="Group 41"/>
          <p:cNvGrpSpPr/>
          <p:nvPr/>
        </p:nvGrpSpPr>
        <p:grpSpPr>
          <a:xfrm>
            <a:off x="2485359" y="4374089"/>
            <a:ext cx="128016" cy="1304145"/>
            <a:chOff x="4759202" y="2242014"/>
            <a:chExt cx="128016" cy="1304145"/>
          </a:xfrm>
        </p:grpSpPr>
        <p:sp>
          <p:nvSpPr>
            <p:cNvPr id="43" name="Oval 42"/>
            <p:cNvSpPr>
              <a:spLocks noChangeAspect="1"/>
            </p:cNvSpPr>
            <p:nvPr/>
          </p:nvSpPr>
          <p:spPr>
            <a:xfrm>
              <a:off x="4759202"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4" name="Oval 43"/>
            <p:cNvSpPr>
              <a:spLocks noChangeAspect="1"/>
            </p:cNvSpPr>
            <p:nvPr/>
          </p:nvSpPr>
          <p:spPr>
            <a:xfrm>
              <a:off x="4759202" y="241003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5" name="Oval 44"/>
            <p:cNvSpPr>
              <a:spLocks noChangeAspect="1"/>
            </p:cNvSpPr>
            <p:nvPr/>
          </p:nvSpPr>
          <p:spPr>
            <a:xfrm>
              <a:off x="4759202" y="3082104"/>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6" name="Oval 45"/>
            <p:cNvSpPr>
              <a:spLocks noChangeAspect="1"/>
            </p:cNvSpPr>
            <p:nvPr/>
          </p:nvSpPr>
          <p:spPr>
            <a:xfrm>
              <a:off x="4759202" y="3250122"/>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7" name="Oval 46"/>
            <p:cNvSpPr>
              <a:spLocks noChangeAspect="1"/>
            </p:cNvSpPr>
            <p:nvPr/>
          </p:nvSpPr>
          <p:spPr>
            <a:xfrm>
              <a:off x="4759202" y="2914086"/>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8" name="Oval 47"/>
            <p:cNvSpPr>
              <a:spLocks noChangeAspect="1"/>
            </p:cNvSpPr>
            <p:nvPr/>
          </p:nvSpPr>
          <p:spPr>
            <a:xfrm>
              <a:off x="4759202" y="2746068"/>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49" name="Oval 48"/>
            <p:cNvSpPr>
              <a:spLocks noChangeAspect="1"/>
            </p:cNvSpPr>
            <p:nvPr/>
          </p:nvSpPr>
          <p:spPr>
            <a:xfrm>
              <a:off x="4759202" y="2578050"/>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sp>
          <p:nvSpPr>
            <p:cNvPr id="50" name="Oval 49"/>
            <p:cNvSpPr>
              <a:spLocks noChangeAspect="1"/>
            </p:cNvSpPr>
            <p:nvPr/>
          </p:nvSpPr>
          <p:spPr>
            <a:xfrm>
              <a:off x="4759202" y="3418143"/>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r>
                <a:rPr lang="en-US" sz="700" i="1" dirty="0" smtClean="0">
                  <a:latin typeface="Latin Modern Math" charset="0"/>
                  <a:ea typeface="Latin Modern Math" charset="0"/>
                  <a:cs typeface="Latin Modern Math" charset="0"/>
                </a:rPr>
                <a:t>z</a:t>
              </a:r>
              <a:endParaRPr lang="en-US" sz="700" i="1" dirty="0">
                <a:latin typeface="Latin Modern Math" charset="0"/>
                <a:ea typeface="Latin Modern Math" charset="0"/>
                <a:cs typeface="Latin Modern Math" charset="0"/>
              </a:endParaRPr>
            </a:p>
          </p:txBody>
        </p:sp>
      </p:grpSp>
      <p:sp>
        <p:nvSpPr>
          <p:cNvPr id="51" name="Pentagon 50"/>
          <p:cNvSpPr/>
          <p:nvPr/>
        </p:nvSpPr>
        <p:spPr>
          <a:xfrm>
            <a:off x="3635954" y="4724889"/>
            <a:ext cx="203781" cy="483338"/>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3065962" y="3992452"/>
            <a:ext cx="276684" cy="2113562"/>
            <a:chOff x="5501029" y="1802076"/>
            <a:chExt cx="276684" cy="2113562"/>
          </a:xfrm>
        </p:grpSpPr>
        <p:grpSp>
          <p:nvGrpSpPr>
            <p:cNvPr id="53" name="Group 52"/>
            <p:cNvGrpSpPr/>
            <p:nvPr/>
          </p:nvGrpSpPr>
          <p:grpSpPr>
            <a:xfrm>
              <a:off x="5501029" y="1859923"/>
              <a:ext cx="276684" cy="1986687"/>
              <a:chOff x="5501029" y="1859923"/>
              <a:chExt cx="276684" cy="1986687"/>
            </a:xfrm>
          </p:grpSpPr>
          <p:sp>
            <p:nvSpPr>
              <p:cNvPr id="59" name="Rectangle 58"/>
              <p:cNvSpPr/>
              <p:nvPr/>
            </p:nvSpPr>
            <p:spPr>
              <a:xfrm>
                <a:off x="5501032" y="1859923"/>
                <a:ext cx="276681" cy="457200"/>
              </a:xfrm>
              <a:prstGeom prst="rect">
                <a:avLst/>
              </a:prstGeom>
              <a:solidFill>
                <a:srgbClr val="9541D4">
                  <a:alpha val="74902"/>
                </a:srgbClr>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5501031" y="236941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5501029" y="287992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5501029" y="338941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p:cNvGrpSpPr/>
            <p:nvPr/>
          </p:nvGrpSpPr>
          <p:grpSpPr>
            <a:xfrm>
              <a:off x="5502021" y="1802076"/>
              <a:ext cx="265897" cy="2113562"/>
              <a:chOff x="5502021" y="1802076"/>
              <a:chExt cx="265897" cy="2113562"/>
            </a:xfrm>
          </p:grpSpPr>
          <p:sp>
            <p:nvSpPr>
              <p:cNvPr id="55" name="TextBox 54"/>
              <p:cNvSpPr txBox="1"/>
              <p:nvPr/>
            </p:nvSpPr>
            <p:spPr>
              <a:xfrm rot="16200000">
                <a:off x="5342801" y="1965583"/>
                <a:ext cx="588623"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sp>
            <p:nvSpPr>
              <p:cNvPr id="56" name="TextBox 55"/>
              <p:cNvSpPr txBox="1"/>
              <p:nvPr/>
            </p:nvSpPr>
            <p:spPr>
              <a:xfrm rot="16200000">
                <a:off x="5331548" y="2466611"/>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sp>
            <p:nvSpPr>
              <p:cNvPr id="57" name="TextBox 56"/>
              <p:cNvSpPr txBox="1"/>
              <p:nvPr/>
            </p:nvSpPr>
            <p:spPr>
              <a:xfrm rot="16200000">
                <a:off x="5331549" y="2974389"/>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sp>
            <p:nvSpPr>
              <p:cNvPr id="58" name="TextBox 57"/>
              <p:cNvSpPr txBox="1"/>
              <p:nvPr/>
            </p:nvSpPr>
            <p:spPr>
              <a:xfrm rot="16200000">
                <a:off x="5328896" y="3480904"/>
                <a:ext cx="607859"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sp>
        <p:nvSpPr>
          <p:cNvPr id="70" name="Rounded Rectangle 69"/>
          <p:cNvSpPr/>
          <p:nvPr/>
        </p:nvSpPr>
        <p:spPr>
          <a:xfrm>
            <a:off x="331326" y="3746241"/>
            <a:ext cx="1290627"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p:cNvSpPr txBox="1"/>
          <p:nvPr/>
        </p:nvSpPr>
        <p:spPr>
          <a:xfrm>
            <a:off x="267128" y="3687845"/>
            <a:ext cx="716478" cy="338554"/>
          </a:xfrm>
          <a:prstGeom prst="rect">
            <a:avLst/>
          </a:prstGeom>
          <a:noFill/>
        </p:spPr>
        <p:txBody>
          <a:bodyPr wrap="none" rtlCol="0">
            <a:spAutoFit/>
          </a:bodyPr>
          <a:lstStyle/>
          <a:p>
            <a:r>
              <a:rPr lang="en-US" sz="1600" dirty="0" smtClean="0">
                <a:solidFill>
                  <a:schemeClr val="bg2">
                    <a:lumMod val="10000"/>
                  </a:schemeClr>
                </a:solidFill>
                <a:latin typeface="Times New Roman" charset="0"/>
                <a:ea typeface="Times New Roman" charset="0"/>
                <a:cs typeface="Times New Roman" charset="0"/>
              </a:rPr>
              <a:t>Words</a:t>
            </a:r>
            <a:endParaRPr lang="en-US" sz="1600" dirty="0">
              <a:solidFill>
                <a:schemeClr val="bg2">
                  <a:lumMod val="10000"/>
                </a:schemeClr>
              </a:solidFill>
              <a:latin typeface="Times New Roman" charset="0"/>
              <a:ea typeface="Times New Roman" charset="0"/>
              <a:cs typeface="Times New Roman" charset="0"/>
            </a:endParaRPr>
          </a:p>
        </p:txBody>
      </p:sp>
      <p:graphicFrame>
        <p:nvGraphicFramePr>
          <p:cNvPr id="72" name="Table 71"/>
          <p:cNvGraphicFramePr>
            <a:graphicFrameLocks noGrp="1"/>
          </p:cNvGraphicFramePr>
          <p:nvPr>
            <p:extLst/>
          </p:nvPr>
        </p:nvGraphicFramePr>
        <p:xfrm>
          <a:off x="685482" y="4058420"/>
          <a:ext cx="210312" cy="18440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73" name="Table 72"/>
          <p:cNvGraphicFramePr>
            <a:graphicFrameLocks noGrp="1"/>
          </p:cNvGraphicFramePr>
          <p:nvPr>
            <p:extLst/>
          </p:nvPr>
        </p:nvGraphicFramePr>
        <p:xfrm>
          <a:off x="828495" y="4114660"/>
          <a:ext cx="210312" cy="184404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aphicFrame>
        <p:nvGraphicFramePr>
          <p:cNvPr id="78" name="Table 77"/>
          <p:cNvGraphicFramePr>
            <a:graphicFrameLocks noGrp="1"/>
          </p:cNvGraphicFramePr>
          <p:nvPr>
            <p:extLst/>
          </p:nvPr>
        </p:nvGraphicFramePr>
        <p:xfrm>
          <a:off x="975073" y="4187071"/>
          <a:ext cx="210312" cy="1844040"/>
        </p:xfrm>
        <a:graphic>
          <a:graphicData uri="http://schemas.openxmlformats.org/drawingml/2006/table">
            <a:tbl>
              <a:tblPr bandRow="1">
                <a:tableStyleId>{7E9639D4-E3E2-4D34-9284-5A2195B3D0D7}</a:tableStyleId>
              </a:tblPr>
              <a:tblGrid>
                <a:gridCol w="210312"/>
              </a:tblGrid>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0</a:t>
                      </a:r>
                      <a:endParaRPr lang="en-US" sz="500" b="1" dirty="0">
                        <a:latin typeface="Lucida Grande" charset="0"/>
                        <a:ea typeface="Lucida Grande" charset="0"/>
                        <a:cs typeface="Lucida Grande" charset="0"/>
                      </a:endParaRPr>
                    </a:p>
                  </a:txBody>
                  <a:tcPr>
                    <a:solidFill>
                      <a:schemeClr val="bg2"/>
                    </a:solidFill>
                  </a:tcPr>
                </a:tc>
              </a:tr>
              <a:tr h="158496">
                <a:tc>
                  <a:txBody>
                    <a:bodyPr/>
                    <a:lstStyle/>
                    <a:p>
                      <a:r>
                        <a:rPr lang="en-US" sz="500" b="1" dirty="0" smtClean="0">
                          <a:latin typeface="Lucida Grande" charset="0"/>
                          <a:ea typeface="Lucida Grande" charset="0"/>
                          <a:cs typeface="Lucida Grande" charset="0"/>
                        </a:rPr>
                        <a:t>1</a:t>
                      </a:r>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79" name="TextBox 78"/>
          <p:cNvSpPr txBox="1"/>
          <p:nvPr/>
        </p:nvSpPr>
        <p:spPr>
          <a:xfrm>
            <a:off x="930167" y="5972479"/>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dirty="0"/>
          </a:p>
        </p:txBody>
      </p:sp>
      <p:sp>
        <p:nvSpPr>
          <p:cNvPr id="80" name="TextBox 79"/>
          <p:cNvSpPr txBox="1"/>
          <p:nvPr/>
        </p:nvSpPr>
        <p:spPr>
          <a:xfrm>
            <a:off x="752473" y="5907036"/>
            <a:ext cx="272832"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81" name="TextBox 80"/>
          <p:cNvSpPr txBox="1"/>
          <p:nvPr/>
        </p:nvSpPr>
        <p:spPr>
          <a:xfrm>
            <a:off x="597143" y="5843220"/>
            <a:ext cx="272832" cy="246221"/>
          </a:xfrm>
          <a:prstGeom prst="rect">
            <a:avLst/>
          </a:prstGeom>
          <a:noFill/>
        </p:spPr>
        <p:txBody>
          <a:bodyPr wrap="none" rtlCol="0">
            <a:spAutoFit/>
          </a:bodyPr>
          <a:lstStyle/>
          <a:p>
            <a:r>
              <a:rPr lang="en-US" sz="1000" b="1" dirty="0" smtClean="0"/>
              <a:t>t</a:t>
            </a:r>
            <a:r>
              <a:rPr lang="en-US" sz="1000" b="1" baseline="-25000" dirty="0" smtClean="0"/>
              <a:t>1</a:t>
            </a:r>
            <a:endParaRPr lang="en-US" sz="1400" b="1" baseline="-25000" dirty="0"/>
          </a:p>
        </p:txBody>
      </p:sp>
      <p:graphicFrame>
        <p:nvGraphicFramePr>
          <p:cNvPr id="82" name="Table 81"/>
          <p:cNvGraphicFramePr>
            <a:graphicFrameLocks noGrp="1"/>
          </p:cNvGraphicFramePr>
          <p:nvPr>
            <p:extLst/>
          </p:nvPr>
        </p:nvGraphicFramePr>
        <p:xfrm>
          <a:off x="463472" y="4029845"/>
          <a:ext cx="285948" cy="1905000"/>
        </p:xfrm>
        <a:graphic>
          <a:graphicData uri="http://schemas.openxmlformats.org/drawingml/2006/table">
            <a:tbl>
              <a:tblPr bandRow="1">
                <a:tableStyleId>{7E9639D4-E3E2-4D34-9284-5A2195B3D0D7}</a:tableStyleId>
              </a:tblPr>
              <a:tblGrid>
                <a:gridCol w="285948"/>
              </a:tblGrid>
              <a:tr h="158496">
                <a:tc>
                  <a:txBody>
                    <a:bodyPr/>
                    <a:lstStyle/>
                    <a:p>
                      <a:pPr algn="r"/>
                      <a:r>
                        <a:rPr lang="en-US" sz="600" b="1" i="1" dirty="0" smtClean="0">
                          <a:latin typeface="Lucida Grande" charset="0"/>
                          <a:ea typeface="Lucida Grande" charset="0"/>
                          <a:cs typeface="Lucida Grande" charset="0"/>
                        </a:rPr>
                        <a:t>w</a:t>
                      </a:r>
                      <a:r>
                        <a:rPr lang="en-US" sz="600" b="1" baseline="-25000" dirty="0" smtClean="0">
                          <a:latin typeface="Lucida Grande" charset="0"/>
                          <a:ea typeface="Lucida Grande" charset="0"/>
                          <a:cs typeface="Lucida Grande" charset="0"/>
                        </a:rPr>
                        <a:t>1</a:t>
                      </a:r>
                      <a:endParaRPr lang="en-US" sz="600" b="1" baseline="-25000"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r>
                        <a:rPr lang="en-US" sz="600" b="1" i="1" dirty="0" smtClean="0">
                          <a:latin typeface="Lucida Grande" charset="0"/>
                          <a:ea typeface="Lucida Grande" charset="0"/>
                          <a:cs typeface="Lucida Grande" charset="0"/>
                        </a:rPr>
                        <a:t>w</a:t>
                      </a:r>
                      <a:r>
                        <a:rPr lang="en-US" sz="600" b="1" baseline="-25000" dirty="0" smtClean="0">
                          <a:latin typeface="Lucida Grande" charset="0"/>
                          <a:ea typeface="Lucida Grande" charset="0"/>
                          <a:cs typeface="Lucida Grande" charset="0"/>
                        </a:rPr>
                        <a:t>2</a:t>
                      </a:r>
                      <a:endParaRPr lang="en-US" sz="600" b="1" baseline="-25000"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ctr"/>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ctr"/>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ctr"/>
                      <a:r>
                        <a:rPr lang="en-US" sz="500" b="1" dirty="0" smtClean="0">
                          <a:latin typeface="Lucida Grande" charset="0"/>
                          <a:ea typeface="Lucida Grande" charset="0"/>
                          <a:cs typeface="Lucida Grande" charset="0"/>
                        </a:rPr>
                        <a:t>.</a:t>
                      </a: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endParaRPr lang="en-US" sz="500" b="1" dirty="0">
                        <a:latin typeface="Lucida Grande" charset="0"/>
                        <a:ea typeface="Lucida Grande" charset="0"/>
                        <a:cs typeface="Lucida Grande"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r h="158496">
                <a:tc>
                  <a:txBody>
                    <a:bodyPr/>
                    <a:lstStyle/>
                    <a:p>
                      <a:pPr algn="r"/>
                      <a:r>
                        <a:rPr lang="en-US" sz="700" b="1" i="1" dirty="0" smtClean="0">
                          <a:latin typeface="Times New Roman" charset="0"/>
                          <a:ea typeface="Times New Roman" charset="0"/>
                          <a:cs typeface="Times New Roman" charset="0"/>
                        </a:rPr>
                        <a:t>V</a:t>
                      </a:r>
                      <a:endParaRPr lang="en-US" sz="700" b="1" i="1" dirty="0">
                        <a:latin typeface="Times New Roman" charset="0"/>
                        <a:ea typeface="Times New Roman" charset="0"/>
                        <a:cs typeface="Times New Roman" charset="0"/>
                      </a:endParaRPr>
                    </a:p>
                  </a:txBody>
                  <a:tcPr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noFill/>
                  </a:tcPr>
                </a:tc>
              </a:tr>
            </a:tbl>
          </a:graphicData>
        </a:graphic>
      </p:graphicFrame>
      <p:sp>
        <p:nvSpPr>
          <p:cNvPr id="87" name="Pentagon 86"/>
          <p:cNvSpPr/>
          <p:nvPr/>
        </p:nvSpPr>
        <p:spPr>
          <a:xfrm>
            <a:off x="1681510" y="4724314"/>
            <a:ext cx="203781" cy="483338"/>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7" name="Table 96"/>
          <p:cNvGraphicFramePr>
            <a:graphicFrameLocks noGrp="1"/>
          </p:cNvGraphicFramePr>
          <p:nvPr>
            <p:extLst/>
          </p:nvPr>
        </p:nvGraphicFramePr>
        <p:xfrm>
          <a:off x="4319699" y="4119475"/>
          <a:ext cx="1463040" cy="185318"/>
        </p:xfrm>
        <a:graphic>
          <a:graphicData uri="http://schemas.openxmlformats.org/drawingml/2006/table">
            <a:tbl>
              <a:tblPr bandRow="1">
                <a:tableStyleId>{7E9639D4-E3E2-4D34-9284-5A2195B3D0D7}</a:tableStyleId>
              </a:tblPr>
              <a:tblGrid>
                <a:gridCol w="182880"/>
                <a:gridCol w="182880"/>
                <a:gridCol w="182880"/>
                <a:gridCol w="182880"/>
                <a:gridCol w="182880"/>
                <a:gridCol w="182880"/>
                <a:gridCol w="182880"/>
                <a:gridCol w="182880"/>
              </a:tblGrid>
              <a:tr h="185318">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pSp>
        <p:nvGrpSpPr>
          <p:cNvPr id="88" name="Group 87"/>
          <p:cNvGrpSpPr/>
          <p:nvPr/>
        </p:nvGrpSpPr>
        <p:grpSpPr>
          <a:xfrm rot="5400000">
            <a:off x="4976306" y="3503661"/>
            <a:ext cx="132392" cy="1413232"/>
            <a:chOff x="4759202" y="2147559"/>
            <a:chExt cx="132392" cy="1413232"/>
          </a:xfrm>
        </p:grpSpPr>
        <p:sp>
          <p:nvSpPr>
            <p:cNvPr id="89" name="Oval 88"/>
            <p:cNvSpPr>
              <a:spLocks noChangeAspect="1"/>
            </p:cNvSpPr>
            <p:nvPr/>
          </p:nvSpPr>
          <p:spPr>
            <a:xfrm>
              <a:off x="4763578" y="2147559"/>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0" name="Oval 89"/>
            <p:cNvSpPr>
              <a:spLocks noChangeAspect="1"/>
            </p:cNvSpPr>
            <p:nvPr/>
          </p:nvSpPr>
          <p:spPr>
            <a:xfrm>
              <a:off x="4759202" y="2331163"/>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1" name="Oval 90"/>
            <p:cNvSpPr>
              <a:spLocks noChangeAspect="1"/>
            </p:cNvSpPr>
            <p:nvPr/>
          </p:nvSpPr>
          <p:spPr>
            <a:xfrm>
              <a:off x="4759202" y="3065571"/>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2" name="Oval 91"/>
            <p:cNvSpPr>
              <a:spLocks noChangeAspect="1"/>
            </p:cNvSpPr>
            <p:nvPr/>
          </p:nvSpPr>
          <p:spPr>
            <a:xfrm>
              <a:off x="4759203" y="3249173"/>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3" name="Oval 92"/>
            <p:cNvSpPr>
              <a:spLocks noChangeAspect="1"/>
            </p:cNvSpPr>
            <p:nvPr/>
          </p:nvSpPr>
          <p:spPr>
            <a:xfrm>
              <a:off x="4759202" y="2881969"/>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4" name="Oval 93"/>
            <p:cNvSpPr>
              <a:spLocks noChangeAspect="1"/>
            </p:cNvSpPr>
            <p:nvPr/>
          </p:nvSpPr>
          <p:spPr>
            <a:xfrm>
              <a:off x="4759202" y="2698367"/>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5" name="Oval 94"/>
            <p:cNvSpPr>
              <a:spLocks noChangeAspect="1"/>
            </p:cNvSpPr>
            <p:nvPr/>
          </p:nvSpPr>
          <p:spPr>
            <a:xfrm>
              <a:off x="4759202" y="2514765"/>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6" name="Oval 95"/>
            <p:cNvSpPr>
              <a:spLocks noChangeAspect="1"/>
            </p:cNvSpPr>
            <p:nvPr/>
          </p:nvSpPr>
          <p:spPr>
            <a:xfrm>
              <a:off x="4759202" y="343277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98" name="TextBox 97"/>
          <p:cNvSpPr txBox="1"/>
          <p:nvPr/>
        </p:nvSpPr>
        <p:spPr>
          <a:xfrm>
            <a:off x="4012090" y="4030653"/>
            <a:ext cx="324128" cy="338554"/>
          </a:xfrm>
          <a:prstGeom prst="rect">
            <a:avLst/>
          </a:prstGeom>
          <a:noFill/>
        </p:spPr>
        <p:txBody>
          <a:bodyPr wrap="none" rtlCol="0">
            <a:spAutoFit/>
          </a:bodyPr>
          <a:lstStyle/>
          <a:p>
            <a:r>
              <a:rPr lang="en-US" sz="1600" b="1" dirty="0" smtClean="0"/>
              <a:t>t</a:t>
            </a:r>
            <a:r>
              <a:rPr lang="en-US" sz="1600" b="1" baseline="-25000" dirty="0" smtClean="0"/>
              <a:t>3</a:t>
            </a:r>
            <a:endParaRPr lang="en-US" sz="2800" b="1" baseline="-25000" dirty="0"/>
          </a:p>
        </p:txBody>
      </p:sp>
      <p:grpSp>
        <p:nvGrpSpPr>
          <p:cNvPr id="168" name="Group 167"/>
          <p:cNvGrpSpPr/>
          <p:nvPr/>
        </p:nvGrpSpPr>
        <p:grpSpPr>
          <a:xfrm>
            <a:off x="6478507" y="4084461"/>
            <a:ext cx="2133553" cy="261610"/>
            <a:chOff x="6588451" y="4141196"/>
            <a:chExt cx="2133550" cy="316634"/>
          </a:xfrm>
        </p:grpSpPr>
        <p:sp>
          <p:nvSpPr>
            <p:cNvPr id="100" name="Rectangle 99"/>
            <p:cNvSpPr/>
            <p:nvPr/>
          </p:nvSpPr>
          <p:spPr>
            <a:xfrm rot="5400000">
              <a:off x="7516885" y="3235137"/>
              <a:ext cx="276681" cy="2133550"/>
            </a:xfrm>
            <a:prstGeom prst="rect">
              <a:avLst/>
            </a:prstGeom>
            <a:solidFill>
              <a:srgbClr val="9541D4">
                <a:alpha val="74902"/>
              </a:srgbClr>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p:nvSpPr>
          <p:spPr>
            <a:xfrm>
              <a:off x="7288301" y="4141196"/>
              <a:ext cx="741874" cy="316634"/>
            </a:xfrm>
            <a:prstGeom prst="rect">
              <a:avLst/>
            </a:prstGeom>
            <a:noFill/>
          </p:spPr>
          <p:txBody>
            <a:bodyPr wrap="square" rtlCol="0" anchor="t">
              <a:spAutoFit/>
            </a:bodyPr>
            <a:lstStyle/>
            <a:p>
              <a:pPr algn="ctr"/>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grpSp>
      <p:grpSp>
        <p:nvGrpSpPr>
          <p:cNvPr id="174" name="Group 173"/>
          <p:cNvGrpSpPr/>
          <p:nvPr/>
        </p:nvGrpSpPr>
        <p:grpSpPr>
          <a:xfrm>
            <a:off x="3913415" y="4376168"/>
            <a:ext cx="1919138" cy="1965930"/>
            <a:chOff x="3984859" y="4494454"/>
            <a:chExt cx="1919138" cy="1965930"/>
          </a:xfrm>
        </p:grpSpPr>
        <p:sp>
          <p:nvSpPr>
            <p:cNvPr id="115" name="TextBox 114"/>
            <p:cNvSpPr txBox="1"/>
            <p:nvPr/>
          </p:nvSpPr>
          <p:spPr>
            <a:xfrm rot="16200000">
              <a:off x="3859665" y="507969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grpSp>
          <p:nvGrpSpPr>
            <p:cNvPr id="173" name="Group 172"/>
            <p:cNvGrpSpPr/>
            <p:nvPr/>
          </p:nvGrpSpPr>
          <p:grpSpPr>
            <a:xfrm>
              <a:off x="4249890" y="4494454"/>
              <a:ext cx="1654107" cy="1965930"/>
              <a:chOff x="4249890" y="4494454"/>
              <a:chExt cx="1654107" cy="1965930"/>
            </a:xfrm>
          </p:grpSpPr>
          <p:grpSp>
            <p:nvGrpSpPr>
              <p:cNvPr id="172" name="Group 171"/>
              <p:cNvGrpSpPr/>
              <p:nvPr/>
            </p:nvGrpSpPr>
            <p:grpSpPr>
              <a:xfrm>
                <a:off x="4385551" y="6071768"/>
                <a:ext cx="1346209" cy="388616"/>
                <a:chOff x="4380630" y="6071768"/>
                <a:chExt cx="1346209" cy="388616"/>
              </a:xfrm>
            </p:grpSpPr>
            <p:sp>
              <p:nvSpPr>
                <p:cNvPr id="128" name="TextBox 127"/>
                <p:cNvSpPr txBox="1"/>
                <p:nvPr/>
              </p:nvSpPr>
              <p:spPr>
                <a:xfrm>
                  <a:off x="4723130" y="6152607"/>
                  <a:ext cx="661208"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Topics</a:t>
                  </a:r>
                  <a:endParaRPr lang="en-US" sz="1000" dirty="0">
                    <a:latin typeface="Times New Roman" charset="0"/>
                    <a:ea typeface="Times New Roman" charset="0"/>
                    <a:cs typeface="Times New Roman" charset="0"/>
                  </a:endParaRPr>
                </a:p>
              </p:txBody>
            </p:sp>
            <p:grpSp>
              <p:nvGrpSpPr>
                <p:cNvPr id="171" name="Group 170"/>
                <p:cNvGrpSpPr/>
                <p:nvPr/>
              </p:nvGrpSpPr>
              <p:grpSpPr>
                <a:xfrm>
                  <a:off x="4380630" y="6071768"/>
                  <a:ext cx="1346209" cy="128016"/>
                  <a:chOff x="4380630" y="6071768"/>
                  <a:chExt cx="1346209" cy="128016"/>
                </a:xfrm>
              </p:grpSpPr>
              <p:sp>
                <p:nvSpPr>
                  <p:cNvPr id="118" name="Oval 117"/>
                  <p:cNvSpPr>
                    <a:spLocks noChangeAspect="1"/>
                  </p:cNvSpPr>
                  <p:nvPr/>
                </p:nvSpPr>
                <p:spPr>
                  <a:xfrm rot="5400000">
                    <a:off x="4380630" y="6071768"/>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9" name="Oval 118"/>
                  <p:cNvSpPr>
                    <a:spLocks noChangeAspect="1"/>
                  </p:cNvSpPr>
                  <p:nvPr/>
                </p:nvSpPr>
                <p:spPr>
                  <a:xfrm rot="5400000">
                    <a:off x="4786694" y="6071768"/>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1" name="Oval 120"/>
                  <p:cNvSpPr>
                    <a:spLocks noChangeAspect="1"/>
                  </p:cNvSpPr>
                  <p:nvPr/>
                </p:nvSpPr>
                <p:spPr>
                  <a:xfrm rot="5400000">
                    <a:off x="5192758" y="607176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22" name="Oval 121"/>
                  <p:cNvSpPr>
                    <a:spLocks noChangeAspect="1"/>
                  </p:cNvSpPr>
                  <p:nvPr/>
                </p:nvSpPr>
                <p:spPr>
                  <a:xfrm rot="5400000">
                    <a:off x="5598823" y="607176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grpSp>
          <p:grpSp>
            <p:nvGrpSpPr>
              <p:cNvPr id="169" name="Group 168"/>
              <p:cNvGrpSpPr/>
              <p:nvPr/>
            </p:nvGrpSpPr>
            <p:grpSpPr>
              <a:xfrm>
                <a:off x="4249890" y="4494454"/>
                <a:ext cx="1654107" cy="1554480"/>
                <a:chOff x="4249890" y="4506190"/>
                <a:chExt cx="1654107" cy="1554480"/>
              </a:xfrm>
            </p:grpSpPr>
            <p:sp>
              <p:nvSpPr>
                <p:cNvPr id="109" name="Rectangle 108"/>
                <p:cNvSpPr/>
                <p:nvPr/>
              </p:nvSpPr>
              <p:spPr>
                <a:xfrm>
                  <a:off x="4320022" y="4998050"/>
                  <a:ext cx="274037" cy="1059380"/>
                </a:xfrm>
                <a:prstGeom prst="rect">
                  <a:avLst/>
                </a:prstGeom>
                <a:solidFill>
                  <a:srgbClr val="9541D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4721836" y="5694128"/>
                  <a:ext cx="274037" cy="363302"/>
                </a:xfrm>
                <a:prstGeom prst="rect">
                  <a:avLst/>
                </a:prstGeom>
                <a:solidFill>
                  <a:srgbClr val="FF4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5525463" y="5925272"/>
                  <a:ext cx="274037" cy="132158"/>
                </a:xfrm>
                <a:prstGeom prst="rect">
                  <a:avLst/>
                </a:prstGeom>
                <a:solidFill>
                  <a:srgbClr val="00BC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5123650" y="5694128"/>
                  <a:ext cx="274037" cy="363302"/>
                </a:xfrm>
                <a:prstGeom prst="rect">
                  <a:avLst/>
                </a:prstGeom>
                <a:solidFill>
                  <a:srgbClr val="FFCA2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p:cNvCxnSpPr/>
                <p:nvPr/>
              </p:nvCxnSpPr>
              <p:spPr>
                <a:xfrm flipV="1">
                  <a:off x="4250915" y="5386256"/>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V="1">
                  <a:off x="4249890" y="5047701"/>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V="1">
                  <a:off x="4255002" y="4739829"/>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V="1">
                  <a:off x="4258077" y="5749357"/>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4" name="Rectangle 113"/>
                <p:cNvSpPr>
                  <a:spLocks/>
                </p:cNvSpPr>
                <p:nvPr/>
              </p:nvSpPr>
              <p:spPr>
                <a:xfrm>
                  <a:off x="4258077" y="4506190"/>
                  <a:ext cx="1645920"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67" name="Group 166"/>
          <p:cNvGrpSpPr/>
          <p:nvPr/>
        </p:nvGrpSpPr>
        <p:grpSpPr>
          <a:xfrm>
            <a:off x="6471879" y="4373779"/>
            <a:ext cx="2144166" cy="1559252"/>
            <a:chOff x="6581823" y="4482719"/>
            <a:chExt cx="2144166" cy="1559252"/>
          </a:xfrm>
        </p:grpSpPr>
        <p:grpSp>
          <p:nvGrpSpPr>
            <p:cNvPr id="166" name="Group 165"/>
            <p:cNvGrpSpPr/>
            <p:nvPr/>
          </p:nvGrpSpPr>
          <p:grpSpPr>
            <a:xfrm>
              <a:off x="6636703" y="4925630"/>
              <a:ext cx="2050395" cy="1116341"/>
              <a:chOff x="6636703" y="4925630"/>
              <a:chExt cx="2050395" cy="1116341"/>
            </a:xfrm>
          </p:grpSpPr>
          <p:sp>
            <p:nvSpPr>
              <p:cNvPr id="146" name="Rectangle 145"/>
              <p:cNvSpPr/>
              <p:nvPr/>
            </p:nvSpPr>
            <p:spPr>
              <a:xfrm>
                <a:off x="6784111" y="4982922"/>
                <a:ext cx="74187" cy="10590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a:off x="6936511" y="5829687"/>
                <a:ext cx="74187" cy="21228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p:cNvSpPr/>
              <p:nvPr/>
            </p:nvSpPr>
            <p:spPr>
              <a:xfrm>
                <a:off x="6636703" y="5933649"/>
                <a:ext cx="69196" cy="1083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a:off x="7088911" y="5968165"/>
                <a:ext cx="74187" cy="738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a:off x="7241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a:off x="7393711" y="5996251"/>
                <a:ext cx="74187"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7546111" y="5153686"/>
                <a:ext cx="74187" cy="8882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7698511" y="5847207"/>
                <a:ext cx="74187" cy="1947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p:cNvSpPr/>
              <p:nvPr/>
            </p:nvSpPr>
            <p:spPr>
              <a:xfrm>
                <a:off x="7850911" y="4925630"/>
                <a:ext cx="85627" cy="11163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p:cNvSpPr/>
              <p:nvPr/>
            </p:nvSpPr>
            <p:spPr>
              <a:xfrm>
                <a:off x="8003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a:off x="8155711" y="5996251"/>
                <a:ext cx="67849" cy="457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8308111" y="5933649"/>
                <a:ext cx="74187" cy="10832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a:off x="8460511" y="5200145"/>
                <a:ext cx="74187" cy="8418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a:off x="8612911" y="5678669"/>
                <a:ext cx="74187" cy="36330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p:cNvGrpSpPr/>
            <p:nvPr/>
          </p:nvGrpSpPr>
          <p:grpSpPr>
            <a:xfrm>
              <a:off x="6581823" y="4482719"/>
              <a:ext cx="2144166" cy="1554480"/>
              <a:chOff x="4378843" y="4506190"/>
              <a:chExt cx="1654107" cy="1554480"/>
            </a:xfrm>
          </p:grpSpPr>
          <p:cxnSp>
            <p:nvCxnSpPr>
              <p:cNvPr id="140" name="Straight Connector 139"/>
              <p:cNvCxnSpPr/>
              <p:nvPr/>
            </p:nvCxnSpPr>
            <p:spPr>
              <a:xfrm flipV="1">
                <a:off x="4379868" y="5386256"/>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flipV="1">
                <a:off x="4378843" y="5047701"/>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flipV="1">
                <a:off x="4383955" y="4739829"/>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4387030" y="5749357"/>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4" name="Rectangle 143"/>
              <p:cNvSpPr>
                <a:spLocks/>
              </p:cNvSpPr>
              <p:nvPr/>
            </p:nvSpPr>
            <p:spPr>
              <a:xfrm>
                <a:off x="4387030" y="4506190"/>
                <a:ext cx="1645920"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aphicFrame>
        <p:nvGraphicFramePr>
          <p:cNvPr id="163" name="Table 162"/>
          <p:cNvGraphicFramePr>
            <a:graphicFrameLocks noGrp="1"/>
          </p:cNvGraphicFramePr>
          <p:nvPr>
            <p:extLst/>
          </p:nvPr>
        </p:nvGraphicFramePr>
        <p:xfrm>
          <a:off x="6486536" y="5887952"/>
          <a:ext cx="2121406" cy="230957"/>
        </p:xfrm>
        <a:graphic>
          <a:graphicData uri="http://schemas.openxmlformats.org/drawingml/2006/table">
            <a:tbl>
              <a:tblPr bandRow="1">
                <a:tableStyleId>{7E9639D4-E3E2-4D34-9284-5A2195B3D0D7}</a:tableStyleId>
              </a:tblPr>
              <a:tblGrid>
                <a:gridCol w="151529"/>
                <a:gridCol w="151529"/>
                <a:gridCol w="151529"/>
                <a:gridCol w="151529"/>
                <a:gridCol w="151529"/>
                <a:gridCol w="151529"/>
                <a:gridCol w="151529"/>
                <a:gridCol w="151529"/>
                <a:gridCol w="151529"/>
                <a:gridCol w="151529"/>
                <a:gridCol w="151529"/>
                <a:gridCol w="151529"/>
                <a:gridCol w="151529"/>
                <a:gridCol w="151529"/>
              </a:tblGrid>
              <a:tr h="230957">
                <a:tc>
                  <a:txBody>
                    <a:bodyPr/>
                    <a:lstStyle/>
                    <a:p>
                      <a:pPr algn="ctr"/>
                      <a:r>
                        <a:rPr lang="en-US" sz="1000" b="1" dirty="0" smtClean="0"/>
                        <a:t>1</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2</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3</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64" name="TextBox 163"/>
          <p:cNvSpPr txBox="1"/>
          <p:nvPr/>
        </p:nvSpPr>
        <p:spPr>
          <a:xfrm rot="16200000">
            <a:off x="6059898" y="496140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sp>
        <p:nvSpPr>
          <p:cNvPr id="165" name="TextBox 164"/>
          <p:cNvSpPr txBox="1"/>
          <p:nvPr/>
        </p:nvSpPr>
        <p:spPr>
          <a:xfrm>
            <a:off x="7298664" y="6026110"/>
            <a:ext cx="649600"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Words</a:t>
            </a:r>
            <a:endParaRPr lang="en-US" sz="1000" dirty="0">
              <a:latin typeface="Times New Roman" charset="0"/>
              <a:ea typeface="Times New Roman" charset="0"/>
              <a:cs typeface="Times New Roman" charset="0"/>
            </a:endParaRPr>
          </a:p>
        </p:txBody>
      </p:sp>
      <p:sp>
        <p:nvSpPr>
          <p:cNvPr id="181" name="TextBox 180"/>
          <p:cNvSpPr txBox="1"/>
          <p:nvPr/>
        </p:nvSpPr>
        <p:spPr>
          <a:xfrm>
            <a:off x="205119" y="910712"/>
            <a:ext cx="6764993"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Real-time </a:t>
            </a:r>
            <a:r>
              <a:rPr lang="en-US" sz="2000" b="1" dirty="0">
                <a:latin typeface="Times New Roman" charset="0"/>
                <a:ea typeface="Times New Roman" charset="0"/>
                <a:cs typeface="Times New Roman" charset="0"/>
              </a:rPr>
              <a:t>Online </a:t>
            </a:r>
            <a:r>
              <a:rPr lang="en-US" sz="2000" b="1" dirty="0" smtClean="0">
                <a:latin typeface="Times New Roman" charset="0"/>
                <a:ea typeface="Times New Roman" charset="0"/>
                <a:cs typeface="Times New Roman" charset="0"/>
              </a:rPr>
              <a:t>Spatial-Temporal </a:t>
            </a:r>
            <a:r>
              <a:rPr lang="en-US" sz="2000" b="1" dirty="0">
                <a:latin typeface="Times New Roman" charset="0"/>
                <a:ea typeface="Times New Roman" charset="0"/>
                <a:cs typeface="Times New Roman" charset="0"/>
              </a:rPr>
              <a:t>Topic-model </a:t>
            </a:r>
            <a:r>
              <a:rPr lang="en-US" sz="2000" b="1" dirty="0" smtClean="0">
                <a:latin typeface="Times New Roman" charset="0"/>
                <a:ea typeface="Times New Roman" charset="0"/>
                <a:cs typeface="Times New Roman" charset="0"/>
              </a:rPr>
              <a:t>(ROST)</a:t>
            </a:r>
            <a:r>
              <a:rPr lang="en-US" sz="2000" baseline="30000" dirty="0">
                <a:latin typeface="Times New Roman" charset="0"/>
                <a:ea typeface="Times New Roman" charset="0"/>
                <a:cs typeface="Times New Roman" charset="0"/>
              </a:rPr>
              <a:t> (</a:t>
            </a:r>
            <a:r>
              <a:rPr lang="en-US" sz="2000" baseline="30000" dirty="0" smtClean="0">
                <a:latin typeface="Times New Roman" charset="0"/>
                <a:ea typeface="Times New Roman" charset="0"/>
                <a:cs typeface="Times New Roman" charset="0"/>
              </a:rPr>
              <a:t>1-2)</a:t>
            </a:r>
            <a:endParaRPr lang="en-US" sz="2000" dirty="0"/>
          </a:p>
        </p:txBody>
      </p:sp>
      <p:sp>
        <p:nvSpPr>
          <p:cNvPr id="183" name="Rectangle 182"/>
          <p:cNvSpPr/>
          <p:nvPr/>
        </p:nvSpPr>
        <p:spPr>
          <a:xfrm>
            <a:off x="5314450" y="3307807"/>
            <a:ext cx="3511975" cy="261610"/>
          </a:xfrm>
          <a:prstGeom prst="rect">
            <a:avLst/>
          </a:prstGeom>
        </p:spPr>
        <p:txBody>
          <a:bodyPr wrap="square">
            <a:spAutoFit/>
          </a:bodyPr>
          <a:lstStyle/>
          <a:p>
            <a:r>
              <a:rPr lang="en-US" sz="1100" baseline="30000" dirty="0" smtClean="0">
                <a:latin typeface="Times New Roman" charset="0"/>
                <a:ea typeface="Times New Roman" charset="0"/>
                <a:cs typeface="Times New Roman" charset="0"/>
              </a:rPr>
              <a:t>(1-2) </a:t>
            </a:r>
            <a:r>
              <a:rPr lang="en-US" sz="1100" dirty="0" err="1" smtClean="0">
                <a:latin typeface="Times New Roman" charset="0"/>
                <a:ea typeface="Times New Roman" charset="0"/>
                <a:cs typeface="Times New Roman" charset="0"/>
              </a:rPr>
              <a:t>Girdahr</a:t>
            </a:r>
            <a:r>
              <a:rPr lang="en-US" sz="1100" dirty="0" smtClean="0">
                <a:latin typeface="Times New Roman" charset="0"/>
                <a:ea typeface="Times New Roman" charset="0"/>
                <a:cs typeface="Times New Roman" charset="0"/>
              </a:rPr>
              <a:t> et al. [2013, 2016], </a:t>
            </a:r>
            <a:r>
              <a:rPr lang="en-US" sz="1100" baseline="30000" dirty="0" smtClean="0">
                <a:latin typeface="Times New Roman" charset="0"/>
                <a:ea typeface="Times New Roman" charset="0"/>
                <a:cs typeface="Times New Roman" charset="0"/>
              </a:rPr>
              <a:t>(3) </a:t>
            </a:r>
            <a:r>
              <a:rPr lang="en-US" sz="1100" dirty="0" err="1" smtClean="0">
                <a:latin typeface="Times New Roman" charset="0"/>
                <a:ea typeface="Times New Roman" charset="0"/>
                <a:cs typeface="Times New Roman" charset="0"/>
              </a:rPr>
              <a:t>Blei</a:t>
            </a:r>
            <a:r>
              <a:rPr lang="en-US" sz="1100" dirty="0" smtClean="0">
                <a:latin typeface="Times New Roman" charset="0"/>
                <a:ea typeface="Times New Roman" charset="0"/>
                <a:cs typeface="Times New Roman" charset="0"/>
              </a:rPr>
              <a:t> et al. [2003, 2010]</a:t>
            </a:r>
            <a:endParaRPr lang="en-US" sz="1100" dirty="0"/>
          </a:p>
        </p:txBody>
      </p:sp>
      <mc:AlternateContent xmlns:mc="http://schemas.openxmlformats.org/markup-compatibility/2006" xmlns:a14="http://schemas.microsoft.com/office/drawing/2010/main">
        <mc:Choice Requires="a14">
          <p:sp>
            <p:nvSpPr>
              <p:cNvPr id="3" name="TextBox 2"/>
              <p:cNvSpPr txBox="1"/>
              <p:nvPr/>
            </p:nvSpPr>
            <p:spPr>
              <a:xfrm>
                <a:off x="336785" y="6129169"/>
                <a:ext cx="376450"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charset="0"/>
                        </a:rPr>
                        <m:t>𝑡</m:t>
                      </m:r>
                      <m:r>
                        <a:rPr lang="en-US" sz="1200" b="0" i="1" smtClean="0">
                          <a:latin typeface="Cambria Math" charset="0"/>
                          <a:ea typeface="Cambria Math" charset="0"/>
                          <a:cs typeface="Cambria Math" charset="0"/>
                        </a:rPr>
                        <m:t>∈</m:t>
                      </m:r>
                      <m:r>
                        <a:rPr lang="en-US" sz="1200" b="0" i="1" smtClean="0">
                          <a:latin typeface="Cambria Math" charset="0"/>
                          <a:ea typeface="Cambria Math" charset="0"/>
                          <a:cs typeface="Cambria Math" charset="0"/>
                        </a:rPr>
                        <m:t>𝑇</m:t>
                      </m:r>
                    </m:oMath>
                  </m:oMathPara>
                </a14:m>
                <a:endParaRPr lang="en-US" sz="1200" dirty="0"/>
              </a:p>
            </p:txBody>
          </p:sp>
        </mc:Choice>
        <mc:Fallback xmlns="">
          <p:sp>
            <p:nvSpPr>
              <p:cNvPr id="3" name="TextBox 2"/>
              <p:cNvSpPr txBox="1">
                <a:spLocks noRot="1" noChangeAspect="1" noMove="1" noResize="1" noEditPoints="1" noAdjustHandles="1" noChangeArrowheads="1" noChangeShapeType="1" noTextEdit="1"/>
              </p:cNvSpPr>
              <p:nvPr/>
            </p:nvSpPr>
            <p:spPr>
              <a:xfrm>
                <a:off x="336785" y="6129169"/>
                <a:ext cx="376450" cy="184666"/>
              </a:xfrm>
              <a:prstGeom prst="rect">
                <a:avLst/>
              </a:prstGeom>
              <a:blipFill rotWithShape="0">
                <a:blip r:embed="rId4"/>
                <a:stretch>
                  <a:fillRect l="-8065" r="-8065"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164955" y="6129169"/>
                <a:ext cx="436338"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charset="0"/>
                        </a:rPr>
                        <m:t>𝑤</m:t>
                      </m:r>
                      <m:r>
                        <a:rPr lang="en-US" sz="1200" b="0" i="1" smtClean="0">
                          <a:latin typeface="Cambria Math" charset="0"/>
                          <a:ea typeface="Cambria Math" charset="0"/>
                          <a:cs typeface="Cambria Math" charset="0"/>
                        </a:rPr>
                        <m:t>∈</m:t>
                      </m:r>
                      <m:r>
                        <a:rPr lang="en-US" sz="1200" b="0" i="1" smtClean="0">
                          <a:latin typeface="Cambria Math" charset="0"/>
                          <a:ea typeface="Cambria Math" charset="0"/>
                          <a:cs typeface="Cambria Math" charset="0"/>
                        </a:rPr>
                        <m:t>𝑉</m:t>
                      </m:r>
                    </m:oMath>
                  </m:oMathPara>
                </a14:m>
                <a:endParaRPr lang="en-US" sz="1200" dirty="0"/>
              </a:p>
            </p:txBody>
          </p:sp>
        </mc:Choice>
        <mc:Fallback xmlns="">
          <p:sp>
            <p:nvSpPr>
              <p:cNvPr id="6" name="TextBox 5"/>
              <p:cNvSpPr txBox="1">
                <a:spLocks noRot="1" noChangeAspect="1" noMove="1" noResize="1" noEditPoints="1" noAdjustHandles="1" noChangeArrowheads="1" noChangeShapeType="1" noTextEdit="1"/>
              </p:cNvSpPr>
              <p:nvPr/>
            </p:nvSpPr>
            <p:spPr>
              <a:xfrm>
                <a:off x="1164955" y="6129169"/>
                <a:ext cx="436338" cy="184666"/>
              </a:xfrm>
              <a:prstGeom prst="rect">
                <a:avLst/>
              </a:prstGeom>
              <a:blipFill rotWithShape="0">
                <a:blip r:embed="rId5"/>
                <a:stretch>
                  <a:fillRect l="-4167" r="-6944"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9" name="TextBox 128"/>
              <p:cNvSpPr txBox="1"/>
              <p:nvPr/>
            </p:nvSpPr>
            <p:spPr>
              <a:xfrm>
                <a:off x="3914019" y="3724699"/>
                <a:ext cx="4769511" cy="338554"/>
              </a:xfrm>
              <a:prstGeom prst="rect">
                <a:avLst/>
              </a:prstGeom>
              <a:noFill/>
            </p:spPr>
            <p:txBody>
              <a:bodyPr wrap="none" rtlCol="0">
                <a:spAutoFit/>
              </a:bodyPr>
              <a:lstStyle/>
              <a:p>
                <a:r>
                  <a:rPr lang="en-US" sz="1600" dirty="0" smtClean="0">
                    <a:latin typeface="Times New Roman" charset="0"/>
                    <a:ea typeface="Times New Roman" charset="0"/>
                    <a:cs typeface="Times New Roman" charset="0"/>
                  </a:rPr>
                  <a:t>1) for each observation (</a:t>
                </a:r>
                <a14:m>
                  <m:oMath xmlns:m="http://schemas.openxmlformats.org/officeDocument/2006/math">
                    <m:sSub>
                      <m:sSubPr>
                        <m:ctrlPr>
                          <a:rPr lang="en-US" sz="1600" i="1">
                            <a:latin typeface="Cambria Math" charset="0"/>
                            <a:ea typeface="Cambria Math" charset="0"/>
                            <a:cs typeface="Cambria Math" charset="0"/>
                          </a:rPr>
                        </m:ctrlPr>
                      </m:sSubPr>
                      <m:e>
                        <m:r>
                          <a:rPr lang="en-US" sz="1600" i="1">
                            <a:latin typeface="Cambria Math" charset="0"/>
                            <a:ea typeface="Cambria Math" charset="0"/>
                            <a:cs typeface="Cambria Math" charset="0"/>
                          </a:rPr>
                          <m:t>𝜃</m:t>
                        </m:r>
                      </m:e>
                      <m:sub>
                        <m:r>
                          <a:rPr lang="en-US" sz="1600" b="0" i="1" smtClean="0">
                            <a:latin typeface="Cambria Math" charset="0"/>
                            <a:ea typeface="Cambria Math" charset="0"/>
                            <a:cs typeface="Cambria Math" charset="0"/>
                          </a:rPr>
                          <m:t>𝑡</m:t>
                        </m:r>
                      </m:sub>
                    </m:sSub>
                  </m:oMath>
                </a14:m>
                <a:r>
                  <a:rPr lang="en-US" sz="1600" dirty="0" smtClean="0">
                    <a:latin typeface="Times New Roman" charset="0"/>
                    <a:ea typeface="Times New Roman" charset="0"/>
                    <a:cs typeface="Times New Roman" charset="0"/>
                  </a:rPr>
                  <a:t>)     2</a:t>
                </a:r>
                <a:r>
                  <a:rPr lang="en-US" sz="1600" dirty="0">
                    <a:latin typeface="Times New Roman" charset="0"/>
                    <a:ea typeface="Times New Roman" charset="0"/>
                    <a:cs typeface="Times New Roman" charset="0"/>
                  </a:rPr>
                  <a:t>) </a:t>
                </a:r>
                <a:r>
                  <a:rPr lang="en-US" sz="1600" dirty="0" smtClean="0">
                    <a:latin typeface="Times New Roman" charset="0"/>
                    <a:ea typeface="Times New Roman" charset="0"/>
                    <a:cs typeface="Times New Roman" charset="0"/>
                  </a:rPr>
                  <a:t>for </a:t>
                </a:r>
                <a:r>
                  <a:rPr lang="en-US" sz="1600" dirty="0">
                    <a:latin typeface="Times New Roman" charset="0"/>
                    <a:ea typeface="Times New Roman" charset="0"/>
                    <a:cs typeface="Times New Roman" charset="0"/>
                  </a:rPr>
                  <a:t>entire </a:t>
                </a:r>
                <a:r>
                  <a:rPr lang="en-US" sz="1600" dirty="0" smtClean="0">
                    <a:latin typeface="Times New Roman" charset="0"/>
                    <a:ea typeface="Times New Roman" charset="0"/>
                    <a:cs typeface="Times New Roman" charset="0"/>
                  </a:rPr>
                  <a:t>dataset </a:t>
                </a:r>
                <a:r>
                  <a:rPr lang="en-US" sz="1600" dirty="0">
                    <a:latin typeface="Times New Roman" charset="0"/>
                    <a:ea typeface="Times New Roman" charset="0"/>
                    <a:cs typeface="Times New Roman" charset="0"/>
                  </a:rPr>
                  <a:t>(</a:t>
                </a:r>
                <a14:m>
                  <m:oMath xmlns:m="http://schemas.openxmlformats.org/officeDocument/2006/math">
                    <m:sSub>
                      <m:sSubPr>
                        <m:ctrlPr>
                          <a:rPr lang="en-US" sz="1600" i="1">
                            <a:latin typeface="Cambria Math" charset="0"/>
                            <a:ea typeface="Cambria Math" charset="0"/>
                            <a:cs typeface="Cambria Math" charset="0"/>
                          </a:rPr>
                        </m:ctrlPr>
                      </m:sSubPr>
                      <m:e>
                        <m:r>
                          <a:rPr lang="en-US" sz="1600" i="1">
                            <a:latin typeface="Cambria Math" charset="0"/>
                            <a:ea typeface="Cambria Math" charset="0"/>
                            <a:cs typeface="Cambria Math" charset="0"/>
                          </a:rPr>
                          <m:t>𝜙</m:t>
                        </m:r>
                      </m:e>
                      <m:sub>
                        <m:r>
                          <a:rPr lang="en-US" sz="1600" i="1">
                            <a:latin typeface="Cambria Math" charset="0"/>
                            <a:ea typeface="Cambria Math" charset="0"/>
                            <a:cs typeface="Cambria Math" charset="0"/>
                          </a:rPr>
                          <m:t>𝑧</m:t>
                        </m:r>
                      </m:sub>
                    </m:sSub>
                  </m:oMath>
                </a14:m>
                <a:r>
                  <a:rPr lang="en-US" sz="1600" dirty="0">
                    <a:latin typeface="Times New Roman" charset="0"/>
                    <a:ea typeface="Times New Roman" charset="0"/>
                    <a:cs typeface="Times New Roman" charset="0"/>
                  </a:rPr>
                  <a:t>)</a:t>
                </a:r>
              </a:p>
            </p:txBody>
          </p:sp>
        </mc:Choice>
        <mc:Fallback xmlns="">
          <p:sp>
            <p:nvSpPr>
              <p:cNvPr id="129" name="TextBox 128"/>
              <p:cNvSpPr txBox="1">
                <a:spLocks noRot="1" noChangeAspect="1" noMove="1" noResize="1" noEditPoints="1" noAdjustHandles="1" noChangeArrowheads="1" noChangeShapeType="1" noTextEdit="1"/>
              </p:cNvSpPr>
              <p:nvPr/>
            </p:nvSpPr>
            <p:spPr>
              <a:xfrm>
                <a:off x="3914019" y="3724699"/>
                <a:ext cx="4769511" cy="338554"/>
              </a:xfrm>
              <a:prstGeom prst="rect">
                <a:avLst/>
              </a:prstGeom>
              <a:blipFill rotWithShape="0">
                <a:blip r:embed="rId6"/>
                <a:stretch>
                  <a:fillRect l="-639" t="-5357" b="-21429"/>
                </a:stretch>
              </a:blipFill>
            </p:spPr>
            <p:txBody>
              <a:bodyPr/>
              <a:lstStyle/>
              <a:p>
                <a:r>
                  <a:rPr lang="en-US">
                    <a:noFill/>
                  </a:rPr>
                  <a:t> </a:t>
                </a:r>
              </a:p>
            </p:txBody>
          </p:sp>
        </mc:Fallback>
      </mc:AlternateContent>
      <p:sp>
        <p:nvSpPr>
          <p:cNvPr id="12" name="TextBox 11"/>
          <p:cNvSpPr txBox="1"/>
          <p:nvPr/>
        </p:nvSpPr>
        <p:spPr>
          <a:xfrm rot="5400000">
            <a:off x="3048683" y="5992609"/>
            <a:ext cx="463588" cy="369332"/>
          </a:xfrm>
          <a:prstGeom prst="rect">
            <a:avLst/>
          </a:prstGeom>
          <a:noFill/>
        </p:spPr>
        <p:txBody>
          <a:bodyPr wrap="none" rtlCol="0" anchor="ctr">
            <a:spAutoFit/>
          </a:bodyPr>
          <a:lstStyle/>
          <a:p>
            <a:r>
              <a:rPr lang="en-US" dirty="0" smtClean="0"/>
              <a:t>. . </a:t>
            </a:r>
            <a:r>
              <a:rPr lang="en-US" smtClean="0"/>
              <a:t>.</a:t>
            </a:r>
            <a:endParaRPr lang="en-US"/>
          </a:p>
        </p:txBody>
      </p:sp>
    </p:spTree>
    <p:extLst>
      <p:ext uri="{BB962C8B-B14F-4D97-AF65-F5344CB8AC3E}">
        <p14:creationId xmlns:p14="http://schemas.microsoft.com/office/powerpoint/2010/main" val="2581970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30914322"/>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a:t>
                      </a:r>
                      <a:r>
                        <a:rPr lang="en-US" smtClean="0">
                          <a:solidFill>
                            <a:schemeClr val="bg1"/>
                          </a:solidFill>
                          <a:latin typeface="Times New Roman" charset="0"/>
                          <a:ea typeface="Times New Roman" charset="0"/>
                          <a:cs typeface="Times New Roman" charset="0"/>
                        </a:rPr>
                        <a:t>OCEANS</a:t>
                      </a:r>
                      <a:r>
                        <a:rPr lang="en-US" baseline="0" smtClean="0">
                          <a:solidFill>
                            <a:schemeClr val="bg1"/>
                          </a:solidFill>
                          <a:latin typeface="Times New Roman" charset="0"/>
                          <a:ea typeface="Times New Roman" charset="0"/>
                          <a:cs typeface="Times New Roman" charset="0"/>
                        </a:rPr>
                        <a:t>     </a:t>
                      </a:r>
                      <a:r>
                        <a:rPr lang="en-US" baseline="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44</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Header here</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3997964" y="3244334"/>
            <a:ext cx="1326004" cy="369332"/>
          </a:xfrm>
          <a:prstGeom prst="rect">
            <a:avLst/>
          </a:prstGeom>
        </p:spPr>
        <p:txBody>
          <a:bodyPr wrap="none">
            <a:spAutoFit/>
          </a:bodyPr>
          <a:lstStyle/>
          <a:p>
            <a:r>
              <a:rPr lang="en-US" dirty="0" smtClean="0">
                <a:solidFill>
                  <a:schemeClr val="bg2">
                    <a:lumMod val="10000"/>
                  </a:schemeClr>
                </a:solidFill>
                <a:latin typeface="Georgia" charset="0"/>
                <a:ea typeface="Georgia" charset="0"/>
                <a:cs typeface="Georgia" charset="0"/>
              </a:rPr>
              <a:t>Some text..</a:t>
            </a:r>
            <a:endParaRPr lang="en-US" dirty="0"/>
          </a:p>
        </p:txBody>
      </p:sp>
      <p:sp>
        <p:nvSpPr>
          <p:cNvPr id="12" name="Rectangle 11"/>
          <p:cNvSpPr/>
          <p:nvPr/>
        </p:nvSpPr>
        <p:spPr>
          <a:xfrm>
            <a:off x="3646103" y="4302667"/>
            <a:ext cx="2109873" cy="369332"/>
          </a:xfrm>
          <a:prstGeom prst="rect">
            <a:avLst/>
          </a:prstGeom>
        </p:spPr>
        <p:txBody>
          <a:bodyPr wrap="none">
            <a:spAutoFit/>
          </a:bodyPr>
          <a:lstStyle/>
          <a:p>
            <a:r>
              <a:rPr lang="en-US" smtClean="0">
                <a:solidFill>
                  <a:schemeClr val="bg2">
                    <a:lumMod val="10000"/>
                  </a:schemeClr>
                </a:solidFill>
                <a:latin typeface="Lucida Grande" charset="0"/>
                <a:ea typeface="Lucida Grande" charset="0"/>
                <a:cs typeface="Lucida Grande" charset="0"/>
              </a:rPr>
              <a:t>Some more text..</a:t>
            </a:r>
            <a:endParaRPr lang="en-US" dirty="0"/>
          </a:p>
        </p:txBody>
      </p:sp>
    </p:spTree>
    <p:extLst>
      <p:ext uri="{BB962C8B-B14F-4D97-AF65-F5344CB8AC3E}">
        <p14:creationId xmlns:p14="http://schemas.microsoft.com/office/powerpoint/2010/main" val="1891589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674981820"/>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5</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Introduction</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3" name="Rounded Rectangle 2"/>
          <p:cNvSpPr/>
          <p:nvPr/>
        </p:nvSpPr>
        <p:spPr>
          <a:xfrm>
            <a:off x="658204" y="1077024"/>
            <a:ext cx="7827592" cy="3036987"/>
          </a:xfrm>
          <a:prstGeom prst="roundRect">
            <a:avLst>
              <a:gd name="adj" fmla="val 6695"/>
            </a:avLst>
          </a:prstGeom>
          <a:solidFill>
            <a:srgbClr val="D6DCE5"/>
          </a:solidFill>
        </p:spPr>
        <p:txBody>
          <a:bodyPr wrap="square">
            <a:spAutoFit/>
          </a:bodyPr>
          <a:lstStyle/>
          <a:p>
            <a:pPr algn="ctr"/>
            <a:r>
              <a:rPr lang="en-US" sz="2000" b="1" dirty="0">
                <a:latin typeface="Times New Roman" charset="0"/>
                <a:ea typeface="Times New Roman" charset="0"/>
                <a:cs typeface="Times New Roman" charset="0"/>
              </a:rPr>
              <a:t>GOAL: Accelerate the reliability of small-N </a:t>
            </a:r>
            <a:r>
              <a:rPr lang="en-US" sz="2000" b="1" dirty="0" smtClean="0">
                <a:latin typeface="Times New Roman" charset="0"/>
                <a:ea typeface="Times New Roman" charset="0"/>
                <a:cs typeface="Times New Roman" charset="0"/>
              </a:rPr>
              <a:t>systems</a:t>
            </a:r>
            <a:endParaRPr lang="en-US" sz="2000" b="1" dirty="0">
              <a:latin typeface="Times New Roman" charset="0"/>
              <a:ea typeface="Times New Roman" charset="0"/>
              <a:cs typeface="Times New Roman" charset="0"/>
            </a:endParaRPr>
          </a:p>
          <a:p>
            <a:pPr marL="868680" lvl="1" indent="-457200">
              <a:spcBef>
                <a:spcPts val="600"/>
              </a:spcBef>
              <a:buFont typeface="+mj-lt"/>
              <a:buAutoNum type="arabicPeriod"/>
            </a:pPr>
            <a:r>
              <a:rPr lang="en-US" sz="2000" dirty="0">
                <a:latin typeface="Times New Roman" charset="0"/>
                <a:ea typeface="Times New Roman" charset="0"/>
                <a:cs typeface="Times New Roman" charset="0"/>
              </a:rPr>
              <a:t>Achieve accurate, online </a:t>
            </a:r>
            <a:r>
              <a:rPr lang="en-US" sz="2000" dirty="0" smtClean="0">
                <a:latin typeface="Times New Roman" charset="0"/>
                <a:ea typeface="Times New Roman" charset="0"/>
                <a:cs typeface="Times New Roman" charset="0"/>
              </a:rPr>
              <a:t>root-cause fault identification</a:t>
            </a:r>
            <a:endParaRPr lang="en-US" sz="2000" dirty="0">
              <a:latin typeface="Times New Roman" charset="0"/>
              <a:ea typeface="Times New Roman" charset="0"/>
              <a:cs typeface="Times New Roman" charset="0"/>
            </a:endParaRPr>
          </a:p>
          <a:p>
            <a:pPr marL="868680" lvl="1" indent="-457200">
              <a:spcBef>
                <a:spcPts val="600"/>
              </a:spcBef>
              <a:buFont typeface="+mj-lt"/>
              <a:buAutoNum type="arabicPeriod"/>
            </a:pPr>
            <a:r>
              <a:rPr lang="en-US" sz="2000" dirty="0" smtClean="0">
                <a:latin typeface="Times New Roman" charset="0"/>
                <a:ea typeface="Times New Roman" charset="0"/>
                <a:cs typeface="Times New Roman" charset="0"/>
              </a:rPr>
              <a:t>Develop </a:t>
            </a:r>
            <a:r>
              <a:rPr lang="en-US" sz="2000" dirty="0">
                <a:latin typeface="Times New Roman" charset="0"/>
                <a:ea typeface="Times New Roman" charset="0"/>
                <a:cs typeface="Times New Roman" charset="0"/>
              </a:rPr>
              <a:t>a framework that anticipates </a:t>
            </a:r>
            <a:r>
              <a:rPr lang="en-US" sz="2000" dirty="0" smtClean="0">
                <a:latin typeface="Times New Roman" charset="0"/>
                <a:ea typeface="Times New Roman" charset="0"/>
                <a:cs typeface="Times New Roman" charset="0"/>
              </a:rPr>
              <a:t>and mitigates faults</a:t>
            </a:r>
            <a:endParaRPr lang="en-US" dirty="0">
              <a:latin typeface="Times New Roman" charset="0"/>
              <a:ea typeface="Times New Roman" charset="0"/>
              <a:cs typeface="Times New Roman" charset="0"/>
            </a:endParaRPr>
          </a:p>
          <a:p>
            <a:pPr algn="ctr">
              <a:spcBef>
                <a:spcPts val="1800"/>
              </a:spcBef>
            </a:pPr>
            <a:r>
              <a:rPr lang="en-US" sz="2000" b="1" dirty="0" smtClean="0">
                <a:latin typeface="Times New Roman" charset="0"/>
                <a:ea typeface="Times New Roman" charset="0"/>
                <a:cs typeface="Times New Roman" charset="0"/>
              </a:rPr>
              <a:t>APPROACH</a:t>
            </a:r>
            <a:br>
              <a:rPr lang="en-US" sz="2000" b="1" dirty="0" smtClean="0">
                <a:latin typeface="Times New Roman" charset="0"/>
                <a:ea typeface="Times New Roman" charset="0"/>
                <a:cs typeface="Times New Roman" charset="0"/>
              </a:rPr>
            </a:br>
            <a:r>
              <a:rPr lang="en-US" sz="2000" b="1" dirty="0" smtClean="0">
                <a:latin typeface="Times New Roman" charset="0"/>
                <a:ea typeface="Times New Roman" charset="0"/>
                <a:cs typeface="Times New Roman" charset="0"/>
              </a:rPr>
              <a:t>Allow system representation </a:t>
            </a:r>
            <a:r>
              <a:rPr lang="en-US" sz="2000" b="1" dirty="0">
                <a:latin typeface="Times New Roman" charset="0"/>
                <a:ea typeface="Times New Roman" charset="0"/>
                <a:cs typeface="Times New Roman" charset="0"/>
              </a:rPr>
              <a:t>to come from the </a:t>
            </a:r>
            <a:r>
              <a:rPr lang="en-US" sz="2000" b="1" dirty="0" smtClean="0">
                <a:latin typeface="Times New Roman" charset="0"/>
                <a:ea typeface="Times New Roman" charset="0"/>
                <a:cs typeface="Times New Roman" charset="0"/>
              </a:rPr>
              <a:t>data, not the developer</a:t>
            </a:r>
          </a:p>
          <a:p>
            <a:pPr marL="1154430" lvl="2" indent="-285750">
              <a:spcBef>
                <a:spcPts val="600"/>
              </a:spcBef>
              <a:buFont typeface="Arial" charset="0"/>
              <a:buChar char="•"/>
            </a:pPr>
            <a:r>
              <a:rPr lang="en-US" dirty="0" smtClean="0">
                <a:latin typeface="Times New Roman" charset="0"/>
                <a:ea typeface="Times New Roman" charset="0"/>
                <a:cs typeface="Times New Roman" charset="0"/>
              </a:rPr>
              <a:t>Unsupervised machine learning – probabilistic topic models</a:t>
            </a:r>
          </a:p>
          <a:p>
            <a:pPr marL="1154430" lvl="2" indent="-285750">
              <a:buFont typeface="Arial" charset="0"/>
              <a:buChar char="•"/>
            </a:pPr>
            <a:r>
              <a:rPr lang="en-US" dirty="0" smtClean="0">
                <a:latin typeface="Times New Roman" charset="0"/>
                <a:ea typeface="Times New Roman" charset="0"/>
                <a:cs typeface="Times New Roman" charset="0"/>
              </a:rPr>
              <a:t>Learn performance models of </a:t>
            </a:r>
            <a:r>
              <a:rPr lang="en-US" dirty="0">
                <a:latin typeface="Times New Roman" charset="0"/>
                <a:ea typeface="Times New Roman" charset="0"/>
                <a:cs typeface="Times New Roman" charset="0"/>
              </a:rPr>
              <a:t>"healthy" or "</a:t>
            </a:r>
            <a:r>
              <a:rPr lang="en-US" dirty="0" smtClean="0">
                <a:latin typeface="Times New Roman" charset="0"/>
                <a:ea typeface="Times New Roman" charset="0"/>
                <a:cs typeface="Times New Roman" charset="0"/>
              </a:rPr>
              <a:t>unhealthy</a:t>
            </a:r>
            <a:r>
              <a:rPr lang="en-US" dirty="0">
                <a:latin typeface="Times New Roman" charset="0"/>
                <a:ea typeface="Times New Roman" charset="0"/>
                <a:cs typeface="Times New Roman" charset="0"/>
              </a:rPr>
              <a:t>” </a:t>
            </a:r>
            <a:r>
              <a:rPr lang="en-US" dirty="0" smtClean="0">
                <a:latin typeface="Times New Roman" charset="0"/>
                <a:ea typeface="Times New Roman" charset="0"/>
                <a:cs typeface="Times New Roman" charset="0"/>
              </a:rPr>
              <a:t>states</a:t>
            </a:r>
          </a:p>
          <a:p>
            <a:pPr marL="1154430" lvl="2" indent="-285750">
              <a:buFont typeface="Arial" charset="0"/>
              <a:buChar char="•"/>
            </a:pPr>
            <a:r>
              <a:rPr lang="en-US" dirty="0" smtClean="0">
                <a:latin typeface="Times New Roman" charset="0"/>
                <a:ea typeface="Times New Roman" charset="0"/>
                <a:cs typeface="Times New Roman" charset="0"/>
              </a:rPr>
              <a:t>Detect and classify deviations </a:t>
            </a:r>
            <a:r>
              <a:rPr lang="en-US" dirty="0">
                <a:latin typeface="Times New Roman" charset="0"/>
                <a:ea typeface="Times New Roman" charset="0"/>
                <a:cs typeface="Times New Roman" charset="0"/>
              </a:rPr>
              <a:t>from normality</a:t>
            </a:r>
          </a:p>
        </p:txBody>
      </p:sp>
      <p:grpSp>
        <p:nvGrpSpPr>
          <p:cNvPr id="11" name="Group 10"/>
          <p:cNvGrpSpPr/>
          <p:nvPr/>
        </p:nvGrpSpPr>
        <p:grpSpPr>
          <a:xfrm>
            <a:off x="1472107" y="4512732"/>
            <a:ext cx="6199787" cy="1859661"/>
            <a:chOff x="2398867" y="4512732"/>
            <a:chExt cx="6199787" cy="1859661"/>
          </a:xfrm>
        </p:grpSpPr>
        <p:sp>
          <p:nvSpPr>
            <p:cNvPr id="16" name="Rounded Rectangle 15"/>
            <p:cNvSpPr/>
            <p:nvPr/>
          </p:nvSpPr>
          <p:spPr>
            <a:xfrm>
              <a:off x="2398867" y="4512732"/>
              <a:ext cx="3717735" cy="1859661"/>
            </a:xfrm>
            <a:prstGeom prst="roundRect">
              <a:avLst>
                <a:gd name="adj" fmla="val 6457"/>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398867" y="4524029"/>
              <a:ext cx="2454518" cy="369332"/>
            </a:xfrm>
            <a:prstGeom prst="rect">
              <a:avLst/>
            </a:prstGeom>
            <a:noFill/>
          </p:spPr>
          <p:txBody>
            <a:bodyPr wrap="none" rtlCol="0">
              <a:spAutoFit/>
            </a:bodyPr>
            <a:lstStyle/>
            <a:p>
              <a:r>
                <a:rPr lang="en-US" b="1" dirty="0" smtClean="0">
                  <a:latin typeface="Times New Roman" charset="0"/>
                  <a:ea typeface="Times New Roman" charset="0"/>
                  <a:cs typeface="Times New Roman" charset="0"/>
                </a:rPr>
                <a:t>Historical mission data</a:t>
              </a:r>
              <a:endParaRPr lang="en-US" b="1" dirty="0">
                <a:latin typeface="Times New Roman" charset="0"/>
                <a:ea typeface="Times New Roman" charset="0"/>
                <a:cs typeface="Times New Roman" charset="0"/>
              </a:endParaRPr>
            </a:p>
          </p:txBody>
        </p:sp>
        <p:sp>
          <p:nvSpPr>
            <p:cNvPr id="15" name="Rounded Rectangle 14"/>
            <p:cNvSpPr/>
            <p:nvPr/>
          </p:nvSpPr>
          <p:spPr>
            <a:xfrm>
              <a:off x="2602218" y="5040060"/>
              <a:ext cx="1577062" cy="117386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charset="0"/>
                  <a:ea typeface="Times New Roman" charset="0"/>
                  <a:cs typeface="Times New Roman" charset="0"/>
                </a:rPr>
                <a:t>Unsupervised learning </a:t>
              </a:r>
              <a:endParaRPr lang="en-US" dirty="0">
                <a:solidFill>
                  <a:schemeClr val="bg2">
                    <a:lumMod val="10000"/>
                  </a:schemeClr>
                </a:solidFill>
                <a:latin typeface="Times New Roman" charset="0"/>
                <a:ea typeface="Times New Roman" charset="0"/>
                <a:cs typeface="Times New Roman" charset="0"/>
              </a:endParaRPr>
            </a:p>
          </p:txBody>
        </p:sp>
        <p:sp>
          <p:nvSpPr>
            <p:cNvPr id="18" name="Rounded Rectangle 17"/>
            <p:cNvSpPr/>
            <p:nvPr/>
          </p:nvSpPr>
          <p:spPr>
            <a:xfrm>
              <a:off x="6506300" y="4512732"/>
              <a:ext cx="2092354" cy="1859661"/>
            </a:xfrm>
            <a:prstGeom prst="roundRect">
              <a:avLst>
                <a:gd name="adj" fmla="val 6457"/>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6506300" y="4524029"/>
              <a:ext cx="1276403" cy="369332"/>
            </a:xfrm>
            <a:prstGeom prst="rect">
              <a:avLst/>
            </a:prstGeom>
            <a:noFill/>
          </p:spPr>
          <p:txBody>
            <a:bodyPr wrap="square" rtlCol="0">
              <a:spAutoFit/>
            </a:bodyPr>
            <a:lstStyle/>
            <a:p>
              <a:r>
                <a:rPr lang="en-US" b="1" dirty="0" smtClean="0">
                  <a:latin typeface="Times New Roman" charset="0"/>
                  <a:ea typeface="Times New Roman" charset="0"/>
                  <a:cs typeface="Times New Roman" charset="0"/>
                </a:rPr>
                <a:t>Online</a:t>
              </a:r>
              <a:endParaRPr lang="en-US" b="1" dirty="0">
                <a:latin typeface="Times New Roman" charset="0"/>
                <a:ea typeface="Times New Roman" charset="0"/>
                <a:cs typeface="Times New Roman" charset="0"/>
              </a:endParaRPr>
            </a:p>
          </p:txBody>
        </p:sp>
        <p:sp>
          <p:nvSpPr>
            <p:cNvPr id="20" name="Rounded Rectangle 19"/>
            <p:cNvSpPr/>
            <p:nvPr/>
          </p:nvSpPr>
          <p:spPr>
            <a:xfrm>
              <a:off x="6634011" y="5064641"/>
              <a:ext cx="1812635" cy="112469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charset="0"/>
                  <a:ea typeface="Times New Roman" charset="0"/>
                  <a:cs typeface="Times New Roman" charset="0"/>
                </a:rPr>
                <a:t>Health monitoring</a:t>
              </a:r>
              <a:endParaRPr lang="en-US" dirty="0">
                <a:solidFill>
                  <a:schemeClr val="bg2">
                    <a:lumMod val="10000"/>
                  </a:schemeClr>
                </a:solidFill>
                <a:latin typeface="Times New Roman" charset="0"/>
                <a:ea typeface="Times New Roman" charset="0"/>
                <a:cs typeface="Times New Roman" charset="0"/>
              </a:endParaRPr>
            </a:p>
          </p:txBody>
        </p:sp>
        <p:sp>
          <p:nvSpPr>
            <p:cNvPr id="23" name="Pentagon 22"/>
            <p:cNvSpPr>
              <a:spLocks noChangeAspect="1"/>
            </p:cNvSpPr>
            <p:nvPr/>
          </p:nvSpPr>
          <p:spPr>
            <a:xfrm>
              <a:off x="6220196" y="5352670"/>
              <a:ext cx="231313" cy="548640"/>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4406185" y="5040060"/>
              <a:ext cx="1565682" cy="117386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charset="0"/>
                  <a:ea typeface="Times New Roman" charset="0"/>
                  <a:cs typeface="Times New Roman" charset="0"/>
                </a:rPr>
                <a:t>Performance models</a:t>
              </a:r>
              <a:endParaRPr lang="en-US" dirty="0">
                <a:solidFill>
                  <a:schemeClr val="bg2">
                    <a:lumMod val="10000"/>
                  </a:schemeClr>
                </a:solidFill>
                <a:latin typeface="Times New Roman" charset="0"/>
                <a:ea typeface="Times New Roman" charset="0"/>
                <a:cs typeface="Times New Roman" charset="0"/>
              </a:endParaRPr>
            </a:p>
          </p:txBody>
        </p:sp>
        <p:sp>
          <p:nvSpPr>
            <p:cNvPr id="22" name="Pentagon 21"/>
            <p:cNvSpPr>
              <a:spLocks noChangeAspect="1"/>
            </p:cNvSpPr>
            <p:nvPr/>
          </p:nvSpPr>
          <p:spPr>
            <a:xfrm>
              <a:off x="4177076" y="5352670"/>
              <a:ext cx="231313" cy="548640"/>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85688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Rounded Rectangle 183"/>
          <p:cNvSpPr/>
          <p:nvPr/>
        </p:nvSpPr>
        <p:spPr>
          <a:xfrm>
            <a:off x="3303029" y="3746241"/>
            <a:ext cx="4916517"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840578847"/>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6</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Probabilistic topic models</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1" name="Rounded Rectangle 10"/>
          <p:cNvSpPr/>
          <p:nvPr/>
        </p:nvSpPr>
        <p:spPr>
          <a:xfrm>
            <a:off x="331326" y="1342033"/>
            <a:ext cx="8481349" cy="1937534"/>
          </a:xfrm>
          <a:prstGeom prst="roundRect">
            <a:avLst>
              <a:gd name="adj" fmla="val 10503"/>
            </a:avLst>
          </a:prstGeom>
          <a:solidFill>
            <a:srgbClr val="D6DCE5"/>
          </a:solidFill>
        </p:spPr>
        <p:txBody>
          <a:bodyPr wrap="square">
            <a:spAutoFit/>
          </a:bodyPr>
          <a:lstStyle/>
          <a:p>
            <a:pPr>
              <a:spcBef>
                <a:spcPts val="600"/>
              </a:spcBef>
            </a:pPr>
            <a:r>
              <a:rPr lang="en-US" b="1" dirty="0" smtClean="0">
                <a:latin typeface="Times New Roman" charset="0"/>
                <a:ea typeface="Times New Roman" charset="0"/>
                <a:cs typeface="Times New Roman" charset="0"/>
              </a:rPr>
              <a:t>Latent Dirichlet allocation (LDA)</a:t>
            </a:r>
            <a:r>
              <a:rPr lang="en-US" b="1" baseline="30000" dirty="0" smtClean="0">
                <a:latin typeface="Times New Roman" charset="0"/>
                <a:ea typeface="Times New Roman" charset="0"/>
                <a:cs typeface="Times New Roman" charset="0"/>
              </a:rPr>
              <a:t>(1)</a:t>
            </a:r>
            <a:r>
              <a:rPr lang="en-US" b="1" dirty="0" smtClean="0">
                <a:latin typeface="Times New Roman" charset="0"/>
                <a:ea typeface="Times New Roman" charset="0"/>
                <a:cs typeface="Times New Roman" charset="0"/>
              </a:rPr>
              <a:t>:</a:t>
            </a:r>
          </a:p>
          <a:p>
            <a:pPr marL="742950" lvl="1" indent="-285750">
              <a:spcBef>
                <a:spcPts val="600"/>
              </a:spcBef>
              <a:buFont typeface="Arial" charset="0"/>
              <a:buChar char="•"/>
            </a:pPr>
            <a:r>
              <a:rPr lang="en-US" sz="1600" dirty="0">
                <a:latin typeface="Times New Roman" charset="0"/>
                <a:ea typeface="Times New Roman" charset="0"/>
                <a:cs typeface="Times New Roman" charset="0"/>
              </a:rPr>
              <a:t>Generative </a:t>
            </a:r>
            <a:r>
              <a:rPr lang="en-US" sz="1600" dirty="0" smtClean="0">
                <a:latin typeface="Times New Roman" charset="0"/>
                <a:ea typeface="Times New Roman" charset="0"/>
                <a:cs typeface="Times New Roman" charset="0"/>
              </a:rPr>
              <a:t>mixed-membership model </a:t>
            </a:r>
            <a:r>
              <a:rPr lang="en-US" sz="1600" dirty="0">
                <a:latin typeface="Times New Roman" charset="0"/>
                <a:ea typeface="Times New Roman" charset="0"/>
                <a:cs typeface="Times New Roman" charset="0"/>
              </a:rPr>
              <a:t>for </a:t>
            </a:r>
            <a:r>
              <a:rPr lang="en-US" sz="1600" dirty="0" smtClean="0">
                <a:latin typeface="Times New Roman" charset="0"/>
                <a:ea typeface="Times New Roman" charset="0"/>
                <a:cs typeface="Times New Roman" charset="0"/>
              </a:rPr>
              <a:t>finding </a:t>
            </a:r>
            <a:r>
              <a:rPr lang="en-US" sz="1600" dirty="0">
                <a:latin typeface="Times New Roman" charset="0"/>
                <a:ea typeface="Times New Roman" charset="0"/>
                <a:cs typeface="Times New Roman" charset="0"/>
              </a:rPr>
              <a:t>patterns in collections of discrete data</a:t>
            </a:r>
          </a:p>
          <a:p>
            <a:pPr marL="742950" lvl="1" indent="-285750">
              <a:buFont typeface="Arial" charset="0"/>
              <a:buChar char="•"/>
            </a:pPr>
            <a:r>
              <a:rPr lang="en-US" sz="1600" dirty="0" smtClean="0">
                <a:latin typeface="Times New Roman" charset="0"/>
                <a:ea typeface="Times New Roman" charset="0"/>
                <a:cs typeface="Times New Roman" charset="0"/>
              </a:rPr>
              <a:t>Assumes that observations are </a:t>
            </a:r>
            <a:r>
              <a:rPr lang="en-US" sz="1600" dirty="0">
                <a:latin typeface="Times New Roman" charset="0"/>
                <a:ea typeface="Times New Roman" charset="0"/>
                <a:cs typeface="Times New Roman" charset="0"/>
              </a:rPr>
              <a:t>generated from a mixture of latent </a:t>
            </a:r>
            <a:r>
              <a:rPr lang="en-US" sz="1600" dirty="0" smtClean="0">
                <a:latin typeface="Times New Roman" charset="0"/>
                <a:ea typeface="Times New Roman" charset="0"/>
                <a:cs typeface="Times New Roman" charset="0"/>
              </a:rPr>
              <a:t>components (topics)</a:t>
            </a:r>
            <a:endParaRPr lang="en-US" sz="1600" dirty="0">
              <a:latin typeface="Times New Roman" charset="0"/>
              <a:ea typeface="Times New Roman" charset="0"/>
              <a:cs typeface="Times New Roman" charset="0"/>
            </a:endParaRPr>
          </a:p>
          <a:p>
            <a:pPr marL="742950" lvl="1" indent="-285750">
              <a:buFont typeface="Arial" charset="0"/>
              <a:buChar char="•"/>
            </a:pPr>
            <a:r>
              <a:rPr lang="en-US" sz="1600" dirty="0">
                <a:latin typeface="Times New Roman" charset="0"/>
                <a:ea typeface="Times New Roman" charset="0"/>
                <a:cs typeface="Times New Roman" charset="0"/>
              </a:rPr>
              <a:t>Each </a:t>
            </a:r>
            <a:r>
              <a:rPr lang="en-US" sz="1600" dirty="0" smtClean="0">
                <a:latin typeface="Times New Roman" charset="0"/>
                <a:ea typeface="Times New Roman" charset="0"/>
                <a:cs typeface="Times New Roman" charset="0"/>
              </a:rPr>
              <a:t>topic </a:t>
            </a:r>
            <a:r>
              <a:rPr lang="en-US" sz="1600" dirty="0">
                <a:latin typeface="Times New Roman" charset="0"/>
                <a:ea typeface="Times New Roman" charset="0"/>
                <a:cs typeface="Times New Roman" charset="0"/>
              </a:rPr>
              <a:t>is a distribution over the collection’s </a:t>
            </a:r>
            <a:r>
              <a:rPr lang="en-US" sz="1600" dirty="0" smtClean="0">
                <a:latin typeface="Times New Roman" charset="0"/>
                <a:ea typeface="Times New Roman" charset="0"/>
                <a:cs typeface="Times New Roman" charset="0"/>
              </a:rPr>
              <a:t>vocabulary</a:t>
            </a:r>
          </a:p>
          <a:p>
            <a:pPr algn="ctr">
              <a:spcBef>
                <a:spcPts val="1200"/>
              </a:spcBef>
            </a:pPr>
            <a:r>
              <a:rPr lang="en-US" sz="1600" b="1" dirty="0" smtClean="0">
                <a:latin typeface="Times New Roman" charset="0"/>
                <a:ea typeface="Times New Roman" charset="0"/>
                <a:cs typeface="Times New Roman" charset="0"/>
              </a:rPr>
              <a:t>Unsupervised: The topics emerge from the natural structure of the data</a:t>
            </a:r>
            <a:endParaRPr lang="en-US" sz="800" dirty="0">
              <a:latin typeface="Times New Roman" charset="0"/>
              <a:ea typeface="Times New Roman" charset="0"/>
              <a:cs typeface="Times New Roman" charset="0"/>
            </a:endParaRPr>
          </a:p>
          <a:p>
            <a:pPr algn="ctr"/>
            <a:endParaRPr lang="en-US" sz="1600" b="1" dirty="0" smtClean="0">
              <a:latin typeface="Times New Roman" charset="0"/>
              <a:ea typeface="Times New Roman" charset="0"/>
              <a:cs typeface="Times New Roman" charset="0"/>
            </a:endParaRPr>
          </a:p>
        </p:txBody>
      </p:sp>
      <p:sp>
        <p:nvSpPr>
          <p:cNvPr id="10" name="Rounded Rectangle 9"/>
          <p:cNvSpPr/>
          <p:nvPr/>
        </p:nvSpPr>
        <p:spPr>
          <a:xfrm>
            <a:off x="1267398" y="3746241"/>
            <a:ext cx="1670556"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p:cNvGraphicFramePr>
            <a:graphicFrameLocks noGrp="1"/>
          </p:cNvGraphicFramePr>
          <p:nvPr>
            <p:extLst/>
          </p:nvPr>
        </p:nvGraphicFramePr>
        <p:xfrm>
          <a:off x="1566274" y="4225285"/>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16" name="Group 15"/>
          <p:cNvGrpSpPr/>
          <p:nvPr/>
        </p:nvGrpSpPr>
        <p:grpSpPr>
          <a:xfrm>
            <a:off x="1588943" y="4238301"/>
            <a:ext cx="135911" cy="1141156"/>
            <a:chOff x="4755255" y="2242014"/>
            <a:chExt cx="135911" cy="1141156"/>
          </a:xfrm>
        </p:grpSpPr>
        <p:sp>
          <p:nvSpPr>
            <p:cNvPr id="17" name="Oval 16"/>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18" name="Oval 17"/>
            <p:cNvSpPr>
              <a:spLocks noChangeAspect="1"/>
            </p:cNvSpPr>
            <p:nvPr/>
          </p:nvSpPr>
          <p:spPr>
            <a:xfrm>
              <a:off x="4763150" y="240928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19" name="Oval 18"/>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20" name="Oval 19"/>
            <p:cNvSpPr>
              <a:spLocks noChangeAspect="1"/>
            </p:cNvSpPr>
            <p:nvPr/>
          </p:nvSpPr>
          <p:spPr>
            <a:xfrm>
              <a:off x="4755255" y="3255154"/>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21" name="Oval 20"/>
            <p:cNvSpPr>
              <a:spLocks noChangeAspect="1"/>
            </p:cNvSpPr>
            <p:nvPr/>
          </p:nvSpPr>
          <p:spPr>
            <a:xfrm>
              <a:off x="4758313" y="29180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22" name="Oval 21"/>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23" name="Oval 22"/>
            <p:cNvSpPr>
              <a:spLocks noChangeAspect="1"/>
            </p:cNvSpPr>
            <p:nvPr/>
          </p:nvSpPr>
          <p:spPr>
            <a:xfrm>
              <a:off x="4758313" y="2580051"/>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grpSp>
      <p:graphicFrame>
        <p:nvGraphicFramePr>
          <p:cNvPr id="24" name="Table 23"/>
          <p:cNvGraphicFramePr>
            <a:graphicFrameLocks noGrp="1"/>
          </p:cNvGraphicFramePr>
          <p:nvPr>
            <p:extLst/>
          </p:nvPr>
        </p:nvGraphicFramePr>
        <p:xfrm>
          <a:off x="1709287" y="4281525"/>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29" name="Group 28"/>
          <p:cNvGrpSpPr/>
          <p:nvPr/>
        </p:nvGrpSpPr>
        <p:grpSpPr>
          <a:xfrm>
            <a:off x="1727124" y="4295593"/>
            <a:ext cx="135911" cy="1141156"/>
            <a:chOff x="4755255" y="2242014"/>
            <a:chExt cx="135911" cy="1141156"/>
          </a:xfrm>
        </p:grpSpPr>
        <p:sp>
          <p:nvSpPr>
            <p:cNvPr id="30" name="Oval 29"/>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1" name="Oval 30"/>
            <p:cNvSpPr>
              <a:spLocks noChangeAspect="1"/>
            </p:cNvSpPr>
            <p:nvPr/>
          </p:nvSpPr>
          <p:spPr>
            <a:xfrm>
              <a:off x="4763150" y="24092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2" name="Oval 31"/>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3" name="Oval 32"/>
            <p:cNvSpPr>
              <a:spLocks noChangeAspect="1"/>
            </p:cNvSpPr>
            <p:nvPr/>
          </p:nvSpPr>
          <p:spPr>
            <a:xfrm>
              <a:off x="4755255" y="3255154"/>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4" name="Oval 33"/>
            <p:cNvSpPr>
              <a:spLocks noChangeAspect="1"/>
            </p:cNvSpPr>
            <p:nvPr/>
          </p:nvSpPr>
          <p:spPr>
            <a:xfrm>
              <a:off x="4758313" y="291808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5" name="Oval 34"/>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6" name="Oval 35"/>
            <p:cNvSpPr>
              <a:spLocks noChangeAspect="1"/>
            </p:cNvSpPr>
            <p:nvPr/>
          </p:nvSpPr>
          <p:spPr>
            <a:xfrm>
              <a:off x="4758313" y="2580051"/>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grpSp>
      <p:graphicFrame>
        <p:nvGraphicFramePr>
          <p:cNvPr id="37" name="Table 36"/>
          <p:cNvGraphicFramePr>
            <a:graphicFrameLocks noGrp="1"/>
          </p:cNvGraphicFramePr>
          <p:nvPr>
            <p:extLst/>
          </p:nvPr>
        </p:nvGraphicFramePr>
        <p:xfrm>
          <a:off x="1855865" y="4353936"/>
          <a:ext cx="210312" cy="1341120"/>
        </p:xfrm>
        <a:graphic>
          <a:graphicData uri="http://schemas.openxmlformats.org/drawingml/2006/table">
            <a:tbl>
              <a:tblPr bandRow="1">
                <a:tableStyleId>{7E9639D4-E3E2-4D34-9284-5A2195B3D0D7}</a:tableStyleId>
              </a:tblPr>
              <a:tblGrid>
                <a:gridCol w="210312"/>
              </a:tblGrid>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smtClean="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38" name="TextBox 37"/>
          <p:cNvSpPr txBox="1"/>
          <p:nvPr/>
        </p:nvSpPr>
        <p:spPr>
          <a:xfrm>
            <a:off x="1789266" y="5647547"/>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dirty="0"/>
          </a:p>
        </p:txBody>
      </p:sp>
      <p:sp>
        <p:nvSpPr>
          <p:cNvPr id="39" name="TextBox 38"/>
          <p:cNvSpPr txBox="1"/>
          <p:nvPr/>
        </p:nvSpPr>
        <p:spPr>
          <a:xfrm>
            <a:off x="1632409" y="5469238"/>
            <a:ext cx="272832"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40" name="TextBox 39"/>
          <p:cNvSpPr txBox="1"/>
          <p:nvPr/>
        </p:nvSpPr>
        <p:spPr>
          <a:xfrm>
            <a:off x="1493727" y="5338137"/>
            <a:ext cx="272832" cy="246221"/>
          </a:xfrm>
          <a:prstGeom prst="rect">
            <a:avLst/>
          </a:prstGeom>
          <a:noFill/>
        </p:spPr>
        <p:txBody>
          <a:bodyPr wrap="none" rtlCol="0">
            <a:spAutoFit/>
          </a:bodyPr>
          <a:lstStyle/>
          <a:p>
            <a:r>
              <a:rPr lang="en-US" sz="1000" b="1" smtClean="0"/>
              <a:t>t</a:t>
            </a:r>
            <a:r>
              <a:rPr lang="en-US" sz="1000" b="1" baseline="-25000" smtClean="0"/>
              <a:t>1</a:t>
            </a:r>
            <a:endParaRPr lang="en-US" sz="1400" b="1" baseline="-25000" dirty="0"/>
          </a:p>
        </p:txBody>
      </p:sp>
      <p:sp>
        <p:nvSpPr>
          <p:cNvPr id="41" name="TextBox 40"/>
          <p:cNvSpPr txBox="1"/>
          <p:nvPr/>
        </p:nvSpPr>
        <p:spPr>
          <a:xfrm>
            <a:off x="1305509" y="3687725"/>
            <a:ext cx="1215654" cy="338554"/>
          </a:xfrm>
          <a:prstGeom prst="rect">
            <a:avLst/>
          </a:prstGeom>
          <a:noFill/>
        </p:spPr>
        <p:txBody>
          <a:bodyPr wrap="none" rtlCol="0">
            <a:spAutoFit/>
          </a:bodyPr>
          <a:lstStyle/>
          <a:p>
            <a:r>
              <a:rPr lang="en-US" sz="1600" dirty="0" smtClean="0">
                <a:solidFill>
                  <a:schemeClr val="bg2">
                    <a:lumMod val="10000"/>
                  </a:schemeClr>
                </a:solidFill>
                <a:latin typeface="Times New Roman" charset="0"/>
                <a:ea typeface="Times New Roman" charset="0"/>
                <a:cs typeface="Times New Roman" charset="0"/>
              </a:rPr>
              <a:t>Topic model</a:t>
            </a:r>
            <a:endParaRPr lang="en-US" sz="1600" dirty="0">
              <a:solidFill>
                <a:schemeClr val="bg2">
                  <a:lumMod val="10000"/>
                </a:schemeClr>
              </a:solidFill>
              <a:latin typeface="Times New Roman" charset="0"/>
              <a:ea typeface="Times New Roman" charset="0"/>
              <a:cs typeface="Times New Roman" charset="0"/>
            </a:endParaRPr>
          </a:p>
        </p:txBody>
      </p:sp>
      <p:grpSp>
        <p:nvGrpSpPr>
          <p:cNvPr id="42" name="Group 41"/>
          <p:cNvGrpSpPr/>
          <p:nvPr/>
        </p:nvGrpSpPr>
        <p:grpSpPr>
          <a:xfrm>
            <a:off x="1892230" y="4374089"/>
            <a:ext cx="128016" cy="1304145"/>
            <a:chOff x="4759202" y="2242014"/>
            <a:chExt cx="128016" cy="1304145"/>
          </a:xfrm>
        </p:grpSpPr>
        <p:sp>
          <p:nvSpPr>
            <p:cNvPr id="43" name="Oval 42"/>
            <p:cNvSpPr>
              <a:spLocks noChangeAspect="1"/>
            </p:cNvSpPr>
            <p:nvPr/>
          </p:nvSpPr>
          <p:spPr>
            <a:xfrm>
              <a:off x="4759202"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4" name="Oval 43"/>
            <p:cNvSpPr>
              <a:spLocks noChangeAspect="1"/>
            </p:cNvSpPr>
            <p:nvPr/>
          </p:nvSpPr>
          <p:spPr>
            <a:xfrm>
              <a:off x="4759202" y="241003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5" name="Oval 44"/>
            <p:cNvSpPr>
              <a:spLocks noChangeAspect="1"/>
            </p:cNvSpPr>
            <p:nvPr/>
          </p:nvSpPr>
          <p:spPr>
            <a:xfrm>
              <a:off x="4759202" y="3082104"/>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6" name="Oval 45"/>
            <p:cNvSpPr>
              <a:spLocks noChangeAspect="1"/>
            </p:cNvSpPr>
            <p:nvPr/>
          </p:nvSpPr>
          <p:spPr>
            <a:xfrm>
              <a:off x="4759202" y="3250122"/>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7" name="Oval 46"/>
            <p:cNvSpPr>
              <a:spLocks noChangeAspect="1"/>
            </p:cNvSpPr>
            <p:nvPr/>
          </p:nvSpPr>
          <p:spPr>
            <a:xfrm>
              <a:off x="4759202" y="2914086"/>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8" name="Oval 47"/>
            <p:cNvSpPr>
              <a:spLocks noChangeAspect="1"/>
            </p:cNvSpPr>
            <p:nvPr/>
          </p:nvSpPr>
          <p:spPr>
            <a:xfrm>
              <a:off x="4759202" y="2746068"/>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9" name="Oval 48"/>
            <p:cNvSpPr>
              <a:spLocks noChangeAspect="1"/>
            </p:cNvSpPr>
            <p:nvPr/>
          </p:nvSpPr>
          <p:spPr>
            <a:xfrm>
              <a:off x="4759202" y="2578050"/>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50" name="Oval 49"/>
            <p:cNvSpPr>
              <a:spLocks noChangeAspect="1"/>
            </p:cNvSpPr>
            <p:nvPr/>
          </p:nvSpPr>
          <p:spPr>
            <a:xfrm>
              <a:off x="4759202" y="3418143"/>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grpSp>
      <p:sp>
        <p:nvSpPr>
          <p:cNvPr id="51" name="Pentagon 50"/>
          <p:cNvSpPr/>
          <p:nvPr/>
        </p:nvSpPr>
        <p:spPr>
          <a:xfrm>
            <a:off x="3042825" y="4724889"/>
            <a:ext cx="203781" cy="483338"/>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2472833" y="3992452"/>
            <a:ext cx="276684" cy="2113562"/>
            <a:chOff x="5501029" y="1802076"/>
            <a:chExt cx="276684" cy="2113562"/>
          </a:xfrm>
        </p:grpSpPr>
        <p:grpSp>
          <p:nvGrpSpPr>
            <p:cNvPr id="53" name="Group 52"/>
            <p:cNvGrpSpPr/>
            <p:nvPr/>
          </p:nvGrpSpPr>
          <p:grpSpPr>
            <a:xfrm>
              <a:off x="5501029" y="1859923"/>
              <a:ext cx="276684" cy="1986687"/>
              <a:chOff x="5501029" y="1859923"/>
              <a:chExt cx="276684" cy="1986687"/>
            </a:xfrm>
          </p:grpSpPr>
          <p:sp>
            <p:nvSpPr>
              <p:cNvPr id="59" name="Rectangle 58"/>
              <p:cNvSpPr/>
              <p:nvPr/>
            </p:nvSpPr>
            <p:spPr>
              <a:xfrm>
                <a:off x="5501032" y="1859923"/>
                <a:ext cx="276681" cy="457200"/>
              </a:xfrm>
              <a:prstGeom prst="rect">
                <a:avLst/>
              </a:prstGeom>
              <a:solidFill>
                <a:srgbClr val="9541D4">
                  <a:alpha val="74902"/>
                </a:srgbClr>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5501031" y="236941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5501029" y="287992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5501029" y="338941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p:cNvGrpSpPr/>
            <p:nvPr/>
          </p:nvGrpSpPr>
          <p:grpSpPr>
            <a:xfrm>
              <a:off x="5502021" y="1802076"/>
              <a:ext cx="265897" cy="2113562"/>
              <a:chOff x="5502021" y="1802076"/>
              <a:chExt cx="265897" cy="2113562"/>
            </a:xfrm>
          </p:grpSpPr>
          <p:sp>
            <p:nvSpPr>
              <p:cNvPr id="55" name="TextBox 54"/>
              <p:cNvSpPr txBox="1"/>
              <p:nvPr/>
            </p:nvSpPr>
            <p:spPr>
              <a:xfrm rot="16200000">
                <a:off x="5342801" y="1965583"/>
                <a:ext cx="588623"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sp>
            <p:nvSpPr>
              <p:cNvPr id="56" name="TextBox 55"/>
              <p:cNvSpPr txBox="1"/>
              <p:nvPr/>
            </p:nvSpPr>
            <p:spPr>
              <a:xfrm rot="16200000">
                <a:off x="5331548" y="2466611"/>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sp>
            <p:nvSpPr>
              <p:cNvPr id="57" name="TextBox 56"/>
              <p:cNvSpPr txBox="1"/>
              <p:nvPr/>
            </p:nvSpPr>
            <p:spPr>
              <a:xfrm rot="16200000">
                <a:off x="5331549" y="2974389"/>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sp>
            <p:nvSpPr>
              <p:cNvPr id="58" name="TextBox 57"/>
              <p:cNvSpPr txBox="1"/>
              <p:nvPr/>
            </p:nvSpPr>
            <p:spPr>
              <a:xfrm rot="16200000">
                <a:off x="5328896" y="3480904"/>
                <a:ext cx="607859"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graphicFrame>
        <p:nvGraphicFramePr>
          <p:cNvPr id="97" name="Table 96"/>
          <p:cNvGraphicFramePr>
            <a:graphicFrameLocks noGrp="1"/>
          </p:cNvGraphicFramePr>
          <p:nvPr>
            <p:extLst>
              <p:ext uri="{D42A27DB-BD31-4B8C-83A1-F6EECF244321}">
                <p14:modId xmlns:p14="http://schemas.microsoft.com/office/powerpoint/2010/main" val="1084727602"/>
              </p:ext>
            </p:extLst>
          </p:nvPr>
        </p:nvGraphicFramePr>
        <p:xfrm>
          <a:off x="6329724" y="4119475"/>
          <a:ext cx="1463040" cy="185318"/>
        </p:xfrm>
        <a:graphic>
          <a:graphicData uri="http://schemas.openxmlformats.org/drawingml/2006/table">
            <a:tbl>
              <a:tblPr bandRow="1">
                <a:tableStyleId>{7E9639D4-E3E2-4D34-9284-5A2195B3D0D7}</a:tableStyleId>
              </a:tblPr>
              <a:tblGrid>
                <a:gridCol w="182880"/>
                <a:gridCol w="182880"/>
                <a:gridCol w="182880"/>
                <a:gridCol w="182880"/>
                <a:gridCol w="182880"/>
                <a:gridCol w="182880"/>
                <a:gridCol w="182880"/>
                <a:gridCol w="182880"/>
              </a:tblGrid>
              <a:tr h="185318">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pSp>
        <p:nvGrpSpPr>
          <p:cNvPr id="88" name="Group 87"/>
          <p:cNvGrpSpPr/>
          <p:nvPr/>
        </p:nvGrpSpPr>
        <p:grpSpPr>
          <a:xfrm rot="5400000">
            <a:off x="6986331" y="3503661"/>
            <a:ext cx="132392" cy="1413232"/>
            <a:chOff x="4759202" y="2147559"/>
            <a:chExt cx="132392" cy="1413232"/>
          </a:xfrm>
        </p:grpSpPr>
        <p:sp>
          <p:nvSpPr>
            <p:cNvPr id="89" name="Oval 88"/>
            <p:cNvSpPr>
              <a:spLocks noChangeAspect="1"/>
            </p:cNvSpPr>
            <p:nvPr/>
          </p:nvSpPr>
          <p:spPr>
            <a:xfrm>
              <a:off x="4763578" y="2147559"/>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0" name="Oval 89"/>
            <p:cNvSpPr>
              <a:spLocks noChangeAspect="1"/>
            </p:cNvSpPr>
            <p:nvPr/>
          </p:nvSpPr>
          <p:spPr>
            <a:xfrm>
              <a:off x="4759202" y="2331163"/>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1" name="Oval 90"/>
            <p:cNvSpPr>
              <a:spLocks noChangeAspect="1"/>
            </p:cNvSpPr>
            <p:nvPr/>
          </p:nvSpPr>
          <p:spPr>
            <a:xfrm>
              <a:off x="4759202" y="3065571"/>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92" name="Oval 91"/>
            <p:cNvSpPr>
              <a:spLocks noChangeAspect="1"/>
            </p:cNvSpPr>
            <p:nvPr/>
          </p:nvSpPr>
          <p:spPr>
            <a:xfrm>
              <a:off x="4759203" y="3249173"/>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3" name="Oval 92"/>
            <p:cNvSpPr>
              <a:spLocks noChangeAspect="1"/>
            </p:cNvSpPr>
            <p:nvPr/>
          </p:nvSpPr>
          <p:spPr>
            <a:xfrm>
              <a:off x="4759202" y="2881969"/>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4" name="Oval 93"/>
            <p:cNvSpPr>
              <a:spLocks noChangeAspect="1"/>
            </p:cNvSpPr>
            <p:nvPr/>
          </p:nvSpPr>
          <p:spPr>
            <a:xfrm>
              <a:off x="4759202" y="2698367"/>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5" name="Oval 94"/>
            <p:cNvSpPr>
              <a:spLocks noChangeAspect="1"/>
            </p:cNvSpPr>
            <p:nvPr/>
          </p:nvSpPr>
          <p:spPr>
            <a:xfrm>
              <a:off x="4759202" y="2514765"/>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6" name="Oval 95"/>
            <p:cNvSpPr>
              <a:spLocks noChangeAspect="1"/>
            </p:cNvSpPr>
            <p:nvPr/>
          </p:nvSpPr>
          <p:spPr>
            <a:xfrm>
              <a:off x="4759202" y="343277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98" name="TextBox 97"/>
          <p:cNvSpPr txBox="1"/>
          <p:nvPr/>
        </p:nvSpPr>
        <p:spPr>
          <a:xfrm>
            <a:off x="6071545" y="4030653"/>
            <a:ext cx="324128" cy="338554"/>
          </a:xfrm>
          <a:prstGeom prst="rect">
            <a:avLst/>
          </a:prstGeom>
          <a:noFill/>
        </p:spPr>
        <p:txBody>
          <a:bodyPr wrap="none" rtlCol="0">
            <a:spAutoFit/>
          </a:bodyPr>
          <a:lstStyle/>
          <a:p>
            <a:r>
              <a:rPr lang="en-US" sz="1600" b="1" dirty="0" smtClean="0"/>
              <a:t>t</a:t>
            </a:r>
            <a:r>
              <a:rPr lang="en-US" sz="1600" b="1" baseline="-25000" dirty="0" smtClean="0"/>
              <a:t>3</a:t>
            </a:r>
            <a:endParaRPr lang="en-US" sz="2800" b="1" baseline="-25000" dirty="0"/>
          </a:p>
        </p:txBody>
      </p:sp>
      <p:grpSp>
        <p:nvGrpSpPr>
          <p:cNvPr id="174" name="Group 173"/>
          <p:cNvGrpSpPr/>
          <p:nvPr/>
        </p:nvGrpSpPr>
        <p:grpSpPr>
          <a:xfrm>
            <a:off x="5923440" y="4376168"/>
            <a:ext cx="1919138" cy="1965930"/>
            <a:chOff x="3984859" y="4494454"/>
            <a:chExt cx="1919138" cy="1965930"/>
          </a:xfrm>
        </p:grpSpPr>
        <p:sp>
          <p:nvSpPr>
            <p:cNvPr id="115" name="TextBox 114"/>
            <p:cNvSpPr txBox="1"/>
            <p:nvPr/>
          </p:nvSpPr>
          <p:spPr>
            <a:xfrm rot="16200000">
              <a:off x="3859665" y="507969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grpSp>
          <p:nvGrpSpPr>
            <p:cNvPr id="173" name="Group 172"/>
            <p:cNvGrpSpPr/>
            <p:nvPr/>
          </p:nvGrpSpPr>
          <p:grpSpPr>
            <a:xfrm>
              <a:off x="4249890" y="4494454"/>
              <a:ext cx="1654107" cy="1965930"/>
              <a:chOff x="4249890" y="4494454"/>
              <a:chExt cx="1654107" cy="1965930"/>
            </a:xfrm>
          </p:grpSpPr>
          <p:grpSp>
            <p:nvGrpSpPr>
              <p:cNvPr id="172" name="Group 171"/>
              <p:cNvGrpSpPr/>
              <p:nvPr/>
            </p:nvGrpSpPr>
            <p:grpSpPr>
              <a:xfrm>
                <a:off x="4385551" y="6071768"/>
                <a:ext cx="1346209" cy="388616"/>
                <a:chOff x="4380630" y="6071768"/>
                <a:chExt cx="1346209" cy="388616"/>
              </a:xfrm>
            </p:grpSpPr>
            <p:sp>
              <p:nvSpPr>
                <p:cNvPr id="128" name="TextBox 127"/>
                <p:cNvSpPr txBox="1"/>
                <p:nvPr/>
              </p:nvSpPr>
              <p:spPr>
                <a:xfrm>
                  <a:off x="4723130" y="6152607"/>
                  <a:ext cx="661208"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Topics</a:t>
                  </a:r>
                  <a:endParaRPr lang="en-US" sz="1000" dirty="0">
                    <a:latin typeface="Times New Roman" charset="0"/>
                    <a:ea typeface="Times New Roman" charset="0"/>
                    <a:cs typeface="Times New Roman" charset="0"/>
                  </a:endParaRPr>
                </a:p>
              </p:txBody>
            </p:sp>
            <p:grpSp>
              <p:nvGrpSpPr>
                <p:cNvPr id="171" name="Group 170"/>
                <p:cNvGrpSpPr/>
                <p:nvPr/>
              </p:nvGrpSpPr>
              <p:grpSpPr>
                <a:xfrm>
                  <a:off x="4380630" y="6071768"/>
                  <a:ext cx="1346209" cy="128016"/>
                  <a:chOff x="4380630" y="6071768"/>
                  <a:chExt cx="1346209" cy="128016"/>
                </a:xfrm>
              </p:grpSpPr>
              <p:sp>
                <p:nvSpPr>
                  <p:cNvPr id="118" name="Oval 117"/>
                  <p:cNvSpPr>
                    <a:spLocks noChangeAspect="1"/>
                  </p:cNvSpPr>
                  <p:nvPr/>
                </p:nvSpPr>
                <p:spPr>
                  <a:xfrm rot="5400000">
                    <a:off x="4380630" y="6071768"/>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9" name="Oval 118"/>
                  <p:cNvSpPr>
                    <a:spLocks noChangeAspect="1"/>
                  </p:cNvSpPr>
                  <p:nvPr/>
                </p:nvSpPr>
                <p:spPr>
                  <a:xfrm rot="5400000">
                    <a:off x="4786694" y="6071768"/>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1" name="Oval 120"/>
                  <p:cNvSpPr>
                    <a:spLocks noChangeAspect="1"/>
                  </p:cNvSpPr>
                  <p:nvPr/>
                </p:nvSpPr>
                <p:spPr>
                  <a:xfrm rot="5400000">
                    <a:off x="5192758" y="607176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22" name="Oval 121"/>
                  <p:cNvSpPr>
                    <a:spLocks noChangeAspect="1"/>
                  </p:cNvSpPr>
                  <p:nvPr/>
                </p:nvSpPr>
                <p:spPr>
                  <a:xfrm rot="5400000">
                    <a:off x="5598823" y="607176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grpSp>
          <p:grpSp>
            <p:nvGrpSpPr>
              <p:cNvPr id="169" name="Group 168"/>
              <p:cNvGrpSpPr/>
              <p:nvPr/>
            </p:nvGrpSpPr>
            <p:grpSpPr>
              <a:xfrm>
                <a:off x="4249890" y="4494454"/>
                <a:ext cx="1654107" cy="1554480"/>
                <a:chOff x="4249890" y="4506190"/>
                <a:chExt cx="1654107" cy="1554480"/>
              </a:xfrm>
            </p:grpSpPr>
            <p:sp>
              <p:nvSpPr>
                <p:cNvPr id="109" name="Rectangle 108"/>
                <p:cNvSpPr/>
                <p:nvPr/>
              </p:nvSpPr>
              <p:spPr>
                <a:xfrm>
                  <a:off x="4320022" y="4998050"/>
                  <a:ext cx="274037" cy="1059380"/>
                </a:xfrm>
                <a:prstGeom prst="rect">
                  <a:avLst/>
                </a:prstGeom>
                <a:solidFill>
                  <a:srgbClr val="9541D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4721836" y="5694128"/>
                  <a:ext cx="274037" cy="363302"/>
                </a:xfrm>
                <a:prstGeom prst="rect">
                  <a:avLst/>
                </a:prstGeom>
                <a:solidFill>
                  <a:srgbClr val="FF4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5525463" y="5925272"/>
                  <a:ext cx="274037" cy="132158"/>
                </a:xfrm>
                <a:prstGeom prst="rect">
                  <a:avLst/>
                </a:prstGeom>
                <a:solidFill>
                  <a:srgbClr val="00BC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5123650" y="5694128"/>
                  <a:ext cx="274037" cy="363302"/>
                </a:xfrm>
                <a:prstGeom prst="rect">
                  <a:avLst/>
                </a:prstGeom>
                <a:solidFill>
                  <a:srgbClr val="FFCA2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5" name="Straight Connector 124"/>
                <p:cNvCxnSpPr/>
                <p:nvPr/>
              </p:nvCxnSpPr>
              <p:spPr>
                <a:xfrm flipV="1">
                  <a:off x="4250915" y="5386256"/>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flipV="1">
                  <a:off x="4249890" y="5047701"/>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V="1">
                  <a:off x="4255002" y="4739829"/>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V="1">
                  <a:off x="4258077" y="5749357"/>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4" name="Rectangle 113"/>
                <p:cNvSpPr>
                  <a:spLocks/>
                </p:cNvSpPr>
                <p:nvPr/>
              </p:nvSpPr>
              <p:spPr>
                <a:xfrm>
                  <a:off x="4258077" y="4506190"/>
                  <a:ext cx="1645920"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83" name="Rectangle 182"/>
          <p:cNvSpPr/>
          <p:nvPr/>
        </p:nvSpPr>
        <p:spPr>
          <a:xfrm>
            <a:off x="7447523" y="3024918"/>
            <a:ext cx="1305125" cy="261610"/>
          </a:xfrm>
          <a:prstGeom prst="rect">
            <a:avLst/>
          </a:prstGeom>
        </p:spPr>
        <p:txBody>
          <a:bodyPr wrap="square">
            <a:spAutoFit/>
          </a:bodyPr>
          <a:lstStyle/>
          <a:p>
            <a:r>
              <a:rPr lang="en-US" sz="1100" baseline="30000" dirty="0" smtClean="0">
                <a:latin typeface="Times New Roman" charset="0"/>
                <a:ea typeface="Times New Roman" charset="0"/>
                <a:cs typeface="Times New Roman" charset="0"/>
              </a:rPr>
              <a:t>(1)</a:t>
            </a:r>
            <a:r>
              <a:rPr lang="en-US" sz="1100" dirty="0" err="1" smtClean="0">
                <a:latin typeface="Times New Roman" charset="0"/>
                <a:ea typeface="Times New Roman" charset="0"/>
                <a:cs typeface="Times New Roman" charset="0"/>
              </a:rPr>
              <a:t>Blei</a:t>
            </a:r>
            <a:r>
              <a:rPr lang="en-US" sz="1100" dirty="0" smtClean="0">
                <a:latin typeface="Times New Roman" charset="0"/>
                <a:ea typeface="Times New Roman" charset="0"/>
                <a:cs typeface="Times New Roman" charset="0"/>
              </a:rPr>
              <a:t> et al. [2003]</a:t>
            </a:r>
            <a:endParaRPr lang="en-US" sz="1100" dirty="0"/>
          </a:p>
        </p:txBody>
      </p:sp>
      <mc:AlternateContent xmlns:mc="http://schemas.openxmlformats.org/markup-compatibility/2006" xmlns:a14="http://schemas.microsoft.com/office/drawing/2010/main">
        <mc:Choice Requires="a14">
          <p:sp>
            <p:nvSpPr>
              <p:cNvPr id="3" name="TextBox 2"/>
              <p:cNvSpPr txBox="1"/>
              <p:nvPr/>
            </p:nvSpPr>
            <p:spPr>
              <a:xfrm>
                <a:off x="1287228" y="6133413"/>
                <a:ext cx="835229"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charset="0"/>
                        </a:rPr>
                        <m:t>𝑡</m:t>
                      </m:r>
                      <m:r>
                        <a:rPr lang="en-US" sz="1200" b="0" i="1" smtClean="0">
                          <a:latin typeface="Cambria Math" charset="0"/>
                          <a:ea typeface="Cambria Math" charset="0"/>
                          <a:cs typeface="Cambria Math" charset="0"/>
                        </a:rPr>
                        <m:t>∈</m:t>
                      </m:r>
                      <m:r>
                        <a:rPr lang="en-US" sz="1200" b="0" i="1" smtClean="0">
                          <a:latin typeface="Cambria Math" charset="0"/>
                          <a:ea typeface="Cambria Math" charset="0"/>
                          <a:cs typeface="Cambria Math" charset="0"/>
                        </a:rPr>
                        <m:t>𝑇</m:t>
                      </m:r>
                      <m:r>
                        <a:rPr lang="en-US" sz="1200" b="0" i="1" smtClean="0">
                          <a:latin typeface="Cambria Math" charset="0"/>
                          <a:ea typeface="Cambria Math" charset="0"/>
                          <a:cs typeface="Cambria Math" charset="0"/>
                        </a:rPr>
                        <m:t>,</m:t>
                      </m:r>
                      <m:r>
                        <a:rPr lang="en-US" sz="1200" i="1">
                          <a:latin typeface="Cambria Math" charset="0"/>
                        </a:rPr>
                        <m:t>𝑤</m:t>
                      </m:r>
                      <m:r>
                        <a:rPr lang="en-US" sz="1200" i="1">
                          <a:latin typeface="Cambria Math" charset="0"/>
                          <a:ea typeface="Cambria Math" charset="0"/>
                          <a:cs typeface="Cambria Math" charset="0"/>
                        </a:rPr>
                        <m:t>∈</m:t>
                      </m:r>
                      <m:r>
                        <a:rPr lang="en-US" sz="1200" i="1">
                          <a:latin typeface="Cambria Math" charset="0"/>
                          <a:ea typeface="Cambria Math" charset="0"/>
                          <a:cs typeface="Cambria Math" charset="0"/>
                        </a:rPr>
                        <m:t>𝑉</m:t>
                      </m:r>
                    </m:oMath>
                  </m:oMathPara>
                </a14:m>
                <a:endParaRPr lang="en-US" sz="1200" dirty="0"/>
              </a:p>
            </p:txBody>
          </p:sp>
        </mc:Choice>
        <mc:Fallback xmlns="">
          <p:sp>
            <p:nvSpPr>
              <p:cNvPr id="3" name="TextBox 2"/>
              <p:cNvSpPr txBox="1">
                <a:spLocks noRot="1" noChangeAspect="1" noMove="1" noResize="1" noEditPoints="1" noAdjustHandles="1" noChangeArrowheads="1" noChangeShapeType="1" noTextEdit="1"/>
              </p:cNvSpPr>
              <p:nvPr/>
            </p:nvSpPr>
            <p:spPr>
              <a:xfrm>
                <a:off x="1287228" y="6133413"/>
                <a:ext cx="835229" cy="184666"/>
              </a:xfrm>
              <a:prstGeom prst="rect">
                <a:avLst/>
              </a:prstGeom>
              <a:blipFill rotWithShape="0">
                <a:blip r:embed="rId4"/>
                <a:stretch>
                  <a:fillRect l="-2920" r="-3650"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9" name="TextBox 128"/>
              <p:cNvSpPr txBox="1"/>
              <p:nvPr/>
            </p:nvSpPr>
            <p:spPr>
              <a:xfrm>
                <a:off x="3320890" y="3724699"/>
                <a:ext cx="4943533" cy="338554"/>
              </a:xfrm>
              <a:prstGeom prst="rect">
                <a:avLst/>
              </a:prstGeom>
              <a:noFill/>
            </p:spPr>
            <p:txBody>
              <a:bodyPr wrap="none" rtlCol="0">
                <a:spAutoFit/>
              </a:bodyPr>
              <a:lstStyle/>
              <a:p>
                <a:r>
                  <a:rPr lang="en-US" sz="1600" dirty="0" smtClean="0">
                    <a:latin typeface="Times New Roman" charset="0"/>
                    <a:ea typeface="Times New Roman" charset="0"/>
                    <a:cs typeface="Times New Roman" charset="0"/>
                  </a:rPr>
                  <a:t>1) </a:t>
                </a:r>
                <a:r>
                  <a:rPr lang="en-US" sz="1600" dirty="0">
                    <a:latin typeface="Times New Roman" charset="0"/>
                    <a:ea typeface="Times New Roman" charset="0"/>
                    <a:cs typeface="Times New Roman" charset="0"/>
                  </a:rPr>
                  <a:t>for entire dataset (</a:t>
                </a:r>
                <a14:m>
                  <m:oMath xmlns:m="http://schemas.openxmlformats.org/officeDocument/2006/math">
                    <m:sSub>
                      <m:sSubPr>
                        <m:ctrlPr>
                          <a:rPr lang="en-US" sz="1600" i="1">
                            <a:latin typeface="Cambria Math" charset="0"/>
                            <a:ea typeface="Cambria Math" charset="0"/>
                            <a:cs typeface="Cambria Math" charset="0"/>
                          </a:rPr>
                        </m:ctrlPr>
                      </m:sSubPr>
                      <m:e>
                        <m:r>
                          <a:rPr lang="en-US" sz="1600" i="1">
                            <a:latin typeface="Cambria Math" charset="0"/>
                            <a:ea typeface="Cambria Math" charset="0"/>
                            <a:cs typeface="Cambria Math" charset="0"/>
                          </a:rPr>
                          <m:t>𝜙</m:t>
                        </m:r>
                      </m:e>
                      <m:sub>
                        <m:r>
                          <a:rPr lang="en-US" sz="1600" i="1">
                            <a:latin typeface="Cambria Math" charset="0"/>
                            <a:ea typeface="Cambria Math" charset="0"/>
                            <a:cs typeface="Cambria Math" charset="0"/>
                          </a:rPr>
                          <m:t>𝑧</m:t>
                        </m:r>
                      </m:sub>
                    </m:sSub>
                  </m:oMath>
                </a14:m>
                <a:r>
                  <a:rPr lang="en-US" sz="1600" dirty="0" smtClean="0">
                    <a:latin typeface="Times New Roman" charset="0"/>
                    <a:ea typeface="Times New Roman" charset="0"/>
                    <a:cs typeface="Times New Roman" charset="0"/>
                  </a:rPr>
                  <a:t>)         2) </a:t>
                </a:r>
                <a:r>
                  <a:rPr lang="en-US" sz="1600" dirty="0">
                    <a:latin typeface="Times New Roman" charset="0"/>
                    <a:ea typeface="Times New Roman" charset="0"/>
                    <a:cs typeface="Times New Roman" charset="0"/>
                  </a:rPr>
                  <a:t>for each observation (</a:t>
                </a:r>
                <a14:m>
                  <m:oMath xmlns:m="http://schemas.openxmlformats.org/officeDocument/2006/math">
                    <m:sSub>
                      <m:sSubPr>
                        <m:ctrlPr>
                          <a:rPr lang="en-US" sz="1600" i="1">
                            <a:latin typeface="Cambria Math" charset="0"/>
                            <a:ea typeface="Cambria Math" charset="0"/>
                            <a:cs typeface="Cambria Math" charset="0"/>
                          </a:rPr>
                        </m:ctrlPr>
                      </m:sSubPr>
                      <m:e>
                        <m:r>
                          <a:rPr lang="en-US" sz="1600" i="1">
                            <a:latin typeface="Cambria Math" charset="0"/>
                            <a:ea typeface="Cambria Math" charset="0"/>
                            <a:cs typeface="Cambria Math" charset="0"/>
                          </a:rPr>
                          <m:t>𝜃</m:t>
                        </m:r>
                      </m:e>
                      <m:sub>
                        <m:r>
                          <a:rPr lang="en-US" sz="1600" i="1">
                            <a:latin typeface="Cambria Math" charset="0"/>
                            <a:ea typeface="Cambria Math" charset="0"/>
                            <a:cs typeface="Cambria Math" charset="0"/>
                          </a:rPr>
                          <m:t>𝑡</m:t>
                        </m:r>
                      </m:sub>
                    </m:sSub>
                  </m:oMath>
                </a14:m>
                <a:r>
                  <a:rPr lang="en-US" sz="1600" dirty="0">
                    <a:latin typeface="Times New Roman" charset="0"/>
                    <a:ea typeface="Times New Roman" charset="0"/>
                    <a:cs typeface="Times New Roman" charset="0"/>
                  </a:rPr>
                  <a:t>)</a:t>
                </a:r>
              </a:p>
            </p:txBody>
          </p:sp>
        </mc:Choice>
        <mc:Fallback xmlns="">
          <p:sp>
            <p:nvSpPr>
              <p:cNvPr id="129" name="TextBox 128"/>
              <p:cNvSpPr txBox="1">
                <a:spLocks noRot="1" noChangeAspect="1" noMove="1" noResize="1" noEditPoints="1" noAdjustHandles="1" noChangeArrowheads="1" noChangeShapeType="1" noTextEdit="1"/>
              </p:cNvSpPr>
              <p:nvPr/>
            </p:nvSpPr>
            <p:spPr>
              <a:xfrm>
                <a:off x="3320890" y="3724699"/>
                <a:ext cx="4943533" cy="338554"/>
              </a:xfrm>
              <a:prstGeom prst="rect">
                <a:avLst/>
              </a:prstGeom>
              <a:blipFill rotWithShape="0">
                <a:blip r:embed="rId5"/>
                <a:stretch>
                  <a:fillRect l="-740" t="-5357" b="-21429"/>
                </a:stretch>
              </a:blipFill>
            </p:spPr>
            <p:txBody>
              <a:bodyPr/>
              <a:lstStyle/>
              <a:p>
                <a:r>
                  <a:rPr lang="en-US">
                    <a:noFill/>
                  </a:rPr>
                  <a:t> </a:t>
                </a:r>
              </a:p>
            </p:txBody>
          </p:sp>
        </mc:Fallback>
      </mc:AlternateContent>
      <p:sp>
        <p:nvSpPr>
          <p:cNvPr id="12" name="TextBox 11"/>
          <p:cNvSpPr txBox="1"/>
          <p:nvPr/>
        </p:nvSpPr>
        <p:spPr>
          <a:xfrm rot="5400000">
            <a:off x="2455554" y="5992609"/>
            <a:ext cx="463588" cy="369332"/>
          </a:xfrm>
          <a:prstGeom prst="rect">
            <a:avLst/>
          </a:prstGeom>
          <a:noFill/>
        </p:spPr>
        <p:txBody>
          <a:bodyPr wrap="none" rtlCol="0" anchor="ctr">
            <a:spAutoFit/>
          </a:bodyPr>
          <a:lstStyle/>
          <a:p>
            <a:r>
              <a:rPr lang="en-US" dirty="0" smtClean="0"/>
              <a:t>. . .</a:t>
            </a:r>
            <a:endParaRPr lang="en-US" dirty="0"/>
          </a:p>
        </p:txBody>
      </p:sp>
      <p:grpSp>
        <p:nvGrpSpPr>
          <p:cNvPr id="120" name="Group 119"/>
          <p:cNvGrpSpPr/>
          <p:nvPr/>
        </p:nvGrpSpPr>
        <p:grpSpPr>
          <a:xfrm>
            <a:off x="3562304" y="4084461"/>
            <a:ext cx="2133553" cy="261610"/>
            <a:chOff x="6588451" y="4141196"/>
            <a:chExt cx="2133550" cy="316634"/>
          </a:xfrm>
        </p:grpSpPr>
        <p:sp>
          <p:nvSpPr>
            <p:cNvPr id="123" name="Rectangle 122"/>
            <p:cNvSpPr/>
            <p:nvPr/>
          </p:nvSpPr>
          <p:spPr>
            <a:xfrm rot="5400000">
              <a:off x="7516885" y="3235137"/>
              <a:ext cx="276681" cy="2133550"/>
            </a:xfrm>
            <a:prstGeom prst="rect">
              <a:avLst/>
            </a:prstGeom>
            <a:solidFill>
              <a:srgbClr val="9541D4">
                <a:alpha val="74902"/>
              </a:srgbClr>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p:cNvSpPr txBox="1"/>
            <p:nvPr/>
          </p:nvSpPr>
          <p:spPr>
            <a:xfrm>
              <a:off x="7288301" y="4141196"/>
              <a:ext cx="741874" cy="316634"/>
            </a:xfrm>
            <a:prstGeom prst="rect">
              <a:avLst/>
            </a:prstGeom>
            <a:noFill/>
          </p:spPr>
          <p:txBody>
            <a:bodyPr wrap="square" rtlCol="0" anchor="t">
              <a:spAutoFit/>
            </a:bodyPr>
            <a:lstStyle/>
            <a:p>
              <a:pPr algn="ctr"/>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grpSp>
      <p:grpSp>
        <p:nvGrpSpPr>
          <p:cNvPr id="130" name="Group 129"/>
          <p:cNvGrpSpPr/>
          <p:nvPr/>
        </p:nvGrpSpPr>
        <p:grpSpPr>
          <a:xfrm>
            <a:off x="3555676" y="4373779"/>
            <a:ext cx="2144166" cy="1559252"/>
            <a:chOff x="6581823" y="4482719"/>
            <a:chExt cx="2144166" cy="1559252"/>
          </a:xfrm>
        </p:grpSpPr>
        <p:grpSp>
          <p:nvGrpSpPr>
            <p:cNvPr id="131" name="Group 130"/>
            <p:cNvGrpSpPr/>
            <p:nvPr/>
          </p:nvGrpSpPr>
          <p:grpSpPr>
            <a:xfrm>
              <a:off x="6636703" y="4925630"/>
              <a:ext cx="2050395" cy="1116341"/>
              <a:chOff x="6636703" y="4925630"/>
              <a:chExt cx="2050395" cy="1116341"/>
            </a:xfrm>
          </p:grpSpPr>
          <p:sp>
            <p:nvSpPr>
              <p:cNvPr id="139" name="Rectangle 138"/>
              <p:cNvSpPr/>
              <p:nvPr/>
            </p:nvSpPr>
            <p:spPr>
              <a:xfrm>
                <a:off x="6784111" y="4982922"/>
                <a:ext cx="74187" cy="10590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p:cNvSpPr/>
              <p:nvPr/>
            </p:nvSpPr>
            <p:spPr>
              <a:xfrm>
                <a:off x="6936511" y="5829687"/>
                <a:ext cx="74187" cy="21228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p:cNvSpPr/>
              <p:nvPr/>
            </p:nvSpPr>
            <p:spPr>
              <a:xfrm>
                <a:off x="6636703" y="5933649"/>
                <a:ext cx="69196" cy="1083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p:cNvSpPr/>
              <p:nvPr/>
            </p:nvSpPr>
            <p:spPr>
              <a:xfrm>
                <a:off x="7088911" y="5968165"/>
                <a:ext cx="74187" cy="738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a:off x="7241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a:off x="7393711" y="5996251"/>
                <a:ext cx="74187"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a:off x="7546111" y="5153686"/>
                <a:ext cx="74187" cy="8882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p:cNvSpPr/>
              <p:nvPr/>
            </p:nvSpPr>
            <p:spPr>
              <a:xfrm>
                <a:off x="7698511" y="5847207"/>
                <a:ext cx="74187" cy="1947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7850911" y="4925630"/>
                <a:ext cx="85627" cy="11163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177"/>
              <p:cNvSpPr/>
              <p:nvPr/>
            </p:nvSpPr>
            <p:spPr>
              <a:xfrm>
                <a:off x="8003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p:cNvSpPr/>
              <p:nvPr/>
            </p:nvSpPr>
            <p:spPr>
              <a:xfrm>
                <a:off x="8155711" y="5996251"/>
                <a:ext cx="67849" cy="457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p:cNvSpPr/>
              <p:nvPr/>
            </p:nvSpPr>
            <p:spPr>
              <a:xfrm>
                <a:off x="8308111" y="5933649"/>
                <a:ext cx="74187" cy="10832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180"/>
              <p:cNvSpPr/>
              <p:nvPr/>
            </p:nvSpPr>
            <p:spPr>
              <a:xfrm>
                <a:off x="8460511" y="5200145"/>
                <a:ext cx="74187" cy="8418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181"/>
              <p:cNvSpPr/>
              <p:nvPr/>
            </p:nvSpPr>
            <p:spPr>
              <a:xfrm>
                <a:off x="8612911" y="5678669"/>
                <a:ext cx="74187" cy="36330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132"/>
            <p:cNvGrpSpPr/>
            <p:nvPr/>
          </p:nvGrpSpPr>
          <p:grpSpPr>
            <a:xfrm>
              <a:off x="6581823" y="4482719"/>
              <a:ext cx="2144166" cy="1554480"/>
              <a:chOff x="4378843" y="4506190"/>
              <a:chExt cx="1654107" cy="1554480"/>
            </a:xfrm>
          </p:grpSpPr>
          <p:cxnSp>
            <p:nvCxnSpPr>
              <p:cNvPr id="134" name="Straight Connector 133"/>
              <p:cNvCxnSpPr/>
              <p:nvPr/>
            </p:nvCxnSpPr>
            <p:spPr>
              <a:xfrm flipV="1">
                <a:off x="4379868" y="5386256"/>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flipV="1">
                <a:off x="4378843" y="5047701"/>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flipV="1">
                <a:off x="4383955" y="4739829"/>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V="1">
                <a:off x="4387030" y="5749357"/>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8" name="Rectangle 137"/>
              <p:cNvSpPr>
                <a:spLocks/>
              </p:cNvSpPr>
              <p:nvPr/>
            </p:nvSpPr>
            <p:spPr>
              <a:xfrm>
                <a:off x="4387030" y="4506190"/>
                <a:ext cx="1645920"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aphicFrame>
        <p:nvGraphicFramePr>
          <p:cNvPr id="185" name="Table 184"/>
          <p:cNvGraphicFramePr>
            <a:graphicFrameLocks noGrp="1"/>
          </p:cNvGraphicFramePr>
          <p:nvPr>
            <p:extLst>
              <p:ext uri="{D42A27DB-BD31-4B8C-83A1-F6EECF244321}">
                <p14:modId xmlns:p14="http://schemas.microsoft.com/office/powerpoint/2010/main" val="1764253858"/>
              </p:ext>
            </p:extLst>
          </p:nvPr>
        </p:nvGraphicFramePr>
        <p:xfrm>
          <a:off x="3570333" y="5887952"/>
          <a:ext cx="2121406" cy="230957"/>
        </p:xfrm>
        <a:graphic>
          <a:graphicData uri="http://schemas.openxmlformats.org/drawingml/2006/table">
            <a:tbl>
              <a:tblPr bandRow="1">
                <a:tableStyleId>{7E9639D4-E3E2-4D34-9284-5A2195B3D0D7}</a:tableStyleId>
              </a:tblPr>
              <a:tblGrid>
                <a:gridCol w="151529"/>
                <a:gridCol w="151529"/>
                <a:gridCol w="151529"/>
                <a:gridCol w="151529"/>
                <a:gridCol w="151529"/>
                <a:gridCol w="151529"/>
                <a:gridCol w="151529"/>
                <a:gridCol w="151529"/>
                <a:gridCol w="151529"/>
                <a:gridCol w="151529"/>
                <a:gridCol w="151529"/>
                <a:gridCol w="151529"/>
                <a:gridCol w="151529"/>
                <a:gridCol w="151529"/>
              </a:tblGrid>
              <a:tr h="230957">
                <a:tc>
                  <a:txBody>
                    <a:bodyPr/>
                    <a:lstStyle/>
                    <a:p>
                      <a:pPr algn="ctr"/>
                      <a:r>
                        <a:rPr lang="en-US" sz="1000" b="1" dirty="0" smtClean="0"/>
                        <a:t>1</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2</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3</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86" name="TextBox 185"/>
          <p:cNvSpPr txBox="1"/>
          <p:nvPr/>
        </p:nvSpPr>
        <p:spPr>
          <a:xfrm rot="16200000">
            <a:off x="3143695" y="496140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sp>
        <p:nvSpPr>
          <p:cNvPr id="187" name="TextBox 186"/>
          <p:cNvSpPr txBox="1"/>
          <p:nvPr/>
        </p:nvSpPr>
        <p:spPr>
          <a:xfrm>
            <a:off x="4382461" y="6026110"/>
            <a:ext cx="649600"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Words</a:t>
            </a:r>
            <a:endParaRPr lang="en-US" sz="10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21586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257396600"/>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7</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Probabilistic topic models</a:t>
              </a:r>
              <a:endParaRPr lang="en-US" sz="2600" dirty="0">
                <a:solidFill>
                  <a:schemeClr val="bg1"/>
                </a:solidFill>
                <a:latin typeface="Georgia" charset="0"/>
                <a:ea typeface="Georgia" charset="0"/>
                <a:cs typeface="Georgia" charset="0"/>
              </a:endParaRP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11" name="Rounded Rectangle 10"/>
          <p:cNvSpPr/>
          <p:nvPr/>
        </p:nvSpPr>
        <p:spPr>
          <a:xfrm>
            <a:off x="331326" y="1342033"/>
            <a:ext cx="8481349" cy="1970097"/>
          </a:xfrm>
          <a:prstGeom prst="roundRect">
            <a:avLst>
              <a:gd name="adj" fmla="val 10503"/>
            </a:avLst>
          </a:prstGeom>
          <a:solidFill>
            <a:srgbClr val="D6DCE5"/>
          </a:solidFill>
        </p:spPr>
        <p:txBody>
          <a:bodyPr wrap="square">
            <a:spAutoFit/>
          </a:bodyPr>
          <a:lstStyle/>
          <a:p>
            <a:r>
              <a:rPr lang="en-US" b="1" dirty="0" smtClean="0">
                <a:latin typeface="Times New Roman" charset="0"/>
                <a:ea typeface="Times New Roman" charset="0"/>
                <a:cs typeface="Times New Roman" charset="0"/>
              </a:rPr>
              <a:t>ROST</a:t>
            </a:r>
            <a:r>
              <a:rPr lang="en-US" baseline="30000" dirty="0" smtClean="0">
                <a:latin typeface="Times New Roman" charset="0"/>
                <a:ea typeface="Times New Roman" charset="0"/>
                <a:cs typeface="Times New Roman" charset="0"/>
              </a:rPr>
              <a:t>(1)</a:t>
            </a:r>
            <a:r>
              <a:rPr lang="en-US" b="1" dirty="0" smtClean="0">
                <a:latin typeface="Times New Roman" charset="0"/>
                <a:ea typeface="Times New Roman" charset="0"/>
                <a:cs typeface="Times New Roman" charset="0"/>
              </a:rPr>
              <a:t> is an online Bayesian nonparametric </a:t>
            </a:r>
            <a:r>
              <a:rPr lang="en-US" b="1" dirty="0">
                <a:latin typeface="Times New Roman" charset="0"/>
                <a:ea typeface="Times New Roman" charset="0"/>
                <a:cs typeface="Times New Roman" charset="0"/>
              </a:rPr>
              <a:t>(BNP</a:t>
            </a:r>
            <a:r>
              <a:rPr lang="en-US" b="1" dirty="0" smtClean="0">
                <a:latin typeface="Times New Roman" charset="0"/>
                <a:ea typeface="Times New Roman" charset="0"/>
                <a:cs typeface="Times New Roman" charset="0"/>
              </a:rPr>
              <a:t>)</a:t>
            </a:r>
            <a:r>
              <a:rPr lang="en-US" baseline="30000" dirty="0" smtClean="0">
                <a:latin typeface="Times New Roman" charset="0"/>
                <a:ea typeface="Times New Roman" charset="0"/>
                <a:cs typeface="Times New Roman" charset="0"/>
              </a:rPr>
              <a:t>(2-3)</a:t>
            </a:r>
            <a:r>
              <a:rPr lang="en-US" b="1" dirty="0" smtClean="0">
                <a:latin typeface="Times New Roman" charset="0"/>
                <a:ea typeface="Times New Roman" charset="0"/>
                <a:cs typeface="Times New Roman" charset="0"/>
              </a:rPr>
              <a:t> variant of LDA</a:t>
            </a:r>
          </a:p>
          <a:p>
            <a:pPr>
              <a:spcBef>
                <a:spcPts val="1200"/>
              </a:spcBef>
            </a:pPr>
            <a:r>
              <a:rPr lang="en-US" dirty="0" smtClean="0">
                <a:latin typeface="Times New Roman" charset="0"/>
                <a:ea typeface="Times New Roman" charset="0"/>
                <a:cs typeface="Times New Roman" charset="0"/>
              </a:rPr>
              <a:t>Principal features of BNP-ROST:</a:t>
            </a:r>
            <a:endParaRPr lang="en-US" sz="1600" dirty="0" smtClean="0">
              <a:latin typeface="Times New Roman" charset="0"/>
              <a:ea typeface="Times New Roman" charset="0"/>
              <a:cs typeface="Times New Roman" charset="0"/>
            </a:endParaRPr>
          </a:p>
          <a:p>
            <a:pPr marL="742950" lvl="1" indent="-285750">
              <a:spcBef>
                <a:spcPts val="600"/>
              </a:spcBef>
              <a:buFont typeface="Arial" charset="0"/>
              <a:buChar char="•"/>
            </a:pPr>
            <a:r>
              <a:rPr lang="en-US" sz="1600" dirty="0" smtClean="0">
                <a:latin typeface="Times New Roman" charset="0"/>
                <a:ea typeface="Times New Roman" charset="0"/>
                <a:cs typeface="Times New Roman" charset="0"/>
              </a:rPr>
              <a:t>Online execution</a:t>
            </a:r>
            <a:r>
              <a:rPr lang="en-US" sz="1600" baseline="30000" dirty="0" smtClean="0">
                <a:latin typeface="Times New Roman" charset="0"/>
                <a:ea typeface="Times New Roman" charset="0"/>
                <a:cs typeface="Times New Roman" charset="0"/>
              </a:rPr>
              <a:t>(1)</a:t>
            </a:r>
            <a:endParaRPr lang="en-US" sz="1600" dirty="0" smtClean="0">
              <a:latin typeface="Times New Roman" charset="0"/>
              <a:ea typeface="Times New Roman" charset="0"/>
              <a:cs typeface="Times New Roman" charset="0"/>
            </a:endParaRPr>
          </a:p>
          <a:p>
            <a:pPr marL="742950" lvl="1" indent="-285750">
              <a:buFont typeface="Arial" charset="0"/>
              <a:buChar char="•"/>
            </a:pPr>
            <a:r>
              <a:rPr lang="en-US" sz="1600" dirty="0" smtClean="0">
                <a:latin typeface="Times New Roman" charset="0"/>
                <a:ea typeface="Times New Roman" charset="0"/>
                <a:cs typeface="Times New Roman" charset="0"/>
              </a:rPr>
              <a:t>Automatically grows the number of topics with size and complexity of the data</a:t>
            </a:r>
            <a:r>
              <a:rPr lang="en-US" sz="1600" baseline="30000" dirty="0" smtClean="0">
                <a:latin typeface="Times New Roman" charset="0"/>
                <a:ea typeface="Times New Roman" charset="0"/>
                <a:cs typeface="Times New Roman" charset="0"/>
              </a:rPr>
              <a:t>(2-3)</a:t>
            </a:r>
          </a:p>
          <a:p>
            <a:pPr marL="742950" lvl="1" indent="-285750">
              <a:buFont typeface="Arial" charset="0"/>
              <a:buChar char="•"/>
            </a:pPr>
            <a:r>
              <a:rPr lang="en-US" sz="1600" dirty="0" smtClean="0">
                <a:latin typeface="Times New Roman" charset="0"/>
                <a:ea typeface="Times New Roman" charset="0"/>
                <a:cs typeface="Times New Roman" charset="0"/>
              </a:rPr>
              <a:t>Better suited for continues observations</a:t>
            </a:r>
          </a:p>
          <a:p>
            <a:pPr marL="742950" lvl="1" indent="-285750">
              <a:buFont typeface="Arial" charset="0"/>
              <a:buChar char="•"/>
            </a:pPr>
            <a:endParaRPr lang="en-US" sz="1600" dirty="0" smtClean="0">
              <a:latin typeface="Times New Roman" charset="0"/>
              <a:ea typeface="Times New Roman" charset="0"/>
              <a:cs typeface="Times New Roman" charset="0"/>
            </a:endParaRPr>
          </a:p>
        </p:txBody>
      </p:sp>
      <p:sp>
        <p:nvSpPr>
          <p:cNvPr id="10" name="Rounded Rectangle 9"/>
          <p:cNvSpPr/>
          <p:nvPr/>
        </p:nvSpPr>
        <p:spPr>
          <a:xfrm>
            <a:off x="1267398" y="3746241"/>
            <a:ext cx="1670556"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p:cNvGraphicFramePr>
            <a:graphicFrameLocks noGrp="1"/>
          </p:cNvGraphicFramePr>
          <p:nvPr>
            <p:extLst>
              <p:ext uri="{D42A27DB-BD31-4B8C-83A1-F6EECF244321}">
                <p14:modId xmlns:p14="http://schemas.microsoft.com/office/powerpoint/2010/main" val="727587854"/>
              </p:ext>
            </p:extLst>
          </p:nvPr>
        </p:nvGraphicFramePr>
        <p:xfrm>
          <a:off x="1566274" y="4225285"/>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16" name="Group 15"/>
          <p:cNvGrpSpPr/>
          <p:nvPr/>
        </p:nvGrpSpPr>
        <p:grpSpPr>
          <a:xfrm>
            <a:off x="1588943" y="4238301"/>
            <a:ext cx="135911" cy="1141156"/>
            <a:chOff x="4755255" y="2242014"/>
            <a:chExt cx="135911" cy="1141156"/>
          </a:xfrm>
        </p:grpSpPr>
        <p:sp>
          <p:nvSpPr>
            <p:cNvPr id="17" name="Oval 16"/>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18" name="Oval 17"/>
            <p:cNvSpPr>
              <a:spLocks noChangeAspect="1"/>
            </p:cNvSpPr>
            <p:nvPr/>
          </p:nvSpPr>
          <p:spPr>
            <a:xfrm>
              <a:off x="4763150" y="240928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19" name="Oval 18"/>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20" name="Oval 19"/>
            <p:cNvSpPr>
              <a:spLocks noChangeAspect="1"/>
            </p:cNvSpPr>
            <p:nvPr/>
          </p:nvSpPr>
          <p:spPr>
            <a:xfrm>
              <a:off x="4755255" y="3255154"/>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21" name="Oval 20"/>
            <p:cNvSpPr>
              <a:spLocks noChangeAspect="1"/>
            </p:cNvSpPr>
            <p:nvPr/>
          </p:nvSpPr>
          <p:spPr>
            <a:xfrm>
              <a:off x="4758313" y="29180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22" name="Oval 21"/>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23" name="Oval 22"/>
            <p:cNvSpPr>
              <a:spLocks noChangeAspect="1"/>
            </p:cNvSpPr>
            <p:nvPr/>
          </p:nvSpPr>
          <p:spPr>
            <a:xfrm>
              <a:off x="4758313" y="2580051"/>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grpSp>
      <p:graphicFrame>
        <p:nvGraphicFramePr>
          <p:cNvPr id="24" name="Table 23"/>
          <p:cNvGraphicFramePr>
            <a:graphicFrameLocks noGrp="1"/>
          </p:cNvGraphicFramePr>
          <p:nvPr>
            <p:extLst>
              <p:ext uri="{D42A27DB-BD31-4B8C-83A1-F6EECF244321}">
                <p14:modId xmlns:p14="http://schemas.microsoft.com/office/powerpoint/2010/main" val="797176160"/>
              </p:ext>
            </p:extLst>
          </p:nvPr>
        </p:nvGraphicFramePr>
        <p:xfrm>
          <a:off x="1709287" y="4281525"/>
          <a:ext cx="210312" cy="1173480"/>
        </p:xfrm>
        <a:graphic>
          <a:graphicData uri="http://schemas.openxmlformats.org/drawingml/2006/table">
            <a:tbl>
              <a:tblPr bandRow="1">
                <a:tableStyleId>{7E9639D4-E3E2-4D34-9284-5A2195B3D0D7}</a:tableStyleId>
              </a:tblPr>
              <a:tblGrid>
                <a:gridCol w="210312"/>
              </a:tblGrid>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r h="158496">
                <a:tc>
                  <a:txBody>
                    <a:bodyPr/>
                    <a:lstStyle/>
                    <a:p>
                      <a:endParaRPr lang="en-US" sz="500" dirty="0"/>
                    </a:p>
                  </a:txBody>
                  <a:tcPr>
                    <a:solidFill>
                      <a:schemeClr val="bg2"/>
                    </a:solidFill>
                  </a:tcPr>
                </a:tc>
              </a:tr>
            </a:tbl>
          </a:graphicData>
        </a:graphic>
      </p:graphicFrame>
      <p:grpSp>
        <p:nvGrpSpPr>
          <p:cNvPr id="29" name="Group 28"/>
          <p:cNvGrpSpPr/>
          <p:nvPr/>
        </p:nvGrpSpPr>
        <p:grpSpPr>
          <a:xfrm>
            <a:off x="1727124" y="4295593"/>
            <a:ext cx="135911" cy="1141156"/>
            <a:chOff x="4755255" y="2242014"/>
            <a:chExt cx="135911" cy="1141156"/>
          </a:xfrm>
        </p:grpSpPr>
        <p:sp>
          <p:nvSpPr>
            <p:cNvPr id="30" name="Oval 29"/>
            <p:cNvSpPr>
              <a:spLocks noChangeAspect="1"/>
            </p:cNvSpPr>
            <p:nvPr/>
          </p:nvSpPr>
          <p:spPr>
            <a:xfrm>
              <a:off x="4755953"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1" name="Oval 30"/>
            <p:cNvSpPr>
              <a:spLocks noChangeAspect="1"/>
            </p:cNvSpPr>
            <p:nvPr/>
          </p:nvSpPr>
          <p:spPr>
            <a:xfrm>
              <a:off x="4763150" y="2409288"/>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2" name="Oval 31"/>
            <p:cNvSpPr>
              <a:spLocks noChangeAspect="1"/>
            </p:cNvSpPr>
            <p:nvPr/>
          </p:nvSpPr>
          <p:spPr>
            <a:xfrm>
              <a:off x="4755953" y="308332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3" name="Oval 32"/>
            <p:cNvSpPr>
              <a:spLocks noChangeAspect="1"/>
            </p:cNvSpPr>
            <p:nvPr/>
          </p:nvSpPr>
          <p:spPr>
            <a:xfrm>
              <a:off x="4755255" y="3255154"/>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4" name="Oval 33"/>
            <p:cNvSpPr>
              <a:spLocks noChangeAspect="1"/>
            </p:cNvSpPr>
            <p:nvPr/>
          </p:nvSpPr>
          <p:spPr>
            <a:xfrm>
              <a:off x="4758313" y="291808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5" name="Oval 34"/>
            <p:cNvSpPr>
              <a:spLocks noChangeAspect="1"/>
            </p:cNvSpPr>
            <p:nvPr/>
          </p:nvSpPr>
          <p:spPr>
            <a:xfrm>
              <a:off x="4758313" y="275081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sp>
          <p:nvSpPr>
            <p:cNvPr id="36" name="Oval 35"/>
            <p:cNvSpPr>
              <a:spLocks noChangeAspect="1"/>
            </p:cNvSpPr>
            <p:nvPr/>
          </p:nvSpPr>
          <p:spPr>
            <a:xfrm>
              <a:off x="4758313" y="2580051"/>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i="1" dirty="0">
                <a:latin typeface="Latin Modern Math" charset="0"/>
                <a:ea typeface="Latin Modern Math" charset="0"/>
                <a:cs typeface="Latin Modern Math" charset="0"/>
              </a:endParaRPr>
            </a:p>
          </p:txBody>
        </p:sp>
      </p:grpSp>
      <p:graphicFrame>
        <p:nvGraphicFramePr>
          <p:cNvPr id="37" name="Table 36"/>
          <p:cNvGraphicFramePr>
            <a:graphicFrameLocks noGrp="1"/>
          </p:cNvGraphicFramePr>
          <p:nvPr>
            <p:extLst>
              <p:ext uri="{D42A27DB-BD31-4B8C-83A1-F6EECF244321}">
                <p14:modId xmlns:p14="http://schemas.microsoft.com/office/powerpoint/2010/main" val="2136731134"/>
              </p:ext>
            </p:extLst>
          </p:nvPr>
        </p:nvGraphicFramePr>
        <p:xfrm>
          <a:off x="1855865" y="4353936"/>
          <a:ext cx="210312" cy="1341120"/>
        </p:xfrm>
        <a:graphic>
          <a:graphicData uri="http://schemas.openxmlformats.org/drawingml/2006/table">
            <a:tbl>
              <a:tblPr bandRow="1">
                <a:tableStyleId>{7E9639D4-E3E2-4D34-9284-5A2195B3D0D7}</a:tableStyleId>
              </a:tblPr>
              <a:tblGrid>
                <a:gridCol w="210312"/>
              </a:tblGrid>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smtClean="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r h="158496">
                <a:tc>
                  <a:txBody>
                    <a:bodyPr/>
                    <a:lstStyle/>
                    <a:p>
                      <a:endParaRPr lang="en-US" sz="500" b="1" dirty="0">
                        <a:latin typeface="Lucida Grande" charset="0"/>
                        <a:ea typeface="Lucida Grande" charset="0"/>
                        <a:cs typeface="Lucida Grande" charset="0"/>
                      </a:endParaRPr>
                    </a:p>
                  </a:txBody>
                  <a:tcPr>
                    <a:solidFill>
                      <a:schemeClr val="bg2"/>
                    </a:solidFill>
                  </a:tcPr>
                </a:tc>
              </a:tr>
            </a:tbl>
          </a:graphicData>
        </a:graphic>
      </p:graphicFrame>
      <p:sp>
        <p:nvSpPr>
          <p:cNvPr id="38" name="TextBox 37"/>
          <p:cNvSpPr txBox="1"/>
          <p:nvPr/>
        </p:nvSpPr>
        <p:spPr>
          <a:xfrm>
            <a:off x="1789266" y="5647547"/>
            <a:ext cx="460382"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dirty="0"/>
          </a:p>
        </p:txBody>
      </p:sp>
      <p:sp>
        <p:nvSpPr>
          <p:cNvPr id="39" name="TextBox 38"/>
          <p:cNvSpPr txBox="1"/>
          <p:nvPr/>
        </p:nvSpPr>
        <p:spPr>
          <a:xfrm>
            <a:off x="1632409" y="5469238"/>
            <a:ext cx="272832"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40" name="TextBox 39"/>
          <p:cNvSpPr txBox="1"/>
          <p:nvPr/>
        </p:nvSpPr>
        <p:spPr>
          <a:xfrm>
            <a:off x="1493727" y="5338137"/>
            <a:ext cx="272832" cy="246221"/>
          </a:xfrm>
          <a:prstGeom prst="rect">
            <a:avLst/>
          </a:prstGeom>
          <a:noFill/>
        </p:spPr>
        <p:txBody>
          <a:bodyPr wrap="none" rtlCol="0">
            <a:spAutoFit/>
          </a:bodyPr>
          <a:lstStyle/>
          <a:p>
            <a:r>
              <a:rPr lang="en-US" sz="1000" b="1" smtClean="0"/>
              <a:t>t</a:t>
            </a:r>
            <a:r>
              <a:rPr lang="en-US" sz="1000" b="1" baseline="-25000" smtClean="0"/>
              <a:t>1</a:t>
            </a:r>
            <a:endParaRPr lang="en-US" sz="1400" b="1" baseline="-25000" dirty="0"/>
          </a:p>
        </p:txBody>
      </p:sp>
      <p:sp>
        <p:nvSpPr>
          <p:cNvPr id="41" name="TextBox 40"/>
          <p:cNvSpPr txBox="1"/>
          <p:nvPr/>
        </p:nvSpPr>
        <p:spPr>
          <a:xfrm>
            <a:off x="1305509" y="3687725"/>
            <a:ext cx="1215654" cy="338554"/>
          </a:xfrm>
          <a:prstGeom prst="rect">
            <a:avLst/>
          </a:prstGeom>
          <a:noFill/>
        </p:spPr>
        <p:txBody>
          <a:bodyPr wrap="none" rtlCol="0">
            <a:spAutoFit/>
          </a:bodyPr>
          <a:lstStyle/>
          <a:p>
            <a:r>
              <a:rPr lang="en-US" sz="1600" dirty="0" smtClean="0">
                <a:solidFill>
                  <a:schemeClr val="bg2">
                    <a:lumMod val="10000"/>
                  </a:schemeClr>
                </a:solidFill>
                <a:latin typeface="Times New Roman" charset="0"/>
                <a:ea typeface="Times New Roman" charset="0"/>
                <a:cs typeface="Times New Roman" charset="0"/>
              </a:rPr>
              <a:t>Topic model</a:t>
            </a:r>
            <a:endParaRPr lang="en-US" sz="1600" dirty="0">
              <a:solidFill>
                <a:schemeClr val="bg2">
                  <a:lumMod val="10000"/>
                </a:schemeClr>
              </a:solidFill>
              <a:latin typeface="Times New Roman" charset="0"/>
              <a:ea typeface="Times New Roman" charset="0"/>
              <a:cs typeface="Times New Roman" charset="0"/>
            </a:endParaRPr>
          </a:p>
        </p:txBody>
      </p:sp>
      <p:grpSp>
        <p:nvGrpSpPr>
          <p:cNvPr id="42" name="Group 41"/>
          <p:cNvGrpSpPr/>
          <p:nvPr/>
        </p:nvGrpSpPr>
        <p:grpSpPr>
          <a:xfrm>
            <a:off x="1892230" y="4374089"/>
            <a:ext cx="128016" cy="1304145"/>
            <a:chOff x="4759202" y="2242014"/>
            <a:chExt cx="128016" cy="1304145"/>
          </a:xfrm>
        </p:grpSpPr>
        <p:sp>
          <p:nvSpPr>
            <p:cNvPr id="43" name="Oval 42"/>
            <p:cNvSpPr>
              <a:spLocks noChangeAspect="1"/>
            </p:cNvSpPr>
            <p:nvPr/>
          </p:nvSpPr>
          <p:spPr>
            <a:xfrm>
              <a:off x="4759202" y="2242014"/>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4" name="Oval 43"/>
            <p:cNvSpPr>
              <a:spLocks noChangeAspect="1"/>
            </p:cNvSpPr>
            <p:nvPr/>
          </p:nvSpPr>
          <p:spPr>
            <a:xfrm>
              <a:off x="4759202" y="2410032"/>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5" name="Oval 44"/>
            <p:cNvSpPr>
              <a:spLocks noChangeAspect="1"/>
            </p:cNvSpPr>
            <p:nvPr/>
          </p:nvSpPr>
          <p:spPr>
            <a:xfrm>
              <a:off x="4759202" y="3082104"/>
              <a:ext cx="128016" cy="128016"/>
            </a:xfrm>
            <a:prstGeom prst="ellipse">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6" name="Oval 45"/>
            <p:cNvSpPr>
              <a:spLocks noChangeAspect="1"/>
            </p:cNvSpPr>
            <p:nvPr/>
          </p:nvSpPr>
          <p:spPr>
            <a:xfrm>
              <a:off x="4759202" y="3250122"/>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7" name="Oval 46"/>
            <p:cNvSpPr>
              <a:spLocks noChangeAspect="1"/>
            </p:cNvSpPr>
            <p:nvPr/>
          </p:nvSpPr>
          <p:spPr>
            <a:xfrm>
              <a:off x="4759202" y="2914086"/>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8" name="Oval 47"/>
            <p:cNvSpPr>
              <a:spLocks noChangeAspect="1"/>
            </p:cNvSpPr>
            <p:nvPr/>
          </p:nvSpPr>
          <p:spPr>
            <a:xfrm>
              <a:off x="4759202" y="2746068"/>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49" name="Oval 48"/>
            <p:cNvSpPr>
              <a:spLocks noChangeAspect="1"/>
            </p:cNvSpPr>
            <p:nvPr/>
          </p:nvSpPr>
          <p:spPr>
            <a:xfrm>
              <a:off x="4759202" y="2578050"/>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sp>
          <p:nvSpPr>
            <p:cNvPr id="50" name="Oval 49"/>
            <p:cNvSpPr>
              <a:spLocks noChangeAspect="1"/>
            </p:cNvSpPr>
            <p:nvPr/>
          </p:nvSpPr>
          <p:spPr>
            <a:xfrm>
              <a:off x="4759202" y="3418143"/>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45720" rtlCol="0" anchor="ctr"/>
            <a:lstStyle/>
            <a:p>
              <a:pPr algn="ctr"/>
              <a:endParaRPr lang="en-US" sz="700" i="1" dirty="0">
                <a:latin typeface="Latin Modern Math" charset="0"/>
                <a:ea typeface="Latin Modern Math" charset="0"/>
                <a:cs typeface="Latin Modern Math" charset="0"/>
              </a:endParaRPr>
            </a:p>
          </p:txBody>
        </p:sp>
      </p:grpSp>
      <p:sp>
        <p:nvSpPr>
          <p:cNvPr id="51" name="Pentagon 50"/>
          <p:cNvSpPr/>
          <p:nvPr/>
        </p:nvSpPr>
        <p:spPr>
          <a:xfrm>
            <a:off x="3042825" y="4724889"/>
            <a:ext cx="203781" cy="483338"/>
          </a:xfrm>
          <a:prstGeom prst="homePlate">
            <a:avLst>
              <a:gd name="adj" fmla="val 10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2472833" y="3992452"/>
            <a:ext cx="276684" cy="2113562"/>
            <a:chOff x="5501029" y="1802076"/>
            <a:chExt cx="276684" cy="2113562"/>
          </a:xfrm>
        </p:grpSpPr>
        <p:grpSp>
          <p:nvGrpSpPr>
            <p:cNvPr id="53" name="Group 52"/>
            <p:cNvGrpSpPr/>
            <p:nvPr/>
          </p:nvGrpSpPr>
          <p:grpSpPr>
            <a:xfrm>
              <a:off x="5501029" y="1859923"/>
              <a:ext cx="276684" cy="1986687"/>
              <a:chOff x="5501029" y="1859923"/>
              <a:chExt cx="276684" cy="1986687"/>
            </a:xfrm>
          </p:grpSpPr>
          <p:sp>
            <p:nvSpPr>
              <p:cNvPr id="59" name="Rectangle 58"/>
              <p:cNvSpPr/>
              <p:nvPr/>
            </p:nvSpPr>
            <p:spPr>
              <a:xfrm>
                <a:off x="5501032" y="1859923"/>
                <a:ext cx="276681" cy="457200"/>
              </a:xfrm>
              <a:prstGeom prst="rect">
                <a:avLst/>
              </a:prstGeom>
              <a:solidFill>
                <a:srgbClr val="9541D4">
                  <a:alpha val="74902"/>
                </a:srgbClr>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5501031" y="2369411"/>
                <a:ext cx="276681" cy="457200"/>
              </a:xfrm>
              <a:prstGeom prst="rect">
                <a:avLst/>
              </a:prstGeom>
              <a:solidFill>
                <a:srgbClr val="FF4C4B"/>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5501029" y="2879922"/>
                <a:ext cx="276681" cy="457200"/>
              </a:xfrm>
              <a:prstGeom prst="rect">
                <a:avLst/>
              </a:prstGeom>
              <a:solidFill>
                <a:srgbClr val="FFCA2E"/>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5501029" y="3389410"/>
                <a:ext cx="276681" cy="457200"/>
              </a:xfrm>
              <a:prstGeom prst="rect">
                <a:avLst/>
              </a:prstGeom>
              <a:solidFill>
                <a:srgbClr val="00BCFF"/>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p:cNvGrpSpPr/>
            <p:nvPr/>
          </p:nvGrpSpPr>
          <p:grpSpPr>
            <a:xfrm>
              <a:off x="5502021" y="1802076"/>
              <a:ext cx="265897" cy="2113562"/>
              <a:chOff x="5502021" y="1802076"/>
              <a:chExt cx="265897" cy="2113562"/>
            </a:xfrm>
          </p:grpSpPr>
          <p:sp>
            <p:nvSpPr>
              <p:cNvPr id="55" name="TextBox 54"/>
              <p:cNvSpPr txBox="1"/>
              <p:nvPr/>
            </p:nvSpPr>
            <p:spPr>
              <a:xfrm rot="16200000">
                <a:off x="5342801" y="1965583"/>
                <a:ext cx="588623"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sp>
            <p:nvSpPr>
              <p:cNvPr id="56" name="TextBox 55"/>
              <p:cNvSpPr txBox="1"/>
              <p:nvPr/>
            </p:nvSpPr>
            <p:spPr>
              <a:xfrm rot="16200000">
                <a:off x="5331548" y="2466611"/>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2</a:t>
                </a:r>
                <a:endParaRPr lang="en-US" sz="1100" dirty="0">
                  <a:solidFill>
                    <a:schemeClr val="tx1">
                      <a:lumMod val="95000"/>
                      <a:lumOff val="5000"/>
                    </a:schemeClr>
                  </a:solidFill>
                  <a:latin typeface="Georgia" charset="0"/>
                  <a:ea typeface="Georgia" charset="0"/>
                  <a:cs typeface="Georgia" charset="0"/>
                </a:endParaRPr>
              </a:p>
            </p:txBody>
          </p:sp>
          <p:sp>
            <p:nvSpPr>
              <p:cNvPr id="57" name="TextBox 56"/>
              <p:cNvSpPr txBox="1"/>
              <p:nvPr/>
            </p:nvSpPr>
            <p:spPr>
              <a:xfrm rot="16200000">
                <a:off x="5331549" y="2974389"/>
                <a:ext cx="606256"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3</a:t>
                </a:r>
                <a:endParaRPr lang="en-US" sz="1100" dirty="0">
                  <a:solidFill>
                    <a:schemeClr val="tx1">
                      <a:lumMod val="95000"/>
                      <a:lumOff val="5000"/>
                    </a:schemeClr>
                  </a:solidFill>
                  <a:latin typeface="Georgia" charset="0"/>
                  <a:ea typeface="Georgia" charset="0"/>
                  <a:cs typeface="Georgia" charset="0"/>
                </a:endParaRPr>
              </a:p>
            </p:txBody>
          </p:sp>
          <p:sp>
            <p:nvSpPr>
              <p:cNvPr id="58" name="TextBox 57"/>
              <p:cNvSpPr txBox="1"/>
              <p:nvPr/>
            </p:nvSpPr>
            <p:spPr>
              <a:xfrm rot="16200000">
                <a:off x="5328896" y="3480904"/>
                <a:ext cx="607859" cy="261610"/>
              </a:xfrm>
              <a:prstGeom prst="rect">
                <a:avLst/>
              </a:prstGeom>
              <a:noFill/>
            </p:spPr>
            <p:txBody>
              <a:bodyPr wrap="none" rtlCol="0">
                <a:spAutoFit/>
              </a:bodyPr>
              <a:lstStyle/>
              <a:p>
                <a:r>
                  <a:rPr lang="en-US" sz="1100" dirty="0" smtClean="0">
                    <a:solidFill>
                      <a:schemeClr val="tx1">
                        <a:lumMod val="95000"/>
                        <a:lumOff val="5000"/>
                      </a:schemeClr>
                    </a:solidFill>
                    <a:latin typeface="Georgia" charset="0"/>
                    <a:ea typeface="Georgia" charset="0"/>
                    <a:cs typeface="Georgia" charset="0"/>
                  </a:rPr>
                  <a:t>topic 4</a:t>
                </a:r>
                <a:endParaRPr lang="en-US" sz="1100" dirty="0">
                  <a:solidFill>
                    <a:schemeClr val="tx1">
                      <a:lumMod val="95000"/>
                      <a:lumOff val="5000"/>
                    </a:schemeClr>
                  </a:solidFill>
                  <a:latin typeface="Georgia" charset="0"/>
                  <a:ea typeface="Georgia" charset="0"/>
                  <a:cs typeface="Georgia" charset="0"/>
                </a:endParaRPr>
              </a:p>
            </p:txBody>
          </p:sp>
        </p:grpSp>
      </p:grpSp>
      <p:sp>
        <p:nvSpPr>
          <p:cNvPr id="181" name="TextBox 180"/>
          <p:cNvSpPr txBox="1"/>
          <p:nvPr/>
        </p:nvSpPr>
        <p:spPr>
          <a:xfrm>
            <a:off x="205119" y="910712"/>
            <a:ext cx="6764993"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Real-time </a:t>
            </a:r>
            <a:r>
              <a:rPr lang="en-US" sz="2000" b="1" dirty="0">
                <a:latin typeface="Times New Roman" charset="0"/>
                <a:ea typeface="Times New Roman" charset="0"/>
                <a:cs typeface="Times New Roman" charset="0"/>
              </a:rPr>
              <a:t>Online </a:t>
            </a:r>
            <a:r>
              <a:rPr lang="en-US" sz="2000" b="1" dirty="0" smtClean="0">
                <a:latin typeface="Times New Roman" charset="0"/>
                <a:ea typeface="Times New Roman" charset="0"/>
                <a:cs typeface="Times New Roman" charset="0"/>
              </a:rPr>
              <a:t>Spatial-Temporal </a:t>
            </a:r>
            <a:r>
              <a:rPr lang="en-US" sz="2000" b="1" dirty="0">
                <a:latin typeface="Times New Roman" charset="0"/>
                <a:ea typeface="Times New Roman" charset="0"/>
                <a:cs typeface="Times New Roman" charset="0"/>
              </a:rPr>
              <a:t>Topic-model </a:t>
            </a:r>
            <a:r>
              <a:rPr lang="en-US" sz="2000" b="1" dirty="0" smtClean="0">
                <a:latin typeface="Times New Roman" charset="0"/>
                <a:ea typeface="Times New Roman" charset="0"/>
                <a:cs typeface="Times New Roman" charset="0"/>
              </a:rPr>
              <a:t>(ROST)</a:t>
            </a:r>
            <a:r>
              <a:rPr lang="en-US" sz="2000" baseline="30000" dirty="0">
                <a:latin typeface="Times New Roman" charset="0"/>
                <a:ea typeface="Times New Roman" charset="0"/>
                <a:cs typeface="Times New Roman" charset="0"/>
              </a:rPr>
              <a:t> (</a:t>
            </a:r>
            <a:r>
              <a:rPr lang="en-US" sz="2000" baseline="30000" dirty="0" smtClean="0">
                <a:latin typeface="Times New Roman" charset="0"/>
                <a:ea typeface="Times New Roman" charset="0"/>
                <a:cs typeface="Times New Roman" charset="0"/>
              </a:rPr>
              <a:t>1-2)</a:t>
            </a:r>
            <a:endParaRPr lang="en-US" sz="2000" dirty="0"/>
          </a:p>
        </p:txBody>
      </p:sp>
      <p:sp>
        <p:nvSpPr>
          <p:cNvPr id="183" name="Rectangle 182"/>
          <p:cNvSpPr/>
          <p:nvPr/>
        </p:nvSpPr>
        <p:spPr>
          <a:xfrm>
            <a:off x="5689088" y="3084785"/>
            <a:ext cx="3056018" cy="261610"/>
          </a:xfrm>
          <a:prstGeom prst="rect">
            <a:avLst/>
          </a:prstGeom>
        </p:spPr>
        <p:txBody>
          <a:bodyPr wrap="square">
            <a:spAutoFit/>
          </a:bodyPr>
          <a:lstStyle/>
          <a:p>
            <a:r>
              <a:rPr lang="en-US" sz="1100" baseline="30000" dirty="0" smtClean="0">
                <a:latin typeface="Times New Roman" charset="0"/>
                <a:ea typeface="Times New Roman" charset="0"/>
                <a:cs typeface="Times New Roman" charset="0"/>
              </a:rPr>
              <a:t>(1-2) </a:t>
            </a:r>
            <a:r>
              <a:rPr lang="en-US" sz="1100" dirty="0" err="1" smtClean="0">
                <a:latin typeface="Times New Roman" charset="0"/>
                <a:ea typeface="Times New Roman" charset="0"/>
                <a:cs typeface="Times New Roman" charset="0"/>
              </a:rPr>
              <a:t>Girdahr</a:t>
            </a:r>
            <a:r>
              <a:rPr lang="en-US" sz="1100" dirty="0" smtClean="0">
                <a:latin typeface="Times New Roman" charset="0"/>
                <a:ea typeface="Times New Roman" charset="0"/>
                <a:cs typeface="Times New Roman" charset="0"/>
              </a:rPr>
              <a:t> et al. [2013, 2016], </a:t>
            </a:r>
            <a:r>
              <a:rPr lang="en-US" sz="1100" baseline="30000" dirty="0" smtClean="0">
                <a:latin typeface="Times New Roman" charset="0"/>
                <a:ea typeface="Times New Roman" charset="0"/>
                <a:cs typeface="Times New Roman" charset="0"/>
              </a:rPr>
              <a:t>(3) </a:t>
            </a:r>
            <a:r>
              <a:rPr lang="en-US" sz="1100" dirty="0" err="1" smtClean="0">
                <a:latin typeface="Times New Roman" charset="0"/>
                <a:ea typeface="Times New Roman" charset="0"/>
                <a:cs typeface="Times New Roman" charset="0"/>
              </a:rPr>
              <a:t>Blei</a:t>
            </a:r>
            <a:r>
              <a:rPr lang="en-US" sz="1100" dirty="0" smtClean="0">
                <a:latin typeface="Times New Roman" charset="0"/>
                <a:ea typeface="Times New Roman" charset="0"/>
                <a:cs typeface="Times New Roman" charset="0"/>
              </a:rPr>
              <a:t> et al. [2010]</a:t>
            </a:r>
            <a:endParaRPr lang="en-US" sz="1100" dirty="0"/>
          </a:p>
        </p:txBody>
      </p:sp>
      <mc:AlternateContent xmlns:mc="http://schemas.openxmlformats.org/markup-compatibility/2006" xmlns:a14="http://schemas.microsoft.com/office/drawing/2010/main">
        <mc:Choice Requires="a14">
          <p:sp>
            <p:nvSpPr>
              <p:cNvPr id="3" name="TextBox 2"/>
              <p:cNvSpPr txBox="1"/>
              <p:nvPr/>
            </p:nvSpPr>
            <p:spPr>
              <a:xfrm>
                <a:off x="1287228" y="6133413"/>
                <a:ext cx="835229"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200" b="0" i="1" smtClean="0">
                          <a:latin typeface="Cambria Math" charset="0"/>
                        </a:rPr>
                        <m:t>𝑡</m:t>
                      </m:r>
                      <m:r>
                        <a:rPr lang="en-US" sz="1200" b="0" i="1" smtClean="0">
                          <a:latin typeface="Cambria Math" charset="0"/>
                          <a:ea typeface="Cambria Math" charset="0"/>
                          <a:cs typeface="Cambria Math" charset="0"/>
                        </a:rPr>
                        <m:t>∈</m:t>
                      </m:r>
                      <m:r>
                        <a:rPr lang="en-US" sz="1200" b="0" i="1" smtClean="0">
                          <a:latin typeface="Cambria Math" charset="0"/>
                          <a:ea typeface="Cambria Math" charset="0"/>
                          <a:cs typeface="Cambria Math" charset="0"/>
                        </a:rPr>
                        <m:t>𝑇</m:t>
                      </m:r>
                      <m:r>
                        <a:rPr lang="en-US" sz="1200" b="0" i="1" smtClean="0">
                          <a:latin typeface="Cambria Math" charset="0"/>
                          <a:ea typeface="Cambria Math" charset="0"/>
                          <a:cs typeface="Cambria Math" charset="0"/>
                        </a:rPr>
                        <m:t>,</m:t>
                      </m:r>
                      <m:r>
                        <a:rPr lang="en-US" sz="1200" i="1">
                          <a:latin typeface="Cambria Math" charset="0"/>
                        </a:rPr>
                        <m:t>𝑤</m:t>
                      </m:r>
                      <m:r>
                        <a:rPr lang="en-US" sz="1200" i="1">
                          <a:latin typeface="Cambria Math" charset="0"/>
                          <a:ea typeface="Cambria Math" charset="0"/>
                          <a:cs typeface="Cambria Math" charset="0"/>
                        </a:rPr>
                        <m:t>∈</m:t>
                      </m:r>
                      <m:r>
                        <a:rPr lang="en-US" sz="1200" i="1">
                          <a:latin typeface="Cambria Math" charset="0"/>
                          <a:ea typeface="Cambria Math" charset="0"/>
                          <a:cs typeface="Cambria Math" charset="0"/>
                        </a:rPr>
                        <m:t>𝑉</m:t>
                      </m:r>
                    </m:oMath>
                  </m:oMathPara>
                </a14:m>
                <a:endParaRPr lang="en-US" sz="1200" dirty="0"/>
              </a:p>
            </p:txBody>
          </p:sp>
        </mc:Choice>
        <mc:Fallback xmlns="">
          <p:sp>
            <p:nvSpPr>
              <p:cNvPr id="3" name="TextBox 2"/>
              <p:cNvSpPr txBox="1">
                <a:spLocks noRot="1" noChangeAspect="1" noMove="1" noResize="1" noEditPoints="1" noAdjustHandles="1" noChangeArrowheads="1" noChangeShapeType="1" noTextEdit="1"/>
              </p:cNvSpPr>
              <p:nvPr/>
            </p:nvSpPr>
            <p:spPr>
              <a:xfrm>
                <a:off x="1287228" y="6133413"/>
                <a:ext cx="835229" cy="184666"/>
              </a:xfrm>
              <a:prstGeom prst="rect">
                <a:avLst/>
              </a:prstGeom>
              <a:blipFill rotWithShape="0">
                <a:blip r:embed="rId4"/>
                <a:stretch>
                  <a:fillRect l="-2920" r="-3650" b="-6667"/>
                </a:stretch>
              </a:blipFill>
            </p:spPr>
            <p:txBody>
              <a:bodyPr/>
              <a:lstStyle/>
              <a:p>
                <a:r>
                  <a:rPr lang="en-US">
                    <a:noFill/>
                  </a:rPr>
                  <a:t> </a:t>
                </a:r>
              </a:p>
            </p:txBody>
          </p:sp>
        </mc:Fallback>
      </mc:AlternateContent>
      <p:sp>
        <p:nvSpPr>
          <p:cNvPr id="12" name="TextBox 11"/>
          <p:cNvSpPr txBox="1"/>
          <p:nvPr/>
        </p:nvSpPr>
        <p:spPr>
          <a:xfrm rot="5400000">
            <a:off x="2455554" y="5992609"/>
            <a:ext cx="463588" cy="369332"/>
          </a:xfrm>
          <a:prstGeom prst="rect">
            <a:avLst/>
          </a:prstGeom>
          <a:noFill/>
        </p:spPr>
        <p:txBody>
          <a:bodyPr wrap="none" rtlCol="0" anchor="ctr">
            <a:spAutoFit/>
          </a:bodyPr>
          <a:lstStyle/>
          <a:p>
            <a:r>
              <a:rPr lang="en-US" dirty="0" smtClean="0"/>
              <a:t>. . .</a:t>
            </a:r>
            <a:endParaRPr lang="en-US" dirty="0"/>
          </a:p>
        </p:txBody>
      </p:sp>
      <p:sp>
        <p:nvSpPr>
          <p:cNvPr id="120" name="Rounded Rectangle 119"/>
          <p:cNvSpPr/>
          <p:nvPr/>
        </p:nvSpPr>
        <p:spPr>
          <a:xfrm>
            <a:off x="3303029" y="3746241"/>
            <a:ext cx="4916517" cy="2566531"/>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3" name="Table 122"/>
          <p:cNvGraphicFramePr>
            <a:graphicFrameLocks noGrp="1"/>
          </p:cNvGraphicFramePr>
          <p:nvPr>
            <p:extLst>
              <p:ext uri="{D42A27DB-BD31-4B8C-83A1-F6EECF244321}">
                <p14:modId xmlns:p14="http://schemas.microsoft.com/office/powerpoint/2010/main" val="992074753"/>
              </p:ext>
            </p:extLst>
          </p:nvPr>
        </p:nvGraphicFramePr>
        <p:xfrm>
          <a:off x="6329724" y="4119475"/>
          <a:ext cx="1463040" cy="185318"/>
        </p:xfrm>
        <a:graphic>
          <a:graphicData uri="http://schemas.openxmlformats.org/drawingml/2006/table">
            <a:tbl>
              <a:tblPr bandRow="1">
                <a:tableStyleId>{7E9639D4-E3E2-4D34-9284-5A2195B3D0D7}</a:tableStyleId>
              </a:tblPr>
              <a:tblGrid>
                <a:gridCol w="182880"/>
                <a:gridCol w="182880"/>
                <a:gridCol w="182880"/>
                <a:gridCol w="182880"/>
                <a:gridCol w="182880"/>
                <a:gridCol w="182880"/>
                <a:gridCol w="182880"/>
                <a:gridCol w="182880"/>
              </a:tblGrid>
              <a:tr h="185318">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endParaRPr lang="en-US" sz="300" b="0" dirty="0">
                        <a:latin typeface="Lucida Grande" charset="0"/>
                        <a:ea typeface="Lucida Grande" charset="0"/>
                        <a:cs typeface="Lucida Grande" charset="0"/>
                      </a:endParaRPr>
                    </a:p>
                  </a:txBody>
                  <a:tcPr marL="77037" marR="77037" marT="38518" marB="38518">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pSp>
        <p:nvGrpSpPr>
          <p:cNvPr id="124" name="Group 123"/>
          <p:cNvGrpSpPr/>
          <p:nvPr/>
        </p:nvGrpSpPr>
        <p:grpSpPr>
          <a:xfrm rot="5400000">
            <a:off x="6986331" y="3503661"/>
            <a:ext cx="132392" cy="1413232"/>
            <a:chOff x="4759202" y="2147559"/>
            <a:chExt cx="132392" cy="1413232"/>
          </a:xfrm>
        </p:grpSpPr>
        <p:sp>
          <p:nvSpPr>
            <p:cNvPr id="130" name="Oval 129"/>
            <p:cNvSpPr>
              <a:spLocks noChangeAspect="1"/>
            </p:cNvSpPr>
            <p:nvPr/>
          </p:nvSpPr>
          <p:spPr>
            <a:xfrm>
              <a:off x="4763578" y="2147559"/>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1" name="Oval 130"/>
            <p:cNvSpPr>
              <a:spLocks noChangeAspect="1"/>
            </p:cNvSpPr>
            <p:nvPr/>
          </p:nvSpPr>
          <p:spPr>
            <a:xfrm>
              <a:off x="4759202" y="2331163"/>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3" name="Oval 132"/>
            <p:cNvSpPr>
              <a:spLocks noChangeAspect="1"/>
            </p:cNvSpPr>
            <p:nvPr/>
          </p:nvSpPr>
          <p:spPr>
            <a:xfrm>
              <a:off x="4759202" y="3065571"/>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34" name="Oval 133"/>
            <p:cNvSpPr>
              <a:spLocks noChangeAspect="1"/>
            </p:cNvSpPr>
            <p:nvPr/>
          </p:nvSpPr>
          <p:spPr>
            <a:xfrm>
              <a:off x="4759203" y="3249173"/>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5" name="Oval 134"/>
            <p:cNvSpPr>
              <a:spLocks noChangeAspect="1"/>
            </p:cNvSpPr>
            <p:nvPr/>
          </p:nvSpPr>
          <p:spPr>
            <a:xfrm>
              <a:off x="4759202" y="2881969"/>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6" name="Oval 135"/>
            <p:cNvSpPr>
              <a:spLocks noChangeAspect="1"/>
            </p:cNvSpPr>
            <p:nvPr/>
          </p:nvSpPr>
          <p:spPr>
            <a:xfrm>
              <a:off x="4759202" y="2698367"/>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7" name="Oval 136"/>
            <p:cNvSpPr>
              <a:spLocks noChangeAspect="1"/>
            </p:cNvSpPr>
            <p:nvPr/>
          </p:nvSpPr>
          <p:spPr>
            <a:xfrm>
              <a:off x="4759202" y="2514765"/>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38" name="Oval 137"/>
            <p:cNvSpPr>
              <a:spLocks noChangeAspect="1"/>
            </p:cNvSpPr>
            <p:nvPr/>
          </p:nvSpPr>
          <p:spPr>
            <a:xfrm>
              <a:off x="4759202" y="3432775"/>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39" name="TextBox 138"/>
          <p:cNvSpPr txBox="1"/>
          <p:nvPr/>
        </p:nvSpPr>
        <p:spPr>
          <a:xfrm>
            <a:off x="6071545" y="4030653"/>
            <a:ext cx="324128" cy="338554"/>
          </a:xfrm>
          <a:prstGeom prst="rect">
            <a:avLst/>
          </a:prstGeom>
          <a:noFill/>
        </p:spPr>
        <p:txBody>
          <a:bodyPr wrap="none" rtlCol="0">
            <a:spAutoFit/>
          </a:bodyPr>
          <a:lstStyle/>
          <a:p>
            <a:r>
              <a:rPr lang="en-US" sz="1600" b="1" dirty="0" smtClean="0"/>
              <a:t>t</a:t>
            </a:r>
            <a:r>
              <a:rPr lang="en-US" sz="1600" b="1" baseline="-25000" dirty="0" smtClean="0"/>
              <a:t>3</a:t>
            </a:r>
            <a:endParaRPr lang="en-US" sz="2800" b="1" baseline="-25000" dirty="0"/>
          </a:p>
        </p:txBody>
      </p:sp>
      <p:grpSp>
        <p:nvGrpSpPr>
          <p:cNvPr id="145" name="Group 144"/>
          <p:cNvGrpSpPr/>
          <p:nvPr/>
        </p:nvGrpSpPr>
        <p:grpSpPr>
          <a:xfrm>
            <a:off x="5923440" y="4376168"/>
            <a:ext cx="1919138" cy="1965930"/>
            <a:chOff x="3984859" y="4494454"/>
            <a:chExt cx="1919138" cy="1965930"/>
          </a:xfrm>
        </p:grpSpPr>
        <p:sp>
          <p:nvSpPr>
            <p:cNvPr id="158" name="TextBox 157"/>
            <p:cNvSpPr txBox="1"/>
            <p:nvPr/>
          </p:nvSpPr>
          <p:spPr>
            <a:xfrm rot="16200000">
              <a:off x="3859665" y="507969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grpSp>
          <p:nvGrpSpPr>
            <p:cNvPr id="159" name="Group 158"/>
            <p:cNvGrpSpPr/>
            <p:nvPr/>
          </p:nvGrpSpPr>
          <p:grpSpPr>
            <a:xfrm>
              <a:off x="4249890" y="4494454"/>
              <a:ext cx="1654107" cy="1965930"/>
              <a:chOff x="4249890" y="4494454"/>
              <a:chExt cx="1654107" cy="1965930"/>
            </a:xfrm>
          </p:grpSpPr>
          <p:grpSp>
            <p:nvGrpSpPr>
              <p:cNvPr id="162" name="Group 161"/>
              <p:cNvGrpSpPr/>
              <p:nvPr/>
            </p:nvGrpSpPr>
            <p:grpSpPr>
              <a:xfrm>
                <a:off x="4385551" y="6071768"/>
                <a:ext cx="1346209" cy="388616"/>
                <a:chOff x="4380630" y="6071768"/>
                <a:chExt cx="1346209" cy="388616"/>
              </a:xfrm>
            </p:grpSpPr>
            <p:sp>
              <p:nvSpPr>
                <p:cNvPr id="187" name="TextBox 186"/>
                <p:cNvSpPr txBox="1"/>
                <p:nvPr/>
              </p:nvSpPr>
              <p:spPr>
                <a:xfrm>
                  <a:off x="4723130" y="6152607"/>
                  <a:ext cx="661208"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Topics</a:t>
                  </a:r>
                  <a:endParaRPr lang="en-US" sz="1000" dirty="0">
                    <a:latin typeface="Times New Roman" charset="0"/>
                    <a:ea typeface="Times New Roman" charset="0"/>
                    <a:cs typeface="Times New Roman" charset="0"/>
                  </a:endParaRPr>
                </a:p>
              </p:txBody>
            </p:sp>
            <p:grpSp>
              <p:nvGrpSpPr>
                <p:cNvPr id="188" name="Group 187"/>
                <p:cNvGrpSpPr/>
                <p:nvPr/>
              </p:nvGrpSpPr>
              <p:grpSpPr>
                <a:xfrm>
                  <a:off x="4380630" y="6071768"/>
                  <a:ext cx="1346209" cy="128016"/>
                  <a:chOff x="4380630" y="6071768"/>
                  <a:chExt cx="1346209" cy="128016"/>
                </a:xfrm>
              </p:grpSpPr>
              <p:sp>
                <p:nvSpPr>
                  <p:cNvPr id="189" name="Oval 188"/>
                  <p:cNvSpPr>
                    <a:spLocks noChangeAspect="1"/>
                  </p:cNvSpPr>
                  <p:nvPr/>
                </p:nvSpPr>
                <p:spPr>
                  <a:xfrm rot="5400000">
                    <a:off x="4380630" y="6071768"/>
                    <a:ext cx="128016" cy="128016"/>
                  </a:xfrm>
                  <a:prstGeom prst="ellipse">
                    <a:avLst/>
                  </a:prstGeom>
                  <a:solidFill>
                    <a:srgbClr val="7030A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90" name="Oval 189"/>
                  <p:cNvSpPr>
                    <a:spLocks noChangeAspect="1"/>
                  </p:cNvSpPr>
                  <p:nvPr/>
                </p:nvSpPr>
                <p:spPr>
                  <a:xfrm rot="5400000">
                    <a:off x="4786694" y="6071768"/>
                    <a:ext cx="128016" cy="128016"/>
                  </a:xfrm>
                  <a:prstGeom prst="ellipse">
                    <a:avLst/>
                  </a:prstGeom>
                  <a:solidFill>
                    <a:srgbClr val="FF4C4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91" name="Oval 190"/>
                  <p:cNvSpPr>
                    <a:spLocks noChangeAspect="1"/>
                  </p:cNvSpPr>
                  <p:nvPr/>
                </p:nvSpPr>
                <p:spPr>
                  <a:xfrm rot="5400000">
                    <a:off x="5192758" y="6071768"/>
                    <a:ext cx="128016" cy="128016"/>
                  </a:xfrm>
                  <a:prstGeom prst="ellipse">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92" name="Oval 191"/>
                  <p:cNvSpPr>
                    <a:spLocks noChangeAspect="1"/>
                  </p:cNvSpPr>
                  <p:nvPr/>
                </p:nvSpPr>
                <p:spPr>
                  <a:xfrm rot="5400000">
                    <a:off x="5598823" y="6071768"/>
                    <a:ext cx="128016" cy="128016"/>
                  </a:xfrm>
                  <a:prstGeom prst="ellipse">
                    <a:avLst/>
                  </a:prstGeom>
                  <a:solidFill>
                    <a:srgbClr val="00B0F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grpSp>
          <p:grpSp>
            <p:nvGrpSpPr>
              <p:cNvPr id="170" name="Group 169"/>
              <p:cNvGrpSpPr/>
              <p:nvPr/>
            </p:nvGrpSpPr>
            <p:grpSpPr>
              <a:xfrm>
                <a:off x="4249890" y="4494454"/>
                <a:ext cx="1654107" cy="1554480"/>
                <a:chOff x="4249890" y="4506190"/>
                <a:chExt cx="1654107" cy="1554480"/>
              </a:xfrm>
            </p:grpSpPr>
            <p:sp>
              <p:nvSpPr>
                <p:cNvPr id="175" name="Rectangle 174"/>
                <p:cNvSpPr/>
                <p:nvPr/>
              </p:nvSpPr>
              <p:spPr>
                <a:xfrm>
                  <a:off x="4320022" y="4998050"/>
                  <a:ext cx="274037" cy="1059380"/>
                </a:xfrm>
                <a:prstGeom prst="rect">
                  <a:avLst/>
                </a:prstGeom>
                <a:solidFill>
                  <a:srgbClr val="9541D4">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p:cNvSpPr/>
                <p:nvPr/>
              </p:nvSpPr>
              <p:spPr>
                <a:xfrm>
                  <a:off x="4721836" y="5694128"/>
                  <a:ext cx="274037" cy="363302"/>
                </a:xfrm>
                <a:prstGeom prst="rect">
                  <a:avLst/>
                </a:prstGeom>
                <a:solidFill>
                  <a:srgbClr val="FF4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5525463" y="5925272"/>
                  <a:ext cx="274037" cy="132158"/>
                </a:xfrm>
                <a:prstGeom prst="rect">
                  <a:avLst/>
                </a:prstGeom>
                <a:solidFill>
                  <a:srgbClr val="00BC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177"/>
                <p:cNvSpPr/>
                <p:nvPr/>
              </p:nvSpPr>
              <p:spPr>
                <a:xfrm>
                  <a:off x="5123650" y="5694128"/>
                  <a:ext cx="274037" cy="363302"/>
                </a:xfrm>
                <a:prstGeom prst="rect">
                  <a:avLst/>
                </a:prstGeom>
                <a:solidFill>
                  <a:srgbClr val="FFCA2E">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9" name="Straight Connector 178"/>
                <p:cNvCxnSpPr/>
                <p:nvPr/>
              </p:nvCxnSpPr>
              <p:spPr>
                <a:xfrm flipV="1">
                  <a:off x="4250915" y="5386256"/>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flipV="1">
                  <a:off x="4249890" y="5047701"/>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flipV="1">
                  <a:off x="4255002" y="4739829"/>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V="1">
                  <a:off x="4258077" y="5749357"/>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6" name="Rectangle 185"/>
                <p:cNvSpPr>
                  <a:spLocks/>
                </p:cNvSpPr>
                <p:nvPr/>
              </p:nvSpPr>
              <p:spPr>
                <a:xfrm>
                  <a:off x="4258077" y="4506190"/>
                  <a:ext cx="1645920"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mc:AlternateContent xmlns:mc="http://schemas.openxmlformats.org/markup-compatibility/2006" xmlns:a14="http://schemas.microsoft.com/office/drawing/2010/main">
        <mc:Choice Requires="a14">
          <p:sp>
            <p:nvSpPr>
              <p:cNvPr id="193" name="TextBox 192"/>
              <p:cNvSpPr txBox="1"/>
              <p:nvPr/>
            </p:nvSpPr>
            <p:spPr>
              <a:xfrm>
                <a:off x="3320890" y="3724699"/>
                <a:ext cx="4943533" cy="338554"/>
              </a:xfrm>
              <a:prstGeom prst="rect">
                <a:avLst/>
              </a:prstGeom>
              <a:noFill/>
            </p:spPr>
            <p:txBody>
              <a:bodyPr wrap="none" rtlCol="0">
                <a:spAutoFit/>
              </a:bodyPr>
              <a:lstStyle/>
              <a:p>
                <a:r>
                  <a:rPr lang="en-US" sz="1600" dirty="0" smtClean="0">
                    <a:latin typeface="Times New Roman" charset="0"/>
                    <a:ea typeface="Times New Roman" charset="0"/>
                    <a:cs typeface="Times New Roman" charset="0"/>
                  </a:rPr>
                  <a:t>1) </a:t>
                </a:r>
                <a:r>
                  <a:rPr lang="en-US" sz="1600" dirty="0">
                    <a:latin typeface="Times New Roman" charset="0"/>
                    <a:ea typeface="Times New Roman" charset="0"/>
                    <a:cs typeface="Times New Roman" charset="0"/>
                  </a:rPr>
                  <a:t>for entire dataset (</a:t>
                </a:r>
                <a14:m>
                  <m:oMath xmlns:m="http://schemas.openxmlformats.org/officeDocument/2006/math">
                    <m:sSub>
                      <m:sSubPr>
                        <m:ctrlPr>
                          <a:rPr lang="en-US" sz="1600" i="1">
                            <a:latin typeface="Cambria Math" charset="0"/>
                            <a:ea typeface="Cambria Math" charset="0"/>
                            <a:cs typeface="Cambria Math" charset="0"/>
                          </a:rPr>
                        </m:ctrlPr>
                      </m:sSubPr>
                      <m:e>
                        <m:r>
                          <a:rPr lang="en-US" sz="1600" i="1">
                            <a:latin typeface="Cambria Math" charset="0"/>
                            <a:ea typeface="Cambria Math" charset="0"/>
                            <a:cs typeface="Cambria Math" charset="0"/>
                          </a:rPr>
                          <m:t>𝜙</m:t>
                        </m:r>
                      </m:e>
                      <m:sub>
                        <m:r>
                          <a:rPr lang="en-US" sz="1600" i="1">
                            <a:latin typeface="Cambria Math" charset="0"/>
                            <a:ea typeface="Cambria Math" charset="0"/>
                            <a:cs typeface="Cambria Math" charset="0"/>
                          </a:rPr>
                          <m:t>𝑧</m:t>
                        </m:r>
                      </m:sub>
                    </m:sSub>
                  </m:oMath>
                </a14:m>
                <a:r>
                  <a:rPr lang="en-US" sz="1600" dirty="0" smtClean="0">
                    <a:latin typeface="Times New Roman" charset="0"/>
                    <a:ea typeface="Times New Roman" charset="0"/>
                    <a:cs typeface="Times New Roman" charset="0"/>
                  </a:rPr>
                  <a:t>)         2) </a:t>
                </a:r>
                <a:r>
                  <a:rPr lang="en-US" sz="1600" dirty="0">
                    <a:latin typeface="Times New Roman" charset="0"/>
                    <a:ea typeface="Times New Roman" charset="0"/>
                    <a:cs typeface="Times New Roman" charset="0"/>
                  </a:rPr>
                  <a:t>for each observation (</a:t>
                </a:r>
                <a14:m>
                  <m:oMath xmlns:m="http://schemas.openxmlformats.org/officeDocument/2006/math">
                    <m:sSub>
                      <m:sSubPr>
                        <m:ctrlPr>
                          <a:rPr lang="en-US" sz="1600" i="1">
                            <a:latin typeface="Cambria Math" charset="0"/>
                            <a:ea typeface="Cambria Math" charset="0"/>
                            <a:cs typeface="Cambria Math" charset="0"/>
                          </a:rPr>
                        </m:ctrlPr>
                      </m:sSubPr>
                      <m:e>
                        <m:r>
                          <a:rPr lang="en-US" sz="1600" i="1">
                            <a:latin typeface="Cambria Math" charset="0"/>
                            <a:ea typeface="Cambria Math" charset="0"/>
                            <a:cs typeface="Cambria Math" charset="0"/>
                          </a:rPr>
                          <m:t>𝜃</m:t>
                        </m:r>
                      </m:e>
                      <m:sub>
                        <m:r>
                          <a:rPr lang="en-US" sz="1600" i="1">
                            <a:latin typeface="Cambria Math" charset="0"/>
                            <a:ea typeface="Cambria Math" charset="0"/>
                            <a:cs typeface="Cambria Math" charset="0"/>
                          </a:rPr>
                          <m:t>𝑡</m:t>
                        </m:r>
                      </m:sub>
                    </m:sSub>
                  </m:oMath>
                </a14:m>
                <a:r>
                  <a:rPr lang="en-US" sz="1600" dirty="0">
                    <a:latin typeface="Times New Roman" charset="0"/>
                    <a:ea typeface="Times New Roman" charset="0"/>
                    <a:cs typeface="Times New Roman" charset="0"/>
                  </a:rPr>
                  <a:t>)</a:t>
                </a:r>
              </a:p>
            </p:txBody>
          </p:sp>
        </mc:Choice>
        <mc:Fallback xmlns="">
          <p:sp>
            <p:nvSpPr>
              <p:cNvPr id="193" name="TextBox 192"/>
              <p:cNvSpPr txBox="1">
                <a:spLocks noRot="1" noChangeAspect="1" noMove="1" noResize="1" noEditPoints="1" noAdjustHandles="1" noChangeArrowheads="1" noChangeShapeType="1" noTextEdit="1"/>
              </p:cNvSpPr>
              <p:nvPr/>
            </p:nvSpPr>
            <p:spPr>
              <a:xfrm>
                <a:off x="3320890" y="3724699"/>
                <a:ext cx="4943533" cy="338554"/>
              </a:xfrm>
              <a:prstGeom prst="rect">
                <a:avLst/>
              </a:prstGeom>
              <a:blipFill rotWithShape="0">
                <a:blip r:embed="rId5"/>
                <a:stretch>
                  <a:fillRect l="-740" t="-5357" b="-21429"/>
                </a:stretch>
              </a:blipFill>
            </p:spPr>
            <p:txBody>
              <a:bodyPr/>
              <a:lstStyle/>
              <a:p>
                <a:r>
                  <a:rPr lang="en-US">
                    <a:noFill/>
                  </a:rPr>
                  <a:t> </a:t>
                </a:r>
              </a:p>
            </p:txBody>
          </p:sp>
        </mc:Fallback>
      </mc:AlternateContent>
      <p:grpSp>
        <p:nvGrpSpPr>
          <p:cNvPr id="194" name="Group 193"/>
          <p:cNvGrpSpPr/>
          <p:nvPr/>
        </p:nvGrpSpPr>
        <p:grpSpPr>
          <a:xfrm>
            <a:off x="3562304" y="4084461"/>
            <a:ext cx="2133553" cy="261610"/>
            <a:chOff x="6588451" y="4141196"/>
            <a:chExt cx="2133550" cy="316634"/>
          </a:xfrm>
        </p:grpSpPr>
        <p:sp>
          <p:nvSpPr>
            <p:cNvPr id="195" name="Rectangle 194"/>
            <p:cNvSpPr/>
            <p:nvPr/>
          </p:nvSpPr>
          <p:spPr>
            <a:xfrm rot="5400000">
              <a:off x="7516885" y="3235137"/>
              <a:ext cx="276681" cy="2133550"/>
            </a:xfrm>
            <a:prstGeom prst="rect">
              <a:avLst/>
            </a:prstGeom>
            <a:solidFill>
              <a:srgbClr val="9541D4">
                <a:alpha val="74902"/>
              </a:srgbClr>
            </a:solid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TextBox 195"/>
            <p:cNvSpPr txBox="1"/>
            <p:nvPr/>
          </p:nvSpPr>
          <p:spPr>
            <a:xfrm>
              <a:off x="7288301" y="4141196"/>
              <a:ext cx="741874" cy="316634"/>
            </a:xfrm>
            <a:prstGeom prst="rect">
              <a:avLst/>
            </a:prstGeom>
            <a:noFill/>
          </p:spPr>
          <p:txBody>
            <a:bodyPr wrap="square" rtlCol="0" anchor="t">
              <a:spAutoFit/>
            </a:bodyPr>
            <a:lstStyle/>
            <a:p>
              <a:pPr algn="ctr"/>
              <a:r>
                <a:rPr lang="en-US" sz="1100" dirty="0" smtClean="0">
                  <a:solidFill>
                    <a:schemeClr val="tx1">
                      <a:lumMod val="95000"/>
                      <a:lumOff val="5000"/>
                    </a:schemeClr>
                  </a:solidFill>
                  <a:latin typeface="Georgia" charset="0"/>
                  <a:ea typeface="Georgia" charset="0"/>
                  <a:cs typeface="Georgia" charset="0"/>
                </a:rPr>
                <a:t>topic 1</a:t>
              </a:r>
              <a:endParaRPr lang="en-US" sz="1100" dirty="0">
                <a:solidFill>
                  <a:schemeClr val="tx1">
                    <a:lumMod val="95000"/>
                    <a:lumOff val="5000"/>
                  </a:schemeClr>
                </a:solidFill>
                <a:latin typeface="Georgia" charset="0"/>
                <a:ea typeface="Georgia" charset="0"/>
                <a:cs typeface="Georgia" charset="0"/>
              </a:endParaRPr>
            </a:p>
          </p:txBody>
        </p:sp>
      </p:grpSp>
      <p:grpSp>
        <p:nvGrpSpPr>
          <p:cNvPr id="197" name="Group 196"/>
          <p:cNvGrpSpPr/>
          <p:nvPr/>
        </p:nvGrpSpPr>
        <p:grpSpPr>
          <a:xfrm>
            <a:off x="3555676" y="4373779"/>
            <a:ext cx="2144166" cy="1559252"/>
            <a:chOff x="6581823" y="4482719"/>
            <a:chExt cx="2144166" cy="1559252"/>
          </a:xfrm>
        </p:grpSpPr>
        <p:grpSp>
          <p:nvGrpSpPr>
            <p:cNvPr id="198" name="Group 197"/>
            <p:cNvGrpSpPr/>
            <p:nvPr/>
          </p:nvGrpSpPr>
          <p:grpSpPr>
            <a:xfrm>
              <a:off x="6636703" y="4925630"/>
              <a:ext cx="2050395" cy="1116341"/>
              <a:chOff x="6636703" y="4925630"/>
              <a:chExt cx="2050395" cy="1116341"/>
            </a:xfrm>
          </p:grpSpPr>
          <p:sp>
            <p:nvSpPr>
              <p:cNvPr id="205" name="Rectangle 204"/>
              <p:cNvSpPr/>
              <p:nvPr/>
            </p:nvSpPr>
            <p:spPr>
              <a:xfrm>
                <a:off x="6784111" y="4982922"/>
                <a:ext cx="74187" cy="10590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p:cNvSpPr/>
              <p:nvPr/>
            </p:nvSpPr>
            <p:spPr>
              <a:xfrm>
                <a:off x="6936511" y="5829687"/>
                <a:ext cx="74187" cy="21228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ectangle 206"/>
              <p:cNvSpPr/>
              <p:nvPr/>
            </p:nvSpPr>
            <p:spPr>
              <a:xfrm>
                <a:off x="6636703" y="5933649"/>
                <a:ext cx="69196" cy="10832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207"/>
              <p:cNvSpPr/>
              <p:nvPr/>
            </p:nvSpPr>
            <p:spPr>
              <a:xfrm>
                <a:off x="7088911" y="5968165"/>
                <a:ext cx="74187" cy="7380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208"/>
              <p:cNvSpPr/>
              <p:nvPr/>
            </p:nvSpPr>
            <p:spPr>
              <a:xfrm>
                <a:off x="7241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ectangle 209"/>
              <p:cNvSpPr/>
              <p:nvPr/>
            </p:nvSpPr>
            <p:spPr>
              <a:xfrm>
                <a:off x="7393711" y="5996251"/>
                <a:ext cx="74187"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210"/>
              <p:cNvSpPr/>
              <p:nvPr/>
            </p:nvSpPr>
            <p:spPr>
              <a:xfrm>
                <a:off x="7546111" y="5153686"/>
                <a:ext cx="74187" cy="8882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ectangle 211"/>
              <p:cNvSpPr/>
              <p:nvPr/>
            </p:nvSpPr>
            <p:spPr>
              <a:xfrm>
                <a:off x="7698511" y="5847207"/>
                <a:ext cx="74187" cy="1947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ectangle 212"/>
              <p:cNvSpPr/>
              <p:nvPr/>
            </p:nvSpPr>
            <p:spPr>
              <a:xfrm>
                <a:off x="7850911" y="4925630"/>
                <a:ext cx="85627" cy="11163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ectangle 213"/>
              <p:cNvSpPr/>
              <p:nvPr/>
            </p:nvSpPr>
            <p:spPr>
              <a:xfrm>
                <a:off x="8003311" y="5968165"/>
                <a:ext cx="74187" cy="738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ectangle 214"/>
              <p:cNvSpPr/>
              <p:nvPr/>
            </p:nvSpPr>
            <p:spPr>
              <a:xfrm>
                <a:off x="8155711" y="5996251"/>
                <a:ext cx="67849" cy="4572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ectangle 215"/>
              <p:cNvSpPr/>
              <p:nvPr/>
            </p:nvSpPr>
            <p:spPr>
              <a:xfrm>
                <a:off x="8308111" y="5933649"/>
                <a:ext cx="74187" cy="10832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ectangle 216"/>
              <p:cNvSpPr/>
              <p:nvPr/>
            </p:nvSpPr>
            <p:spPr>
              <a:xfrm>
                <a:off x="8460511" y="5200145"/>
                <a:ext cx="74187" cy="8418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217"/>
              <p:cNvSpPr/>
              <p:nvPr/>
            </p:nvSpPr>
            <p:spPr>
              <a:xfrm>
                <a:off x="8612911" y="5678669"/>
                <a:ext cx="74187" cy="36330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9" name="Group 198"/>
            <p:cNvGrpSpPr/>
            <p:nvPr/>
          </p:nvGrpSpPr>
          <p:grpSpPr>
            <a:xfrm>
              <a:off x="6581823" y="4482719"/>
              <a:ext cx="2144166" cy="1554480"/>
              <a:chOff x="4378843" y="4506190"/>
              <a:chExt cx="1654107" cy="1554480"/>
            </a:xfrm>
          </p:grpSpPr>
          <p:cxnSp>
            <p:nvCxnSpPr>
              <p:cNvPr id="200" name="Straight Connector 199"/>
              <p:cNvCxnSpPr/>
              <p:nvPr/>
            </p:nvCxnSpPr>
            <p:spPr>
              <a:xfrm flipV="1">
                <a:off x="4379868" y="5386256"/>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flipV="1">
                <a:off x="4378843" y="5047701"/>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a:xfrm flipV="1">
                <a:off x="4383955" y="4739829"/>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flipV="1">
                <a:off x="4387030" y="5749357"/>
                <a:ext cx="1645920" cy="8641"/>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4" name="Rectangle 203"/>
              <p:cNvSpPr>
                <a:spLocks/>
              </p:cNvSpPr>
              <p:nvPr/>
            </p:nvSpPr>
            <p:spPr>
              <a:xfrm>
                <a:off x="4387030" y="4506190"/>
                <a:ext cx="1645920" cy="15544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aphicFrame>
        <p:nvGraphicFramePr>
          <p:cNvPr id="219" name="Table 218"/>
          <p:cNvGraphicFramePr>
            <a:graphicFrameLocks noGrp="1"/>
          </p:cNvGraphicFramePr>
          <p:nvPr>
            <p:extLst>
              <p:ext uri="{D42A27DB-BD31-4B8C-83A1-F6EECF244321}">
                <p14:modId xmlns:p14="http://schemas.microsoft.com/office/powerpoint/2010/main" val="737338363"/>
              </p:ext>
            </p:extLst>
          </p:nvPr>
        </p:nvGraphicFramePr>
        <p:xfrm>
          <a:off x="3570333" y="5887952"/>
          <a:ext cx="2121406" cy="230957"/>
        </p:xfrm>
        <a:graphic>
          <a:graphicData uri="http://schemas.openxmlformats.org/drawingml/2006/table">
            <a:tbl>
              <a:tblPr bandRow="1">
                <a:tableStyleId>{7E9639D4-E3E2-4D34-9284-5A2195B3D0D7}</a:tableStyleId>
              </a:tblPr>
              <a:tblGrid>
                <a:gridCol w="151529"/>
                <a:gridCol w="151529"/>
                <a:gridCol w="151529"/>
                <a:gridCol w="151529"/>
                <a:gridCol w="151529"/>
                <a:gridCol w="151529"/>
                <a:gridCol w="151529"/>
                <a:gridCol w="151529"/>
                <a:gridCol w="151529"/>
                <a:gridCol w="151529"/>
                <a:gridCol w="151529"/>
                <a:gridCol w="151529"/>
                <a:gridCol w="151529"/>
                <a:gridCol w="151529"/>
              </a:tblGrid>
              <a:tr h="230957">
                <a:tc>
                  <a:txBody>
                    <a:bodyPr/>
                    <a:lstStyle/>
                    <a:p>
                      <a:pPr algn="ctr"/>
                      <a:r>
                        <a:rPr lang="en-US" sz="1000" b="1" dirty="0" smtClean="0"/>
                        <a:t>1</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2</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3</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63044" marR="63044" marT="31524" marB="31524"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20" name="TextBox 219"/>
          <p:cNvSpPr txBox="1"/>
          <p:nvPr/>
        </p:nvSpPr>
        <p:spPr>
          <a:xfrm rot="16200000">
            <a:off x="3143695" y="4961402"/>
            <a:ext cx="558166"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Freq.</a:t>
            </a:r>
            <a:endParaRPr lang="en-US" sz="1400" dirty="0">
              <a:latin typeface="Times New Roman" charset="0"/>
              <a:ea typeface="Times New Roman" charset="0"/>
              <a:cs typeface="Times New Roman" charset="0"/>
            </a:endParaRPr>
          </a:p>
        </p:txBody>
      </p:sp>
      <p:sp>
        <p:nvSpPr>
          <p:cNvPr id="221" name="TextBox 220"/>
          <p:cNvSpPr txBox="1"/>
          <p:nvPr/>
        </p:nvSpPr>
        <p:spPr>
          <a:xfrm>
            <a:off x="4382461" y="6026110"/>
            <a:ext cx="649600" cy="307777"/>
          </a:xfrm>
          <a:prstGeom prst="rect">
            <a:avLst/>
          </a:prstGeom>
          <a:noFill/>
        </p:spPr>
        <p:txBody>
          <a:bodyPr wrap="none" rtlCol="0">
            <a:spAutoFit/>
          </a:bodyPr>
          <a:lstStyle/>
          <a:p>
            <a:pPr algn="ctr"/>
            <a:r>
              <a:rPr lang="en-US" sz="1400" dirty="0" smtClean="0">
                <a:latin typeface="Times New Roman" charset="0"/>
                <a:ea typeface="Times New Roman" charset="0"/>
                <a:cs typeface="Times New Roman" charset="0"/>
              </a:rPr>
              <a:t>Words</a:t>
            </a:r>
            <a:endParaRPr lang="en-US" sz="10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63973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ounded Rectangle 126"/>
          <p:cNvSpPr/>
          <p:nvPr/>
        </p:nvSpPr>
        <p:spPr>
          <a:xfrm>
            <a:off x="304555" y="3955156"/>
            <a:ext cx="8344715" cy="2404872"/>
          </a:xfrm>
          <a:prstGeom prst="roundRect">
            <a:avLst>
              <a:gd name="adj" fmla="val 3480"/>
            </a:avLst>
          </a:prstGeom>
          <a:solidFill>
            <a:srgbClr val="D6DCE5">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ounded Rectangle 125"/>
          <p:cNvSpPr/>
          <p:nvPr/>
        </p:nvSpPr>
        <p:spPr>
          <a:xfrm>
            <a:off x="300525" y="1373894"/>
            <a:ext cx="7875694" cy="2464721"/>
          </a:xfrm>
          <a:prstGeom prst="roundRect">
            <a:avLst>
              <a:gd name="adj" fmla="val 3480"/>
            </a:avLst>
          </a:prstGeom>
          <a:solidFill>
            <a:srgbClr val="D6DCE5">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ed Rectangle 57"/>
          <p:cNvSpPr/>
          <p:nvPr/>
        </p:nvSpPr>
        <p:spPr>
          <a:xfrm rot="16200000">
            <a:off x="5077003" y="2793882"/>
            <a:ext cx="2287155" cy="4701702"/>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946931728"/>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8</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sp>
        <p:nvSpPr>
          <p:cNvPr id="61" name="Rounded Rectangle 60"/>
          <p:cNvSpPr/>
          <p:nvPr/>
        </p:nvSpPr>
        <p:spPr>
          <a:xfrm>
            <a:off x="4310560" y="1457002"/>
            <a:ext cx="3803942" cy="2330265"/>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a:solidFill>
                    <a:schemeClr val="bg1"/>
                  </a:solidFill>
                  <a:latin typeface="Georgia" charset="0"/>
                  <a:ea typeface="Georgia" charset="0"/>
                  <a:cs typeface="Georgia" charset="0"/>
                </a:rPr>
                <a:t>Topic modeling AUV data</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51" name="TextBox 50"/>
          <p:cNvSpPr txBox="1"/>
          <p:nvPr/>
        </p:nvSpPr>
        <p:spPr>
          <a:xfrm>
            <a:off x="300524" y="1441989"/>
            <a:ext cx="1568319" cy="369332"/>
          </a:xfrm>
          <a:prstGeom prst="rect">
            <a:avLst/>
          </a:prstGeom>
          <a:noFill/>
        </p:spPr>
        <p:txBody>
          <a:bodyPr wrap="none" rtlCol="0">
            <a:spAutoFit/>
          </a:bodyPr>
          <a:lstStyle/>
          <a:p>
            <a:r>
              <a:rPr lang="en-US" b="1" dirty="0" smtClean="0">
                <a:solidFill>
                  <a:schemeClr val="bg2">
                    <a:lumMod val="10000"/>
                  </a:schemeClr>
                </a:solidFill>
                <a:latin typeface="Times New Roman" charset="0"/>
                <a:ea typeface="Times New Roman" charset="0"/>
                <a:cs typeface="Times New Roman" charset="0"/>
              </a:rPr>
              <a:t>Observations</a:t>
            </a:r>
            <a:endParaRPr lang="en-US" b="1" dirty="0">
              <a:solidFill>
                <a:schemeClr val="bg2">
                  <a:lumMod val="10000"/>
                </a:schemeClr>
              </a:solidFill>
              <a:latin typeface="Times New Roman" charset="0"/>
              <a:ea typeface="Times New Roman" charset="0"/>
              <a:cs typeface="Times New Roman" charset="0"/>
            </a:endParaRPr>
          </a:p>
        </p:txBody>
      </p:sp>
      <p:sp>
        <p:nvSpPr>
          <p:cNvPr id="59" name="TextBox 58"/>
          <p:cNvSpPr txBox="1"/>
          <p:nvPr/>
        </p:nvSpPr>
        <p:spPr>
          <a:xfrm>
            <a:off x="287948" y="4067371"/>
            <a:ext cx="1364476" cy="369332"/>
          </a:xfrm>
          <a:prstGeom prst="rect">
            <a:avLst/>
          </a:prstGeom>
          <a:noFill/>
        </p:spPr>
        <p:txBody>
          <a:bodyPr wrap="none" rtlCol="0">
            <a:spAutoFit/>
          </a:bodyPr>
          <a:lstStyle/>
          <a:p>
            <a:r>
              <a:rPr lang="en-US" b="1" dirty="0" smtClean="0">
                <a:solidFill>
                  <a:schemeClr val="bg2">
                    <a:lumMod val="10000"/>
                  </a:schemeClr>
                </a:solidFill>
                <a:latin typeface="Times New Roman" charset="0"/>
                <a:ea typeface="Times New Roman" charset="0"/>
                <a:cs typeface="Times New Roman" charset="0"/>
              </a:rPr>
              <a:t>State-words</a:t>
            </a:r>
            <a:endParaRPr lang="en-US" sz="1600" b="1" dirty="0">
              <a:solidFill>
                <a:schemeClr val="bg2">
                  <a:lumMod val="10000"/>
                </a:schemeClr>
              </a:solidFill>
              <a:latin typeface="Times New Roman" charset="0"/>
              <a:ea typeface="Times New Roman" charset="0"/>
              <a:cs typeface="Times New Roman" charset="0"/>
            </a:endParaRPr>
          </a:p>
        </p:txBody>
      </p:sp>
      <p:sp>
        <p:nvSpPr>
          <p:cNvPr id="67" name="TextBox 66"/>
          <p:cNvSpPr txBox="1"/>
          <p:nvPr/>
        </p:nvSpPr>
        <p:spPr>
          <a:xfrm>
            <a:off x="3869728" y="5504154"/>
            <a:ext cx="276038" cy="246221"/>
          </a:xfrm>
          <a:prstGeom prst="rect">
            <a:avLst/>
          </a:prstGeom>
          <a:noFill/>
        </p:spPr>
        <p:txBody>
          <a:bodyPr wrap="none" rtlCol="0">
            <a:spAutoFit/>
          </a:bodyPr>
          <a:lstStyle/>
          <a:p>
            <a:r>
              <a:rPr lang="en-US" sz="1000" b="1" dirty="0" smtClean="0"/>
              <a:t>t</a:t>
            </a:r>
            <a:r>
              <a:rPr lang="en-US" sz="1000" b="1" baseline="-25000" dirty="0" smtClean="0"/>
              <a:t>3</a:t>
            </a:r>
            <a:endParaRPr lang="en-US" sz="1400" b="1" baseline="-25000" dirty="0"/>
          </a:p>
        </p:txBody>
      </p:sp>
      <p:sp>
        <p:nvSpPr>
          <p:cNvPr id="68" name="TextBox 67"/>
          <p:cNvSpPr txBox="1"/>
          <p:nvPr/>
        </p:nvSpPr>
        <p:spPr>
          <a:xfrm>
            <a:off x="3993657" y="5290266"/>
            <a:ext cx="27122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69" name="TextBox 68"/>
          <p:cNvSpPr txBox="1"/>
          <p:nvPr/>
        </p:nvSpPr>
        <p:spPr>
          <a:xfrm>
            <a:off x="4129475" y="5126454"/>
            <a:ext cx="271228" cy="246221"/>
          </a:xfrm>
          <a:prstGeom prst="rect">
            <a:avLst/>
          </a:prstGeom>
          <a:noFill/>
        </p:spPr>
        <p:txBody>
          <a:bodyPr wrap="none" rtlCol="0">
            <a:spAutoFit/>
          </a:bodyPr>
          <a:lstStyle/>
          <a:p>
            <a:r>
              <a:rPr lang="en-US" sz="1000" b="1" dirty="0" smtClean="0"/>
              <a:t>t</a:t>
            </a:r>
            <a:r>
              <a:rPr lang="en-US" sz="1000" b="1" baseline="-25000" dirty="0" smtClean="0"/>
              <a:t>1</a:t>
            </a:r>
            <a:endParaRPr lang="en-US" sz="1400" b="1" baseline="-25000" dirty="0"/>
          </a:p>
        </p:txBody>
      </p:sp>
      <mc:AlternateContent xmlns:mc="http://schemas.openxmlformats.org/markup-compatibility/2006" xmlns:a14="http://schemas.microsoft.com/office/drawing/2010/main">
        <mc:Choice Requires="a14">
          <p:sp>
            <p:nvSpPr>
              <p:cNvPr id="75" name="TextBox 74"/>
              <p:cNvSpPr txBox="1"/>
              <p:nvPr/>
            </p:nvSpPr>
            <p:spPr>
              <a:xfrm>
                <a:off x="429078" y="1850094"/>
                <a:ext cx="3440650" cy="1524007"/>
              </a:xfrm>
              <a:prstGeom prst="rect">
                <a:avLst/>
              </a:prstGeom>
              <a:noFill/>
            </p:spPr>
            <p:txBody>
              <a:bodyPr wrap="square" rtlCol="0">
                <a:spAutoFit/>
              </a:bodyPr>
              <a:lstStyle/>
              <a:p>
                <a:pPr marL="342900" indent="-342900">
                  <a:buFont typeface="+mj-lt"/>
                  <a:buAutoNum type="arabicParenR"/>
                </a:pPr>
                <a:r>
                  <a:rPr lang="en-US" sz="1600" dirty="0" smtClean="0">
                    <a:latin typeface="Times New Roman" charset="0"/>
                    <a:ea typeface="Times New Roman" charset="0"/>
                    <a:cs typeface="Times New Roman" charset="0"/>
                  </a:rPr>
                  <a:t>Discretize </a:t>
                </a:r>
                <a:r>
                  <a:rPr lang="en-US" sz="1600" dirty="0">
                    <a:latin typeface="Times New Roman" charset="0"/>
                    <a:ea typeface="Times New Roman" charset="0"/>
                    <a:cs typeface="Times New Roman" charset="0"/>
                  </a:rPr>
                  <a:t>each of the </a:t>
                </a:r>
                <a:r>
                  <a:rPr lang="en-US" sz="1600" i="1" dirty="0">
                    <a:latin typeface="Times New Roman" charset="0"/>
                    <a:ea typeface="Times New Roman" charset="0"/>
                    <a:cs typeface="Times New Roman" charset="0"/>
                  </a:rPr>
                  <a:t>N</a:t>
                </a:r>
                <a:r>
                  <a:rPr lang="en-US" sz="1600" dirty="0">
                    <a:latin typeface="Times New Roman" charset="0"/>
                    <a:ea typeface="Times New Roman" charset="0"/>
                    <a:cs typeface="Times New Roman" charset="0"/>
                  </a:rPr>
                  <a:t> signals</a:t>
                </a:r>
                <a:r>
                  <a:rPr lang="en-US" sz="1600" dirty="0" smtClean="0">
                    <a:latin typeface="Times New Roman" charset="0"/>
                    <a:ea typeface="Times New Roman" charset="0"/>
                    <a:cs typeface="Times New Roman" charset="0"/>
                  </a:rPr>
                  <a:t>, </a:t>
                </a:r>
                <a14:m>
                  <m:oMath xmlns:m="http://schemas.openxmlformats.org/officeDocument/2006/math">
                    <m:r>
                      <a:rPr lang="en-US" sz="1600" b="1" i="1">
                        <a:latin typeface="Cambria Math" charset="0"/>
                        <a:ea typeface="Times New Roman" charset="0"/>
                        <a:cs typeface="Times New Roman" charset="0"/>
                      </a:rPr>
                      <m:t>𝑺</m:t>
                    </m:r>
                    <m:r>
                      <a:rPr lang="en-US" sz="1600" b="1" i="1">
                        <a:latin typeface="Cambria Math" charset="0"/>
                        <a:ea typeface="Times New Roman" charset="0"/>
                        <a:cs typeface="Times New Roman" charset="0"/>
                      </a:rPr>
                      <m:t>=</m:t>
                    </m:r>
                    <m:sSubSup>
                      <m:sSubSupPr>
                        <m:ctrlPr>
                          <a:rPr lang="en-US" sz="1600" i="1">
                            <a:latin typeface="Cambria Math" charset="0"/>
                            <a:ea typeface="Times New Roman" charset="0"/>
                            <a:cs typeface="Times New Roman" charset="0"/>
                          </a:rPr>
                        </m:ctrlPr>
                      </m:sSubSupPr>
                      <m:e>
                        <m:d>
                          <m:dPr>
                            <m:begChr m:val="{"/>
                            <m:endChr m:val="}"/>
                            <m:ctrlPr>
                              <a:rPr lang="en-US" sz="1600" i="1">
                                <a:latin typeface="Cambria Math" charset="0"/>
                                <a:ea typeface="Times New Roman" charset="0"/>
                                <a:cs typeface="Times New Roman" charset="0"/>
                              </a:rPr>
                            </m:ctrlPr>
                          </m:dPr>
                          <m:e>
                            <m:sSub>
                              <m:sSubPr>
                                <m:ctrlPr>
                                  <a:rPr lang="en-US" sz="1600" i="1">
                                    <a:latin typeface="Cambria Math" charset="0"/>
                                    <a:ea typeface="Times New Roman" charset="0"/>
                                    <a:cs typeface="Times New Roman" charset="0"/>
                                  </a:rPr>
                                </m:ctrlPr>
                              </m:sSubPr>
                              <m:e>
                                <m:r>
                                  <a:rPr lang="en-US" sz="1600" i="1">
                                    <a:latin typeface="Cambria Math" charset="0"/>
                                    <a:ea typeface="Times New Roman" charset="0"/>
                                    <a:cs typeface="Times New Roman" charset="0"/>
                                  </a:rPr>
                                  <m:t>𝑠</m:t>
                                </m:r>
                              </m:e>
                              <m:sub>
                                <m:r>
                                  <a:rPr lang="en-US" sz="1600" i="1">
                                    <a:latin typeface="Cambria Math" charset="0"/>
                                    <a:ea typeface="Times New Roman" charset="0"/>
                                    <a:cs typeface="Times New Roman" charset="0"/>
                                  </a:rPr>
                                  <m:t>𝑛</m:t>
                                </m:r>
                              </m:sub>
                            </m:sSub>
                          </m:e>
                        </m:d>
                      </m:e>
                      <m:sub>
                        <m:r>
                          <a:rPr lang="en-US" sz="1600" i="1">
                            <a:latin typeface="Cambria Math" charset="0"/>
                            <a:ea typeface="Times New Roman" charset="0"/>
                            <a:cs typeface="Times New Roman" charset="0"/>
                          </a:rPr>
                          <m:t>𝑛</m:t>
                        </m:r>
                        <m:r>
                          <a:rPr lang="en-US" sz="1600" i="1">
                            <a:latin typeface="Cambria Math" charset="0"/>
                            <a:ea typeface="Times New Roman" charset="0"/>
                            <a:cs typeface="Times New Roman" charset="0"/>
                          </a:rPr>
                          <m:t>=1</m:t>
                        </m:r>
                      </m:sub>
                      <m:sup>
                        <m:r>
                          <a:rPr lang="en-US" sz="1600" i="1">
                            <a:latin typeface="Cambria Math" charset="0"/>
                            <a:ea typeface="Times New Roman" charset="0"/>
                            <a:cs typeface="Times New Roman" charset="0"/>
                          </a:rPr>
                          <m:t>𝑁</m:t>
                        </m:r>
                      </m:sup>
                    </m:sSubSup>
                  </m:oMath>
                </a14:m>
                <a:r>
                  <a:rPr lang="en-US" sz="1600" dirty="0" smtClean="0">
                    <a:latin typeface="Times New Roman" charset="0"/>
                    <a:ea typeface="Times New Roman" charset="0"/>
                    <a:cs typeface="Times New Roman" charset="0"/>
                  </a:rPr>
                  <a:t> into </a:t>
                </a:r>
                <a14:m>
                  <m:oMath xmlns:m="http://schemas.openxmlformats.org/officeDocument/2006/math">
                    <m:sSub>
                      <m:sSubPr>
                        <m:ctrlPr>
                          <a:rPr lang="en-US" sz="1600" i="1">
                            <a:latin typeface="Cambria Math" charset="0"/>
                            <a:ea typeface="Times New Roman" charset="0"/>
                            <a:cs typeface="Times New Roman" charset="0"/>
                          </a:rPr>
                        </m:ctrlPr>
                      </m:sSubPr>
                      <m:e>
                        <m:r>
                          <a:rPr lang="en-US" sz="1600" i="1">
                            <a:latin typeface="Cambria Math" charset="0"/>
                            <a:ea typeface="Times New Roman" charset="0"/>
                            <a:cs typeface="Times New Roman" charset="0"/>
                          </a:rPr>
                          <m:t>𝑚</m:t>
                        </m:r>
                      </m:e>
                      <m:sub>
                        <m:r>
                          <a:rPr lang="en-US" sz="1600" i="1">
                            <a:latin typeface="Cambria Math" charset="0"/>
                            <a:ea typeface="Times New Roman" charset="0"/>
                            <a:cs typeface="Times New Roman" charset="0"/>
                          </a:rPr>
                          <m:t>𝑛</m:t>
                        </m:r>
                      </m:sub>
                    </m:sSub>
                  </m:oMath>
                </a14:m>
                <a:r>
                  <a:rPr lang="en-US" sz="1600" dirty="0">
                    <a:latin typeface="Times New Roman" charset="0"/>
                    <a:ea typeface="Times New Roman" charset="0"/>
                    <a:cs typeface="Times New Roman" charset="0"/>
                  </a:rPr>
                  <a:t> non-overlapping </a:t>
                </a:r>
                <a:r>
                  <a:rPr lang="en-US" sz="1600" dirty="0" smtClean="0">
                    <a:latin typeface="Times New Roman" charset="0"/>
                    <a:ea typeface="Times New Roman" charset="0"/>
                    <a:cs typeface="Times New Roman" charset="0"/>
                  </a:rPr>
                  <a:t>bins*</a:t>
                </a:r>
              </a:p>
              <a:p>
                <a:pPr marL="342900" indent="-342900">
                  <a:buFont typeface="+mj-lt"/>
                  <a:buAutoNum type="arabicParenR"/>
                </a:pPr>
                <a:endParaRPr lang="en-US" sz="1600" dirty="0" smtClean="0">
                  <a:latin typeface="Times New Roman" charset="0"/>
                  <a:ea typeface="Times New Roman" charset="0"/>
                  <a:cs typeface="Times New Roman" charset="0"/>
                </a:endParaRPr>
              </a:p>
              <a:p>
                <a:pPr marL="342900" indent="-342900">
                  <a:buFont typeface="+mj-lt"/>
                  <a:buAutoNum type="arabicParenR"/>
                </a:pPr>
                <a:endParaRPr lang="en-US" sz="1600" dirty="0">
                  <a:latin typeface="Times New Roman" charset="0"/>
                  <a:ea typeface="Times New Roman" charset="0"/>
                  <a:cs typeface="Times New Roman" charset="0"/>
                </a:endParaRPr>
              </a:p>
              <a:p>
                <a:r>
                  <a:rPr lang="en-US" sz="1200" dirty="0" smtClean="0">
                    <a:latin typeface="Times New Roman" charset="0"/>
                    <a:ea typeface="Times New Roman" charset="0"/>
                    <a:cs typeface="Times New Roman" charset="0"/>
                  </a:rPr>
                  <a:t>*We use equal-width-binning</a:t>
                </a:r>
              </a:p>
            </p:txBody>
          </p:sp>
        </mc:Choice>
        <mc:Fallback xmlns="">
          <p:sp>
            <p:nvSpPr>
              <p:cNvPr id="75" name="TextBox 74"/>
              <p:cNvSpPr txBox="1">
                <a:spLocks noRot="1" noChangeAspect="1" noMove="1" noResize="1" noEditPoints="1" noAdjustHandles="1" noChangeArrowheads="1" noChangeShapeType="1" noTextEdit="1"/>
              </p:cNvSpPr>
              <p:nvPr/>
            </p:nvSpPr>
            <p:spPr>
              <a:xfrm>
                <a:off x="429078" y="1850094"/>
                <a:ext cx="3440650" cy="1524007"/>
              </a:xfrm>
              <a:prstGeom prst="rect">
                <a:avLst/>
              </a:prstGeom>
              <a:blipFill rotWithShape="0">
                <a:blip r:embed="rId5"/>
                <a:stretch>
                  <a:fillRect l="-531" t="-1200" b="-24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TextBox 76"/>
              <p:cNvSpPr txBox="1"/>
              <p:nvPr/>
            </p:nvSpPr>
            <p:spPr>
              <a:xfrm>
                <a:off x="352715" y="4375351"/>
                <a:ext cx="3258704" cy="835229"/>
              </a:xfrm>
              <a:prstGeom prst="rect">
                <a:avLst/>
              </a:prstGeom>
              <a:noFill/>
            </p:spPr>
            <p:txBody>
              <a:bodyPr wrap="square" rtlCol="0">
                <a:spAutoFit/>
              </a:bodyPr>
              <a:lstStyle/>
              <a:p>
                <a:pPr marL="342900" indent="-342900">
                  <a:buFont typeface="+mj-lt"/>
                  <a:buAutoNum type="arabicParenR" startAt="2"/>
                </a:pPr>
                <a:r>
                  <a:rPr lang="en-US" sz="1600" dirty="0" smtClean="0">
                    <a:latin typeface="Times New Roman" charset="0"/>
                    <a:ea typeface="Times New Roman" charset="0"/>
                    <a:cs typeface="Times New Roman" charset="0"/>
                  </a:rPr>
                  <a:t>Concatenate discrete elements into a vocabulary </a:t>
                </a:r>
                <a:r>
                  <a:rPr lang="en-US" sz="1600" dirty="0">
                    <a:latin typeface="Times New Roman" charset="0"/>
                    <a:ea typeface="Times New Roman" charset="0"/>
                    <a:cs typeface="Times New Roman" charset="0"/>
                  </a:rPr>
                  <a:t>of size </a:t>
                </a:r>
                <a14:m>
                  <m:oMath xmlns:m="http://schemas.openxmlformats.org/officeDocument/2006/math">
                    <m:r>
                      <a:rPr lang="en-US" sz="1600" i="1">
                        <a:latin typeface="Cambria Math" charset="0"/>
                        <a:ea typeface="Times New Roman" charset="0"/>
                        <a:cs typeface="Times New Roman" charset="0"/>
                      </a:rPr>
                      <m:t>𝑉</m:t>
                    </m:r>
                    <m:r>
                      <a:rPr lang="en-US" sz="1600" i="1">
                        <a:latin typeface="Cambria Math" charset="0"/>
                        <a:ea typeface="Times New Roman" charset="0"/>
                        <a:cs typeface="Times New Roman" charset="0"/>
                      </a:rPr>
                      <m:t>=</m:t>
                    </m:r>
                    <m:nary>
                      <m:naryPr>
                        <m:chr m:val="∑"/>
                        <m:limLoc m:val="subSup"/>
                        <m:ctrlPr>
                          <a:rPr lang="en-US" sz="1600" i="1">
                            <a:latin typeface="Cambria Math" charset="0"/>
                            <a:ea typeface="Times New Roman" charset="0"/>
                            <a:cs typeface="Times New Roman" charset="0"/>
                          </a:rPr>
                        </m:ctrlPr>
                      </m:naryPr>
                      <m:sub>
                        <m:r>
                          <a:rPr lang="en-US" sz="1600" i="1">
                            <a:latin typeface="Cambria Math" charset="0"/>
                            <a:ea typeface="Times New Roman" charset="0"/>
                            <a:cs typeface="Times New Roman" charset="0"/>
                          </a:rPr>
                          <m:t>𝑛</m:t>
                        </m:r>
                        <m:r>
                          <a:rPr lang="en-US" sz="1600" i="1">
                            <a:latin typeface="Cambria Math" charset="0"/>
                            <a:ea typeface="Times New Roman" charset="0"/>
                            <a:cs typeface="Times New Roman" charset="0"/>
                          </a:rPr>
                          <m:t>=1</m:t>
                        </m:r>
                      </m:sub>
                      <m:sup>
                        <m:r>
                          <a:rPr lang="en-US" sz="1600" i="1">
                            <a:latin typeface="Cambria Math" charset="0"/>
                            <a:ea typeface="Times New Roman" charset="0"/>
                            <a:cs typeface="Times New Roman" charset="0"/>
                          </a:rPr>
                          <m:t>𝑁</m:t>
                        </m:r>
                      </m:sup>
                      <m:e>
                        <m:sSub>
                          <m:sSubPr>
                            <m:ctrlPr>
                              <a:rPr lang="en-US" sz="1600" i="1">
                                <a:latin typeface="Cambria Math" charset="0"/>
                                <a:ea typeface="Times New Roman" charset="0"/>
                                <a:cs typeface="Times New Roman" charset="0"/>
                              </a:rPr>
                            </m:ctrlPr>
                          </m:sSubPr>
                          <m:e>
                            <m:r>
                              <a:rPr lang="en-US" sz="1600" i="1">
                                <a:latin typeface="Cambria Math" charset="0"/>
                                <a:ea typeface="Times New Roman" charset="0"/>
                                <a:cs typeface="Times New Roman" charset="0"/>
                              </a:rPr>
                              <m:t>𝑚</m:t>
                            </m:r>
                          </m:e>
                          <m:sub>
                            <m:r>
                              <a:rPr lang="en-US" sz="1600" i="1">
                                <a:latin typeface="Cambria Math" charset="0"/>
                                <a:ea typeface="Times New Roman" charset="0"/>
                                <a:cs typeface="Times New Roman" charset="0"/>
                              </a:rPr>
                              <m:t>𝑛</m:t>
                            </m:r>
                          </m:sub>
                        </m:sSub>
                      </m:e>
                    </m:nary>
                  </m:oMath>
                </a14:m>
                <a:endParaRPr lang="en-US" sz="1600" dirty="0" smtClean="0"/>
              </a:p>
            </p:txBody>
          </p:sp>
        </mc:Choice>
        <mc:Fallback xmlns="">
          <p:sp>
            <p:nvSpPr>
              <p:cNvPr id="77" name="TextBox 76"/>
              <p:cNvSpPr txBox="1">
                <a:spLocks noRot="1" noChangeAspect="1" noMove="1" noResize="1" noEditPoints="1" noAdjustHandles="1" noChangeArrowheads="1" noChangeShapeType="1" noTextEdit="1"/>
              </p:cNvSpPr>
              <p:nvPr/>
            </p:nvSpPr>
            <p:spPr>
              <a:xfrm>
                <a:off x="352715" y="4375351"/>
                <a:ext cx="3258704" cy="835229"/>
              </a:xfrm>
              <a:prstGeom prst="rect">
                <a:avLst/>
              </a:prstGeom>
              <a:blipFill rotWithShape="0">
                <a:blip r:embed="rId6"/>
                <a:stretch>
                  <a:fillRect l="-749" t="-2190" b="-68613"/>
                </a:stretch>
              </a:blipFill>
            </p:spPr>
            <p:txBody>
              <a:bodyPr/>
              <a:lstStyle/>
              <a:p>
                <a:r>
                  <a:rPr lang="en-US">
                    <a:noFill/>
                  </a:rPr>
                  <a:t> </a:t>
                </a:r>
              </a:p>
            </p:txBody>
          </p:sp>
        </mc:Fallback>
      </mc:AlternateContent>
      <p:graphicFrame>
        <p:nvGraphicFramePr>
          <p:cNvPr id="82" name="Table 81"/>
          <p:cNvGraphicFramePr>
            <a:graphicFrameLocks noGrp="1"/>
          </p:cNvGraphicFramePr>
          <p:nvPr/>
        </p:nvGraphicFramePr>
        <p:xfrm>
          <a:off x="4062333" y="5715857"/>
          <a:ext cx="4114800" cy="280554"/>
        </p:xfrm>
        <a:graphic>
          <a:graphicData uri="http://schemas.openxmlformats.org/drawingml/2006/table">
            <a:tbl>
              <a:tblPr bandRow="1">
                <a:tableStyleId>{7E9639D4-E3E2-4D34-9284-5A2195B3D0D7}</a:tableStyleId>
              </a:tblPr>
              <a:tblGrid>
                <a:gridCol w="257175"/>
                <a:gridCol w="257175"/>
                <a:gridCol w="257175"/>
                <a:gridCol w="257175"/>
                <a:gridCol w="257175"/>
                <a:gridCol w="257175"/>
                <a:gridCol w="257175"/>
                <a:gridCol w="257175"/>
                <a:gridCol w="257175"/>
                <a:gridCol w="257175"/>
                <a:gridCol w="257175"/>
                <a:gridCol w="257175"/>
                <a:gridCol w="257175"/>
                <a:gridCol w="257175"/>
                <a:gridCol w="257175"/>
                <a:gridCol w="257175"/>
              </a:tblGrid>
              <a:tr h="206995">
                <a:tc>
                  <a:txBody>
                    <a:bodyPr/>
                    <a:lstStyle/>
                    <a:p>
                      <a:pPr algn="ctr"/>
                      <a:r>
                        <a:rPr lang="en-US" sz="1000" b="1" dirty="0" smtClean="0"/>
                        <a:t>1</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2</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3</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9</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40" name="Picture 3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8799" y="1563994"/>
            <a:ext cx="3383281" cy="2152129"/>
          </a:xfrm>
          <a:prstGeom prst="rect">
            <a:avLst/>
          </a:prstGeom>
        </p:spPr>
      </p:pic>
      <p:graphicFrame>
        <p:nvGraphicFramePr>
          <p:cNvPr id="83" name="Table 82"/>
          <p:cNvGraphicFramePr>
            <a:graphicFrameLocks noGrp="1"/>
          </p:cNvGraphicFramePr>
          <p:nvPr>
            <p:extLst>
              <p:ext uri="{D42A27DB-BD31-4B8C-83A1-F6EECF244321}">
                <p14:modId xmlns:p14="http://schemas.microsoft.com/office/powerpoint/2010/main" val="1196755663"/>
              </p:ext>
            </p:extLst>
          </p:nvPr>
        </p:nvGraphicFramePr>
        <p:xfrm>
          <a:off x="4035696" y="4281609"/>
          <a:ext cx="1549013" cy="265314"/>
        </p:xfrm>
        <a:graphic>
          <a:graphicData uri="http://schemas.openxmlformats.org/drawingml/2006/table">
            <a:tbl>
              <a:tblPr bandRow="1">
                <a:tableStyleId>{7E9639D4-E3E2-4D34-9284-5A2195B3D0D7}</a:tableStyleId>
              </a:tblPr>
              <a:tblGrid>
                <a:gridCol w="257175"/>
                <a:gridCol w="257175"/>
                <a:gridCol w="257175"/>
                <a:gridCol w="257175"/>
                <a:gridCol w="257175"/>
                <a:gridCol w="263138"/>
              </a:tblGrid>
              <a:tr h="206995">
                <a:tc>
                  <a:txBody>
                    <a:bodyPr/>
                    <a:lstStyle/>
                    <a:p>
                      <a:pPr algn="ctr"/>
                      <a:r>
                        <a:rPr lang="en-US" sz="1000" b="0" dirty="0" smtClean="0">
                          <a:latin typeface="Times New Roman" charset="0"/>
                          <a:ea typeface="Times New Roman" charset="0"/>
                          <a:cs typeface="Times New Roman" charset="0"/>
                        </a:rPr>
                        <a:t>1</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2</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3</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i="1" baseline="0" dirty="0" smtClean="0">
                          <a:latin typeface="Times New Roman" charset="0"/>
                          <a:ea typeface="Times New Roman" charset="0"/>
                          <a:cs typeface="Times New Roman" charset="0"/>
                        </a:rPr>
                        <a:t>m</a:t>
                      </a:r>
                      <a:endParaRPr lang="en-US" sz="1000" b="0" i="1" baseline="-2500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87" name="Table 86"/>
          <p:cNvGraphicFramePr>
            <a:graphicFrameLocks noGrp="1"/>
          </p:cNvGraphicFramePr>
          <p:nvPr>
            <p:extLst>
              <p:ext uri="{D42A27DB-BD31-4B8C-83A1-F6EECF244321}">
                <p14:modId xmlns:p14="http://schemas.microsoft.com/office/powerpoint/2010/main" val="1350704695"/>
              </p:ext>
            </p:extLst>
          </p:nvPr>
        </p:nvGraphicFramePr>
        <p:xfrm>
          <a:off x="4035696" y="4491344"/>
          <a:ext cx="154305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tblGrid>
              <a:tr h="206995">
                <a:tc>
                  <a:txBody>
                    <a:bodyPr/>
                    <a:lstStyle/>
                    <a:p>
                      <a:pPr algn="ctr"/>
                      <a:r>
                        <a:rPr lang="en-US" sz="800" i="1" dirty="0" smtClean="0"/>
                        <a:t>a</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b</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c</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89" name="Table 88"/>
          <p:cNvGraphicFramePr>
            <a:graphicFrameLocks noGrp="1"/>
          </p:cNvGraphicFramePr>
          <p:nvPr/>
        </p:nvGraphicFramePr>
        <p:xfrm>
          <a:off x="4366218" y="5202416"/>
          <a:ext cx="411480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gridCol w="257175"/>
                <a:gridCol w="257175"/>
                <a:gridCol w="257175"/>
                <a:gridCol w="257175"/>
                <a:gridCol w="257175"/>
                <a:gridCol w="257175"/>
                <a:gridCol w="257175"/>
                <a:gridCol w="257175"/>
                <a:gridCol w="257175"/>
                <a:gridCol w="257175"/>
              </a:tblGrid>
              <a:tr h="206995">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88" name="Table 87"/>
          <p:cNvGraphicFramePr>
            <a:graphicFrameLocks noGrp="1"/>
          </p:cNvGraphicFramePr>
          <p:nvPr/>
        </p:nvGraphicFramePr>
        <p:xfrm>
          <a:off x="4213818" y="5356201"/>
          <a:ext cx="411480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gridCol w="257175"/>
                <a:gridCol w="257175"/>
                <a:gridCol w="257175"/>
                <a:gridCol w="257175"/>
                <a:gridCol w="257175"/>
                <a:gridCol w="257175"/>
                <a:gridCol w="257175"/>
                <a:gridCol w="257175"/>
                <a:gridCol w="257175"/>
                <a:gridCol w="257175"/>
              </a:tblGrid>
              <a:tr h="206995">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78" name="Table 77"/>
          <p:cNvGraphicFramePr>
            <a:graphicFrameLocks noGrp="1"/>
          </p:cNvGraphicFramePr>
          <p:nvPr/>
        </p:nvGraphicFramePr>
        <p:xfrm>
          <a:off x="4061418" y="5518259"/>
          <a:ext cx="411480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gridCol w="257175"/>
                <a:gridCol w="257175"/>
                <a:gridCol w="257175"/>
                <a:gridCol w="257175"/>
                <a:gridCol w="257175"/>
                <a:gridCol w="257175"/>
                <a:gridCol w="257175"/>
                <a:gridCol w="257175"/>
                <a:gridCol w="257175"/>
                <a:gridCol w="257175"/>
              </a:tblGrid>
              <a:tr h="206995">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b="1" dirty="0" smtClean="0"/>
                        <a:t>1</a:t>
                      </a:r>
                      <a:endParaRPr lang="en-US" sz="800" b="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b="0" dirty="0" smtClean="0"/>
                        <a:t>0</a:t>
                      </a:r>
                      <a:endParaRPr lang="en-US" sz="800" b="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b="0" dirty="0" smtClean="0"/>
                        <a:t>0</a:t>
                      </a:r>
                      <a:endParaRPr lang="en-US" sz="800" b="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b="1" dirty="0" smtClean="0"/>
                        <a:t>1</a:t>
                      </a:r>
                      <a:endParaRPr lang="en-US" sz="800" b="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pSp>
        <p:nvGrpSpPr>
          <p:cNvPr id="86" name="Group 85"/>
          <p:cNvGrpSpPr/>
          <p:nvPr/>
        </p:nvGrpSpPr>
        <p:grpSpPr>
          <a:xfrm flipV="1">
            <a:off x="4040168" y="3960516"/>
            <a:ext cx="3114232" cy="467420"/>
            <a:chOff x="4053172" y="5504582"/>
            <a:chExt cx="3114232" cy="467420"/>
          </a:xfrm>
        </p:grpSpPr>
        <p:sp>
          <p:nvSpPr>
            <p:cNvPr id="72" name="TextBox 71"/>
            <p:cNvSpPr txBox="1"/>
            <p:nvPr/>
          </p:nvSpPr>
          <p:spPr>
            <a:xfrm rot="10800000">
              <a:off x="4692924" y="5692082"/>
              <a:ext cx="306494" cy="276999"/>
            </a:xfrm>
            <a:prstGeom prst="rect">
              <a:avLst/>
            </a:prstGeom>
            <a:noFill/>
          </p:spPr>
          <p:txBody>
            <a:bodyPr wrap="none" rtlCol="0">
              <a:spAutoFit/>
            </a:bodyPr>
            <a:lstStyle/>
            <a:p>
              <a:r>
                <a:rPr lang="en-US" sz="1200" b="1" dirty="0" smtClean="0"/>
                <a:t>S</a:t>
              </a:r>
              <a:r>
                <a:rPr lang="en-US" sz="1200" b="1" baseline="-25000" dirty="0" smtClean="0"/>
                <a:t>1</a:t>
              </a:r>
              <a:endParaRPr lang="en-US" sz="1200" b="1" baseline="-25000" dirty="0"/>
            </a:p>
          </p:txBody>
        </p:sp>
        <p:sp>
          <p:nvSpPr>
            <p:cNvPr id="74" name="TextBox 73"/>
            <p:cNvSpPr txBox="1"/>
            <p:nvPr/>
          </p:nvSpPr>
          <p:spPr>
            <a:xfrm rot="10800000">
              <a:off x="6260334" y="5695003"/>
              <a:ext cx="306494" cy="276999"/>
            </a:xfrm>
            <a:prstGeom prst="rect">
              <a:avLst/>
            </a:prstGeom>
            <a:noFill/>
          </p:spPr>
          <p:txBody>
            <a:bodyPr wrap="none" rtlCol="0">
              <a:spAutoFit/>
            </a:bodyPr>
            <a:lstStyle/>
            <a:p>
              <a:r>
                <a:rPr lang="en-US" sz="1200" b="1" dirty="0" smtClean="0"/>
                <a:t>S</a:t>
              </a:r>
              <a:r>
                <a:rPr lang="en-US" sz="1200" b="1" baseline="-25000" dirty="0" smtClean="0"/>
                <a:t>2</a:t>
              </a:r>
              <a:endParaRPr lang="en-US" sz="1200" b="1" baseline="-25000" dirty="0"/>
            </a:p>
          </p:txBody>
        </p:sp>
        <p:sp>
          <p:nvSpPr>
            <p:cNvPr id="73" name="Left Brace 72"/>
            <p:cNvSpPr/>
            <p:nvPr/>
          </p:nvSpPr>
          <p:spPr>
            <a:xfrm rot="16200000">
              <a:off x="6270273" y="4873052"/>
              <a:ext cx="265602" cy="152866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5" name="Left Brace 84"/>
            <p:cNvSpPr/>
            <p:nvPr/>
          </p:nvSpPr>
          <p:spPr>
            <a:xfrm rot="16200000">
              <a:off x="4697326" y="4865714"/>
              <a:ext cx="252873" cy="154118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aphicFrame>
        <p:nvGraphicFramePr>
          <p:cNvPr id="113" name="Table 112"/>
          <p:cNvGraphicFramePr>
            <a:graphicFrameLocks noGrp="1"/>
          </p:cNvGraphicFramePr>
          <p:nvPr>
            <p:extLst>
              <p:ext uri="{D42A27DB-BD31-4B8C-83A1-F6EECF244321}">
                <p14:modId xmlns:p14="http://schemas.microsoft.com/office/powerpoint/2010/main" val="924566339"/>
              </p:ext>
            </p:extLst>
          </p:nvPr>
        </p:nvGraphicFramePr>
        <p:xfrm>
          <a:off x="4022377" y="4686241"/>
          <a:ext cx="4242736" cy="280554"/>
        </p:xfrm>
        <a:graphic>
          <a:graphicData uri="http://schemas.openxmlformats.org/drawingml/2006/table">
            <a:tbl>
              <a:tblPr bandRow="1">
                <a:tableStyleId>{7E9639D4-E3E2-4D34-9284-5A2195B3D0D7}</a:tableStyleId>
              </a:tblPr>
              <a:tblGrid>
                <a:gridCol w="265171"/>
                <a:gridCol w="265171"/>
                <a:gridCol w="265171"/>
                <a:gridCol w="265171"/>
                <a:gridCol w="265171"/>
                <a:gridCol w="265171"/>
                <a:gridCol w="265171"/>
                <a:gridCol w="265171"/>
                <a:gridCol w="265171"/>
                <a:gridCol w="265171"/>
                <a:gridCol w="265171"/>
                <a:gridCol w="265171"/>
                <a:gridCol w="265171"/>
                <a:gridCol w="265171"/>
                <a:gridCol w="265171"/>
                <a:gridCol w="265171"/>
              </a:tblGrid>
              <a:tr h="206995">
                <a:tc>
                  <a:txBody>
                    <a:bodyPr/>
                    <a:lstStyle/>
                    <a:p>
                      <a:pPr algn="ctr"/>
                      <a:r>
                        <a:rPr lang="en-US" sz="1000" b="1" dirty="0" smtClean="0"/>
                        <a:t>1</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2</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3</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9</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2" name="Table 51"/>
          <p:cNvGraphicFramePr>
            <a:graphicFrameLocks noGrp="1"/>
          </p:cNvGraphicFramePr>
          <p:nvPr>
            <p:extLst>
              <p:ext uri="{D42A27DB-BD31-4B8C-83A1-F6EECF244321}">
                <p14:modId xmlns:p14="http://schemas.microsoft.com/office/powerpoint/2010/main" val="953000740"/>
              </p:ext>
            </p:extLst>
          </p:nvPr>
        </p:nvGraphicFramePr>
        <p:xfrm>
          <a:off x="5615787" y="4494097"/>
          <a:ext cx="154305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tblGrid>
              <a:tr h="206995">
                <a:tc>
                  <a:txBody>
                    <a:bodyPr/>
                    <a:lstStyle/>
                    <a:p>
                      <a:pPr algn="ctr"/>
                      <a:r>
                        <a:rPr lang="en-US" sz="800" i="1" dirty="0" smtClean="0"/>
                        <a:t>a</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b</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c</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53" name="Table 52"/>
          <p:cNvGraphicFramePr>
            <a:graphicFrameLocks noGrp="1"/>
          </p:cNvGraphicFramePr>
          <p:nvPr>
            <p:extLst>
              <p:ext uri="{D42A27DB-BD31-4B8C-83A1-F6EECF244321}">
                <p14:modId xmlns:p14="http://schemas.microsoft.com/office/powerpoint/2010/main" val="2084864382"/>
              </p:ext>
            </p:extLst>
          </p:nvPr>
        </p:nvGraphicFramePr>
        <p:xfrm>
          <a:off x="7206662" y="4494097"/>
          <a:ext cx="1028700" cy="234834"/>
        </p:xfrm>
        <a:graphic>
          <a:graphicData uri="http://schemas.openxmlformats.org/drawingml/2006/table">
            <a:tbl>
              <a:tblPr bandRow="1">
                <a:tableStyleId>{7E9639D4-E3E2-4D34-9284-5A2195B3D0D7}</a:tableStyleId>
              </a:tblPr>
              <a:tblGrid>
                <a:gridCol w="257175"/>
                <a:gridCol w="257175"/>
                <a:gridCol w="257175"/>
                <a:gridCol w="257175"/>
              </a:tblGrid>
              <a:tr h="206995">
                <a:tc>
                  <a:txBody>
                    <a:bodyPr/>
                    <a:lstStyle/>
                    <a:p>
                      <a:pPr algn="ctr"/>
                      <a:r>
                        <a:rPr lang="en-US" sz="800" i="1" dirty="0" smtClean="0"/>
                        <a:t>a</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54" name="Table 53"/>
          <p:cNvGraphicFramePr>
            <a:graphicFrameLocks noGrp="1"/>
          </p:cNvGraphicFramePr>
          <p:nvPr>
            <p:extLst>
              <p:ext uri="{D42A27DB-BD31-4B8C-83A1-F6EECF244321}">
                <p14:modId xmlns:p14="http://schemas.microsoft.com/office/powerpoint/2010/main" val="821594736"/>
              </p:ext>
            </p:extLst>
          </p:nvPr>
        </p:nvGraphicFramePr>
        <p:xfrm>
          <a:off x="5615787" y="4288152"/>
          <a:ext cx="1549013" cy="265314"/>
        </p:xfrm>
        <a:graphic>
          <a:graphicData uri="http://schemas.openxmlformats.org/drawingml/2006/table">
            <a:tbl>
              <a:tblPr bandRow="1">
                <a:tableStyleId>{7E9639D4-E3E2-4D34-9284-5A2195B3D0D7}</a:tableStyleId>
              </a:tblPr>
              <a:tblGrid>
                <a:gridCol w="257175"/>
                <a:gridCol w="257175"/>
                <a:gridCol w="257175"/>
                <a:gridCol w="257175"/>
                <a:gridCol w="257175"/>
                <a:gridCol w="263138"/>
              </a:tblGrid>
              <a:tr h="206995">
                <a:tc>
                  <a:txBody>
                    <a:bodyPr/>
                    <a:lstStyle/>
                    <a:p>
                      <a:pPr algn="ctr"/>
                      <a:r>
                        <a:rPr lang="en-US" sz="1000" b="0" dirty="0" smtClean="0">
                          <a:latin typeface="Times New Roman" charset="0"/>
                          <a:ea typeface="Times New Roman" charset="0"/>
                          <a:cs typeface="Times New Roman" charset="0"/>
                        </a:rPr>
                        <a:t>1</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2</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3</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i="1" baseline="0" dirty="0" smtClean="0">
                          <a:latin typeface="Times New Roman" charset="0"/>
                          <a:ea typeface="Times New Roman" charset="0"/>
                          <a:cs typeface="Times New Roman" charset="0"/>
                        </a:rPr>
                        <a:t>m</a:t>
                      </a:r>
                      <a:endParaRPr lang="en-US" sz="1000" b="0" i="1" baseline="-2500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7" name="Table 56"/>
          <p:cNvGraphicFramePr>
            <a:graphicFrameLocks noGrp="1"/>
          </p:cNvGraphicFramePr>
          <p:nvPr>
            <p:extLst>
              <p:ext uri="{D42A27DB-BD31-4B8C-83A1-F6EECF244321}">
                <p14:modId xmlns:p14="http://schemas.microsoft.com/office/powerpoint/2010/main" val="1897665020"/>
              </p:ext>
            </p:extLst>
          </p:nvPr>
        </p:nvGraphicFramePr>
        <p:xfrm>
          <a:off x="7203747" y="4280372"/>
          <a:ext cx="1028700" cy="265314"/>
        </p:xfrm>
        <a:graphic>
          <a:graphicData uri="http://schemas.openxmlformats.org/drawingml/2006/table">
            <a:tbl>
              <a:tblPr bandRow="1">
                <a:tableStyleId>{7E9639D4-E3E2-4D34-9284-5A2195B3D0D7}</a:tableStyleId>
              </a:tblPr>
              <a:tblGrid>
                <a:gridCol w="257175"/>
                <a:gridCol w="257175"/>
                <a:gridCol w="257175"/>
                <a:gridCol w="257175"/>
              </a:tblGrid>
              <a:tr h="206995">
                <a:tc>
                  <a:txBody>
                    <a:bodyPr/>
                    <a:lstStyle/>
                    <a:p>
                      <a:pPr algn="ctr"/>
                      <a:r>
                        <a:rPr lang="en-US" sz="1000" b="0" dirty="0" smtClean="0">
                          <a:latin typeface="Times New Roman" charset="0"/>
                          <a:ea typeface="Times New Roman" charset="0"/>
                          <a:cs typeface="Times New Roman" charset="0"/>
                        </a:rPr>
                        <a:t>1</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i="1" baseline="0" dirty="0" smtClean="0">
                          <a:latin typeface="Times New Roman" charset="0"/>
                          <a:ea typeface="Times New Roman" charset="0"/>
                          <a:cs typeface="Times New Roman" charset="0"/>
                        </a:rPr>
                        <a:t>m</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2" name="Group 1"/>
          <p:cNvGrpSpPr/>
          <p:nvPr/>
        </p:nvGrpSpPr>
        <p:grpSpPr>
          <a:xfrm>
            <a:off x="4826314" y="3508480"/>
            <a:ext cx="1134151" cy="246221"/>
            <a:chOff x="4826314" y="3508480"/>
            <a:chExt cx="1134151" cy="246221"/>
          </a:xfrm>
        </p:grpSpPr>
        <p:sp>
          <p:nvSpPr>
            <p:cNvPr id="38" name="TextBox 37"/>
            <p:cNvSpPr txBox="1"/>
            <p:nvPr/>
          </p:nvSpPr>
          <p:spPr>
            <a:xfrm>
              <a:off x="5268114" y="3508480"/>
              <a:ext cx="280832"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39" name="TextBox 38"/>
            <p:cNvSpPr txBox="1"/>
            <p:nvPr/>
          </p:nvSpPr>
          <p:spPr>
            <a:xfrm>
              <a:off x="4826314" y="3508480"/>
              <a:ext cx="468378" cy="246221"/>
            </a:xfrm>
            <a:prstGeom prst="rect">
              <a:avLst/>
            </a:prstGeom>
            <a:noFill/>
          </p:spPr>
          <p:txBody>
            <a:bodyPr wrap="none" rtlCol="0">
              <a:spAutoFit/>
            </a:bodyPr>
            <a:lstStyle/>
            <a:p>
              <a:r>
                <a:rPr lang="en-US" sz="1000" b="1" dirty="0" smtClean="0"/>
                <a:t>. . . t</a:t>
              </a:r>
              <a:r>
                <a:rPr lang="en-US" sz="1000" b="1" baseline="-25000" dirty="0" smtClean="0"/>
                <a:t>1</a:t>
              </a:r>
              <a:endParaRPr lang="en-US" sz="1400" b="1" baseline="-25000" dirty="0"/>
            </a:p>
          </p:txBody>
        </p:sp>
        <p:sp>
          <p:nvSpPr>
            <p:cNvPr id="60" name="TextBox 59"/>
            <p:cNvSpPr txBox="1"/>
            <p:nvPr/>
          </p:nvSpPr>
          <p:spPr>
            <a:xfrm>
              <a:off x="5500082" y="3508480"/>
              <a:ext cx="460383"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baseline="-25000" dirty="0"/>
            </a:p>
          </p:txBody>
        </p:sp>
      </p:grpSp>
      <p:grpSp>
        <p:nvGrpSpPr>
          <p:cNvPr id="62" name="Group 61"/>
          <p:cNvGrpSpPr/>
          <p:nvPr/>
        </p:nvGrpSpPr>
        <p:grpSpPr>
          <a:xfrm>
            <a:off x="4260635" y="1914474"/>
            <a:ext cx="339547" cy="1854034"/>
            <a:chOff x="4087515" y="1914474"/>
            <a:chExt cx="339547" cy="1854034"/>
          </a:xfrm>
        </p:grpSpPr>
        <p:grpSp>
          <p:nvGrpSpPr>
            <p:cNvPr id="63" name="Group 62"/>
            <p:cNvGrpSpPr/>
            <p:nvPr/>
          </p:nvGrpSpPr>
          <p:grpSpPr>
            <a:xfrm rot="5400000">
              <a:off x="4122980" y="3421334"/>
              <a:ext cx="339882" cy="37211"/>
              <a:chOff x="3259558" y="5002822"/>
              <a:chExt cx="339882" cy="36576"/>
            </a:xfrm>
          </p:grpSpPr>
          <p:sp>
            <p:nvSpPr>
              <p:cNvPr id="70" name="Oval 69"/>
              <p:cNvSpPr>
                <a:spLocks noChangeAspect="1"/>
              </p:cNvSpPr>
              <p:nvPr/>
            </p:nvSpPr>
            <p:spPr>
              <a:xfrm>
                <a:off x="3259558" y="5002822"/>
                <a:ext cx="36576" cy="3657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a:spLocks noChangeAspect="1"/>
              </p:cNvSpPr>
              <p:nvPr/>
            </p:nvSpPr>
            <p:spPr>
              <a:xfrm>
                <a:off x="3409738" y="5002822"/>
                <a:ext cx="36576" cy="3595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a:spLocks noChangeAspect="1"/>
              </p:cNvSpPr>
              <p:nvPr/>
            </p:nvSpPr>
            <p:spPr>
              <a:xfrm>
                <a:off x="3562864" y="5002822"/>
                <a:ext cx="36576" cy="3595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Box 63"/>
            <p:cNvSpPr txBox="1"/>
            <p:nvPr/>
          </p:nvSpPr>
          <p:spPr>
            <a:xfrm>
              <a:off x="4089962" y="1914474"/>
              <a:ext cx="311817" cy="276999"/>
            </a:xfrm>
            <a:prstGeom prst="rect">
              <a:avLst/>
            </a:prstGeom>
            <a:noFill/>
          </p:spPr>
          <p:txBody>
            <a:bodyPr wrap="none" rtlCol="0">
              <a:spAutoFit/>
            </a:bodyPr>
            <a:lstStyle/>
            <a:p>
              <a:r>
                <a:rPr lang="en-US" sz="1200" b="1" dirty="0" smtClean="0"/>
                <a:t>S</a:t>
              </a:r>
              <a:r>
                <a:rPr lang="en-US" sz="1200" b="1" baseline="-25000" dirty="0" smtClean="0"/>
                <a:t>1</a:t>
              </a:r>
              <a:endParaRPr lang="en-US" sz="1200" b="1" baseline="-25000" dirty="0"/>
            </a:p>
          </p:txBody>
        </p:sp>
        <p:sp>
          <p:nvSpPr>
            <p:cNvPr id="65" name="TextBox 64"/>
            <p:cNvSpPr txBox="1"/>
            <p:nvPr/>
          </p:nvSpPr>
          <p:spPr>
            <a:xfrm>
              <a:off x="4115245" y="2980380"/>
              <a:ext cx="311817" cy="276999"/>
            </a:xfrm>
            <a:prstGeom prst="rect">
              <a:avLst/>
            </a:prstGeom>
            <a:noFill/>
          </p:spPr>
          <p:txBody>
            <a:bodyPr wrap="none" rtlCol="0">
              <a:spAutoFit/>
            </a:bodyPr>
            <a:lstStyle/>
            <a:p>
              <a:r>
                <a:rPr lang="en-US" sz="1200" b="1" dirty="0" smtClean="0"/>
                <a:t>S</a:t>
              </a:r>
              <a:r>
                <a:rPr lang="en-US" sz="1200" b="1" baseline="-25000" dirty="0" smtClean="0"/>
                <a:t>2</a:t>
              </a:r>
              <a:endParaRPr lang="en-US" sz="1200" b="1" baseline="-25000" dirty="0"/>
            </a:p>
          </p:txBody>
        </p:sp>
        <p:sp>
          <p:nvSpPr>
            <p:cNvPr id="66" name="TextBox 65"/>
            <p:cNvSpPr txBox="1"/>
            <p:nvPr/>
          </p:nvSpPr>
          <p:spPr>
            <a:xfrm>
              <a:off x="4087515" y="3491509"/>
              <a:ext cx="316710" cy="276999"/>
            </a:xfrm>
            <a:prstGeom prst="rect">
              <a:avLst/>
            </a:prstGeom>
            <a:noFill/>
          </p:spPr>
          <p:txBody>
            <a:bodyPr wrap="none" rtlCol="0">
              <a:spAutoFit/>
            </a:bodyPr>
            <a:lstStyle/>
            <a:p>
              <a:r>
                <a:rPr lang="en-US" sz="1200" b="1" dirty="0" smtClean="0"/>
                <a:t>S</a:t>
              </a:r>
              <a:r>
                <a:rPr lang="en-US" sz="1200" b="1" baseline="-25000" dirty="0" smtClean="0"/>
                <a:t>n</a:t>
              </a:r>
              <a:endParaRPr lang="en-US" sz="1200" b="1" baseline="-25000" dirty="0"/>
            </a:p>
          </p:txBody>
        </p:sp>
      </p:grpSp>
      <p:sp>
        <p:nvSpPr>
          <p:cNvPr id="80" name="TextBox 79"/>
          <p:cNvSpPr txBox="1"/>
          <p:nvPr/>
        </p:nvSpPr>
        <p:spPr>
          <a:xfrm>
            <a:off x="201430" y="911308"/>
            <a:ext cx="6923883"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Generating </a:t>
            </a:r>
            <a:r>
              <a:rPr lang="en-US" sz="2000" b="1" dirty="0">
                <a:latin typeface="Times New Roman" charset="0"/>
                <a:ea typeface="Times New Roman" charset="0"/>
                <a:cs typeface="Times New Roman" charset="0"/>
              </a:rPr>
              <a:t>a vocabulary of state-sensor data </a:t>
            </a:r>
            <a:r>
              <a:rPr lang="en-US" sz="2000" b="1" dirty="0" smtClean="0">
                <a:latin typeface="Times New Roman" charset="0"/>
                <a:ea typeface="Times New Roman" charset="0"/>
                <a:cs typeface="Times New Roman" charset="0"/>
              </a:rPr>
              <a:t>(“state-words”):</a:t>
            </a:r>
            <a:endParaRPr lang="en-US" sz="2000" b="1" dirty="0"/>
          </a:p>
        </p:txBody>
      </p:sp>
    </p:spTree>
    <p:extLst>
      <p:ext uri="{BB962C8B-B14F-4D97-AF65-F5344CB8AC3E}">
        <p14:creationId xmlns:p14="http://schemas.microsoft.com/office/powerpoint/2010/main" val="21426840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019414492"/>
              </p:ext>
            </p:extLst>
          </p:nvPr>
        </p:nvGraphicFramePr>
        <p:xfrm>
          <a:off x="0" y="6556248"/>
          <a:ext cx="9143997" cy="301752"/>
        </p:xfrm>
        <a:graphic>
          <a:graphicData uri="http://schemas.openxmlformats.org/drawingml/2006/table">
            <a:tbl>
              <a:tblPr>
                <a:tableStyleId>{2D5ABB26-0587-4C30-8999-92F81FD0307C}</a:tableStyleId>
              </a:tblPr>
              <a:tblGrid>
                <a:gridCol w="3047999"/>
                <a:gridCol w="3047999"/>
                <a:gridCol w="3047999"/>
              </a:tblGrid>
              <a:tr h="301752">
                <a:tc>
                  <a:txBody>
                    <a:bodyPr/>
                    <a:lstStyle/>
                    <a:p>
                      <a:endParaRPr lang="en-US" dirty="0"/>
                    </a:p>
                  </a:txBody>
                  <a:tcPr>
                    <a:solidFill>
                      <a:schemeClr val="accent5">
                        <a:lumMod val="40000"/>
                        <a:lumOff val="60000"/>
                      </a:schemeClr>
                    </a:solidFill>
                  </a:tcPr>
                </a:tc>
                <a:tc>
                  <a:txBody>
                    <a:bodyPr/>
                    <a:lstStyle/>
                    <a:p>
                      <a:endParaRPr lang="en-US" dirty="0"/>
                    </a:p>
                  </a:txBody>
                  <a:tcPr>
                    <a:solidFill>
                      <a:schemeClr val="accent5">
                        <a:lumMod val="60000"/>
                        <a:lumOff val="40000"/>
                      </a:schemeClr>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charset="0"/>
                          <a:ea typeface="Times New Roman" charset="0"/>
                          <a:cs typeface="Times New Roman" charset="0"/>
                        </a:rPr>
                        <a:t>September 2016 / OCEANS</a:t>
                      </a:r>
                      <a:r>
                        <a:rPr lang="en-US" baseline="0" dirty="0" smtClean="0">
                          <a:solidFill>
                            <a:schemeClr val="bg1"/>
                          </a:solidFill>
                          <a:latin typeface="Times New Roman" charset="0"/>
                          <a:ea typeface="Times New Roman" charset="0"/>
                          <a:cs typeface="Times New Roman" charset="0"/>
                        </a:rPr>
                        <a:t>                   </a:t>
                      </a:r>
                      <a:fld id="{F1D15811-CEF2-9544-8D99-867063EB2ACF}" type="slidenum">
                        <a:rPr lang="en-US" baseline="0" smtClean="0">
                          <a:solidFill>
                            <a:schemeClr val="bg1"/>
                          </a:solidFill>
                          <a:latin typeface="Times New Roman" charset="0"/>
                          <a:ea typeface="Times New Roman" charset="0"/>
                          <a:cs typeface="Times New Roman" charset="0"/>
                        </a:rPr>
                        <a:t>9</a:t>
                      </a:fld>
                      <a:endParaRPr lang="en-US" dirty="0">
                        <a:solidFill>
                          <a:schemeClr val="bg1"/>
                        </a:solidFill>
                        <a:latin typeface="Times New Roman" charset="0"/>
                        <a:ea typeface="Times New Roman" charset="0"/>
                        <a:cs typeface="Times New Roman" charset="0"/>
                      </a:endParaRPr>
                    </a:p>
                  </a:txBody>
                  <a:tcPr anchor="ctr">
                    <a:solidFill>
                      <a:schemeClr val="accent5">
                        <a:lumMod val="75000"/>
                      </a:schemeClr>
                    </a:solidFill>
                  </a:tcPr>
                </a:tc>
              </a:tr>
            </a:tbl>
          </a:graphicData>
        </a:graphic>
      </p:graphicFrame>
      <p:grpSp>
        <p:nvGrpSpPr>
          <p:cNvPr id="14" name="Group 13"/>
          <p:cNvGrpSpPr/>
          <p:nvPr/>
        </p:nvGrpSpPr>
        <p:grpSpPr>
          <a:xfrm>
            <a:off x="0" y="0"/>
            <a:ext cx="9144000" cy="6845382"/>
            <a:chOff x="0" y="0"/>
            <a:chExt cx="9144000" cy="6845382"/>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7" y="6388974"/>
              <a:ext cx="2450562" cy="456408"/>
            </a:xfrm>
            <a:prstGeom prst="rect">
              <a:avLst/>
            </a:prstGeom>
          </p:spPr>
        </p:pic>
        <p:sp>
          <p:nvSpPr>
            <p:cNvPr id="7" name="Title 1"/>
            <p:cNvSpPr txBox="1">
              <a:spLocks/>
            </p:cNvSpPr>
            <p:nvPr/>
          </p:nvSpPr>
          <p:spPr>
            <a:xfrm>
              <a:off x="0" y="0"/>
              <a:ext cx="9144000" cy="822960"/>
            </a:xfrm>
            <a:prstGeom prst="rect">
              <a:avLst/>
            </a:prstGeom>
            <a:solidFill>
              <a:schemeClr val="accent5">
                <a:lumMod val="75000"/>
              </a:schemeClr>
            </a:solidFill>
            <a:ln>
              <a:noFill/>
            </a:ln>
          </p:spPr>
          <p:txBody>
            <a:bodyPr vert="horz" lIns="365760" tIns="45720" rIns="91440" bIns="45720" rtlCol="0" anchor="ctr"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600" dirty="0" smtClean="0">
                  <a:solidFill>
                    <a:schemeClr val="bg1"/>
                  </a:solidFill>
                  <a:latin typeface="Georgia" charset="0"/>
                  <a:ea typeface="Georgia" charset="0"/>
                  <a:cs typeface="Georgia" charset="0"/>
                </a:rPr>
                <a:t>Topic modeling </a:t>
              </a:r>
              <a:r>
                <a:rPr lang="en-US" sz="2600" dirty="0">
                  <a:solidFill>
                    <a:schemeClr val="bg1"/>
                  </a:solidFill>
                  <a:latin typeface="Georgia" charset="0"/>
                  <a:ea typeface="Georgia" charset="0"/>
                  <a:cs typeface="Georgia" charset="0"/>
                </a:rPr>
                <a:t>AUV data</a:t>
              </a:r>
            </a:p>
          </p:txBody>
        </p:sp>
        <p:cxnSp>
          <p:nvCxnSpPr>
            <p:cNvPr id="9" name="Straight Connector 8"/>
            <p:cNvCxnSpPr/>
            <p:nvPr/>
          </p:nvCxnSpPr>
          <p:spPr>
            <a:xfrm flipV="1">
              <a:off x="0" y="822960"/>
              <a:ext cx="9144000" cy="7826"/>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81" name="Rounded Rectangle 80"/>
          <p:cNvSpPr/>
          <p:nvPr/>
        </p:nvSpPr>
        <p:spPr>
          <a:xfrm>
            <a:off x="300525" y="1373894"/>
            <a:ext cx="7875694" cy="2464721"/>
          </a:xfrm>
          <a:prstGeom prst="roundRect">
            <a:avLst>
              <a:gd name="adj" fmla="val 3480"/>
            </a:avLst>
          </a:prstGeom>
          <a:solidFill>
            <a:srgbClr val="D6DCE5">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ounded Rectangle 126"/>
          <p:cNvSpPr/>
          <p:nvPr/>
        </p:nvSpPr>
        <p:spPr>
          <a:xfrm>
            <a:off x="304555" y="3943726"/>
            <a:ext cx="8344715" cy="2404872"/>
          </a:xfrm>
          <a:prstGeom prst="roundRect">
            <a:avLst>
              <a:gd name="adj" fmla="val 3480"/>
            </a:avLst>
          </a:prstGeom>
          <a:solidFill>
            <a:srgbClr val="D6DCE5">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300524" y="1441989"/>
            <a:ext cx="1568319" cy="369332"/>
          </a:xfrm>
          <a:prstGeom prst="rect">
            <a:avLst/>
          </a:prstGeom>
          <a:noFill/>
        </p:spPr>
        <p:txBody>
          <a:bodyPr wrap="none" rtlCol="0">
            <a:spAutoFit/>
          </a:bodyPr>
          <a:lstStyle/>
          <a:p>
            <a:r>
              <a:rPr lang="en-US" b="1" dirty="0" smtClean="0">
                <a:solidFill>
                  <a:schemeClr val="bg2">
                    <a:lumMod val="10000"/>
                  </a:schemeClr>
                </a:solidFill>
                <a:latin typeface="Times New Roman" charset="0"/>
                <a:ea typeface="Times New Roman" charset="0"/>
                <a:cs typeface="Times New Roman" charset="0"/>
              </a:rPr>
              <a:t>Observations</a:t>
            </a:r>
            <a:endParaRPr lang="en-US" b="1" dirty="0">
              <a:solidFill>
                <a:schemeClr val="bg2">
                  <a:lumMod val="10000"/>
                </a:schemeClr>
              </a:solidFill>
              <a:latin typeface="Times New Roman" charset="0"/>
              <a:ea typeface="Times New Roman" charset="0"/>
              <a:cs typeface="Times New Roman" charset="0"/>
            </a:endParaRPr>
          </a:p>
        </p:txBody>
      </p:sp>
      <p:sp>
        <p:nvSpPr>
          <p:cNvPr id="55" name="Rounded Rectangle 54"/>
          <p:cNvSpPr/>
          <p:nvPr/>
        </p:nvSpPr>
        <p:spPr>
          <a:xfrm>
            <a:off x="4310560" y="1457002"/>
            <a:ext cx="3803942" cy="2330265"/>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8799" y="1563994"/>
            <a:ext cx="3383281" cy="2152129"/>
          </a:xfrm>
          <a:prstGeom prst="rect">
            <a:avLst/>
          </a:prstGeom>
        </p:spPr>
      </p:pic>
      <p:grpSp>
        <p:nvGrpSpPr>
          <p:cNvPr id="36" name="Group 35"/>
          <p:cNvGrpSpPr/>
          <p:nvPr/>
        </p:nvGrpSpPr>
        <p:grpSpPr>
          <a:xfrm>
            <a:off x="4826313" y="3508480"/>
            <a:ext cx="1134152" cy="246221"/>
            <a:chOff x="1695274" y="3604312"/>
            <a:chExt cx="1114790" cy="246221"/>
          </a:xfrm>
        </p:grpSpPr>
        <p:sp>
          <p:nvSpPr>
            <p:cNvPr id="37" name="TextBox 36"/>
            <p:cNvSpPr txBox="1"/>
            <p:nvPr/>
          </p:nvSpPr>
          <p:spPr>
            <a:xfrm>
              <a:off x="2357541" y="3604312"/>
              <a:ext cx="452523" cy="246221"/>
            </a:xfrm>
            <a:prstGeom prst="rect">
              <a:avLst/>
            </a:prstGeom>
            <a:noFill/>
          </p:spPr>
          <p:txBody>
            <a:bodyPr wrap="none" rtlCol="0">
              <a:spAutoFit/>
            </a:bodyPr>
            <a:lstStyle/>
            <a:p>
              <a:r>
                <a:rPr lang="en-US" sz="1000" b="1" dirty="0" smtClean="0"/>
                <a:t>t</a:t>
              </a:r>
              <a:r>
                <a:rPr lang="en-US" sz="1000" b="1" baseline="-25000" dirty="0" smtClean="0"/>
                <a:t>3</a:t>
              </a:r>
              <a:r>
                <a:rPr lang="en-US" sz="1000" b="1" dirty="0" smtClean="0"/>
                <a:t> . . .</a:t>
              </a:r>
              <a:endParaRPr lang="en-US" sz="1400" b="1" baseline="-25000" dirty="0"/>
            </a:p>
          </p:txBody>
        </p:sp>
        <p:sp>
          <p:nvSpPr>
            <p:cNvPr id="38" name="TextBox 37"/>
            <p:cNvSpPr txBox="1"/>
            <p:nvPr/>
          </p:nvSpPr>
          <p:spPr>
            <a:xfrm>
              <a:off x="2129531" y="3604312"/>
              <a:ext cx="27603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39" name="TextBox 38"/>
            <p:cNvSpPr txBox="1"/>
            <p:nvPr/>
          </p:nvSpPr>
          <p:spPr>
            <a:xfrm>
              <a:off x="1695274" y="3604312"/>
              <a:ext cx="460382" cy="246221"/>
            </a:xfrm>
            <a:prstGeom prst="rect">
              <a:avLst/>
            </a:prstGeom>
            <a:noFill/>
          </p:spPr>
          <p:txBody>
            <a:bodyPr wrap="none" rtlCol="0">
              <a:spAutoFit/>
            </a:bodyPr>
            <a:lstStyle/>
            <a:p>
              <a:r>
                <a:rPr lang="en-US" sz="1000" b="1" dirty="0" smtClean="0"/>
                <a:t>. . . t</a:t>
              </a:r>
              <a:r>
                <a:rPr lang="en-US" sz="1000" b="1" baseline="-25000" dirty="0" smtClean="0"/>
                <a:t>1</a:t>
              </a:r>
              <a:endParaRPr lang="en-US" sz="1400" b="1" baseline="-25000" dirty="0"/>
            </a:p>
          </p:txBody>
        </p:sp>
      </p:grpSp>
      <p:grpSp>
        <p:nvGrpSpPr>
          <p:cNvPr id="130" name="Group 129"/>
          <p:cNvGrpSpPr/>
          <p:nvPr/>
        </p:nvGrpSpPr>
        <p:grpSpPr>
          <a:xfrm>
            <a:off x="4260635" y="1914474"/>
            <a:ext cx="339547" cy="1854034"/>
            <a:chOff x="4087515" y="1914474"/>
            <a:chExt cx="339547" cy="1854034"/>
          </a:xfrm>
        </p:grpSpPr>
        <p:grpSp>
          <p:nvGrpSpPr>
            <p:cNvPr id="43" name="Group 42"/>
            <p:cNvGrpSpPr/>
            <p:nvPr/>
          </p:nvGrpSpPr>
          <p:grpSpPr>
            <a:xfrm rot="5400000">
              <a:off x="4122980" y="3421334"/>
              <a:ext cx="339882" cy="37211"/>
              <a:chOff x="3259558" y="5002822"/>
              <a:chExt cx="339882" cy="36576"/>
            </a:xfrm>
          </p:grpSpPr>
          <p:sp>
            <p:nvSpPr>
              <p:cNvPr id="47" name="Oval 46"/>
              <p:cNvSpPr>
                <a:spLocks noChangeAspect="1"/>
              </p:cNvSpPr>
              <p:nvPr/>
            </p:nvSpPr>
            <p:spPr>
              <a:xfrm>
                <a:off x="3259558" y="5002822"/>
                <a:ext cx="36576" cy="3657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a:spLocks noChangeAspect="1"/>
              </p:cNvSpPr>
              <p:nvPr/>
            </p:nvSpPr>
            <p:spPr>
              <a:xfrm>
                <a:off x="3409738" y="5002822"/>
                <a:ext cx="36576" cy="3595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a:spLocks noChangeAspect="1"/>
              </p:cNvSpPr>
              <p:nvPr/>
            </p:nvSpPr>
            <p:spPr>
              <a:xfrm>
                <a:off x="3562864" y="5002822"/>
                <a:ext cx="36576" cy="3595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Box 43"/>
            <p:cNvSpPr txBox="1"/>
            <p:nvPr/>
          </p:nvSpPr>
          <p:spPr>
            <a:xfrm>
              <a:off x="4089962" y="1914474"/>
              <a:ext cx="311817" cy="276999"/>
            </a:xfrm>
            <a:prstGeom prst="rect">
              <a:avLst/>
            </a:prstGeom>
            <a:noFill/>
          </p:spPr>
          <p:txBody>
            <a:bodyPr wrap="none" rtlCol="0">
              <a:spAutoFit/>
            </a:bodyPr>
            <a:lstStyle/>
            <a:p>
              <a:r>
                <a:rPr lang="en-US" sz="1200" b="1" dirty="0" smtClean="0"/>
                <a:t>S</a:t>
              </a:r>
              <a:r>
                <a:rPr lang="en-US" sz="1200" b="1" baseline="-25000" dirty="0" smtClean="0"/>
                <a:t>1</a:t>
              </a:r>
              <a:endParaRPr lang="en-US" sz="1200" b="1" baseline="-25000" dirty="0"/>
            </a:p>
          </p:txBody>
        </p:sp>
        <p:sp>
          <p:nvSpPr>
            <p:cNvPr id="45" name="TextBox 44"/>
            <p:cNvSpPr txBox="1"/>
            <p:nvPr/>
          </p:nvSpPr>
          <p:spPr>
            <a:xfrm>
              <a:off x="4115245" y="2980380"/>
              <a:ext cx="311817" cy="276999"/>
            </a:xfrm>
            <a:prstGeom prst="rect">
              <a:avLst/>
            </a:prstGeom>
            <a:noFill/>
          </p:spPr>
          <p:txBody>
            <a:bodyPr wrap="none" rtlCol="0">
              <a:spAutoFit/>
            </a:bodyPr>
            <a:lstStyle/>
            <a:p>
              <a:r>
                <a:rPr lang="en-US" sz="1200" b="1" dirty="0" smtClean="0"/>
                <a:t>S</a:t>
              </a:r>
              <a:r>
                <a:rPr lang="en-US" sz="1200" b="1" baseline="-25000" dirty="0" smtClean="0"/>
                <a:t>2</a:t>
              </a:r>
              <a:endParaRPr lang="en-US" sz="1200" b="1" baseline="-25000" dirty="0"/>
            </a:p>
          </p:txBody>
        </p:sp>
        <p:sp>
          <p:nvSpPr>
            <p:cNvPr id="46" name="TextBox 45"/>
            <p:cNvSpPr txBox="1"/>
            <p:nvPr/>
          </p:nvSpPr>
          <p:spPr>
            <a:xfrm>
              <a:off x="4087515" y="3491509"/>
              <a:ext cx="316710" cy="276999"/>
            </a:xfrm>
            <a:prstGeom prst="rect">
              <a:avLst/>
            </a:prstGeom>
            <a:noFill/>
          </p:spPr>
          <p:txBody>
            <a:bodyPr wrap="none" rtlCol="0">
              <a:spAutoFit/>
            </a:bodyPr>
            <a:lstStyle/>
            <a:p>
              <a:r>
                <a:rPr lang="en-US" sz="1200" b="1" dirty="0" smtClean="0"/>
                <a:t>S</a:t>
              </a:r>
              <a:r>
                <a:rPr lang="en-US" sz="1200" b="1" baseline="-25000" dirty="0" smtClean="0"/>
                <a:t>n</a:t>
              </a:r>
              <a:endParaRPr lang="en-US" sz="1200" b="1" baseline="-25000" dirty="0"/>
            </a:p>
          </p:txBody>
        </p:sp>
      </p:grpSp>
      <p:sp>
        <p:nvSpPr>
          <p:cNvPr id="58" name="Rounded Rectangle 57"/>
          <p:cNvSpPr/>
          <p:nvPr/>
        </p:nvSpPr>
        <p:spPr>
          <a:xfrm rot="16200000">
            <a:off x="5077003" y="2793882"/>
            <a:ext cx="2287155" cy="4701702"/>
          </a:xfrm>
          <a:prstGeom prst="roundRect">
            <a:avLst>
              <a:gd name="adj" fmla="val 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287948" y="4067371"/>
            <a:ext cx="1364476" cy="369332"/>
          </a:xfrm>
          <a:prstGeom prst="rect">
            <a:avLst/>
          </a:prstGeom>
          <a:noFill/>
        </p:spPr>
        <p:txBody>
          <a:bodyPr wrap="none" rtlCol="0">
            <a:spAutoFit/>
          </a:bodyPr>
          <a:lstStyle/>
          <a:p>
            <a:r>
              <a:rPr lang="en-US" b="1" dirty="0" smtClean="0">
                <a:solidFill>
                  <a:schemeClr val="bg2">
                    <a:lumMod val="10000"/>
                  </a:schemeClr>
                </a:solidFill>
                <a:latin typeface="Times New Roman" charset="0"/>
                <a:ea typeface="Times New Roman" charset="0"/>
                <a:cs typeface="Times New Roman" charset="0"/>
              </a:rPr>
              <a:t>State-words</a:t>
            </a:r>
            <a:endParaRPr lang="en-US" sz="1600" b="1" dirty="0">
              <a:solidFill>
                <a:schemeClr val="bg2">
                  <a:lumMod val="10000"/>
                </a:schemeClr>
              </a:solidFill>
              <a:latin typeface="Times New Roman" charset="0"/>
              <a:ea typeface="Times New Roman" charset="0"/>
              <a:cs typeface="Times New Roman" charset="0"/>
            </a:endParaRPr>
          </a:p>
        </p:txBody>
      </p:sp>
      <p:sp>
        <p:nvSpPr>
          <p:cNvPr id="67" name="TextBox 66"/>
          <p:cNvSpPr txBox="1"/>
          <p:nvPr/>
        </p:nvSpPr>
        <p:spPr>
          <a:xfrm>
            <a:off x="3869728" y="5504154"/>
            <a:ext cx="276038" cy="246221"/>
          </a:xfrm>
          <a:prstGeom prst="rect">
            <a:avLst/>
          </a:prstGeom>
          <a:noFill/>
        </p:spPr>
        <p:txBody>
          <a:bodyPr wrap="none" rtlCol="0">
            <a:spAutoFit/>
          </a:bodyPr>
          <a:lstStyle/>
          <a:p>
            <a:r>
              <a:rPr lang="en-US" sz="1000" b="1" dirty="0" smtClean="0"/>
              <a:t>t</a:t>
            </a:r>
            <a:r>
              <a:rPr lang="en-US" sz="1000" b="1" baseline="-25000" dirty="0" smtClean="0"/>
              <a:t>3</a:t>
            </a:r>
            <a:endParaRPr lang="en-US" sz="1400" b="1" baseline="-25000" dirty="0"/>
          </a:p>
        </p:txBody>
      </p:sp>
      <p:sp>
        <p:nvSpPr>
          <p:cNvPr id="68" name="TextBox 67"/>
          <p:cNvSpPr txBox="1"/>
          <p:nvPr/>
        </p:nvSpPr>
        <p:spPr>
          <a:xfrm>
            <a:off x="3993657" y="5290266"/>
            <a:ext cx="271228" cy="246221"/>
          </a:xfrm>
          <a:prstGeom prst="rect">
            <a:avLst/>
          </a:prstGeom>
          <a:noFill/>
        </p:spPr>
        <p:txBody>
          <a:bodyPr wrap="none" rtlCol="0">
            <a:spAutoFit/>
          </a:bodyPr>
          <a:lstStyle/>
          <a:p>
            <a:r>
              <a:rPr lang="en-US" sz="1000" b="1" dirty="0" smtClean="0"/>
              <a:t>t</a:t>
            </a:r>
            <a:r>
              <a:rPr lang="en-US" sz="1000" b="1" baseline="-25000" dirty="0" smtClean="0"/>
              <a:t>2</a:t>
            </a:r>
            <a:endParaRPr lang="en-US" sz="1400" b="1" baseline="-25000" dirty="0"/>
          </a:p>
        </p:txBody>
      </p:sp>
      <p:sp>
        <p:nvSpPr>
          <p:cNvPr id="69" name="TextBox 68"/>
          <p:cNvSpPr txBox="1"/>
          <p:nvPr/>
        </p:nvSpPr>
        <p:spPr>
          <a:xfrm>
            <a:off x="4129475" y="5126454"/>
            <a:ext cx="271228" cy="246221"/>
          </a:xfrm>
          <a:prstGeom prst="rect">
            <a:avLst/>
          </a:prstGeom>
          <a:noFill/>
        </p:spPr>
        <p:txBody>
          <a:bodyPr wrap="none" rtlCol="0">
            <a:spAutoFit/>
          </a:bodyPr>
          <a:lstStyle/>
          <a:p>
            <a:r>
              <a:rPr lang="en-US" sz="1000" b="1" dirty="0" smtClean="0"/>
              <a:t>t</a:t>
            </a:r>
            <a:r>
              <a:rPr lang="en-US" sz="1000" b="1" baseline="-25000" dirty="0" smtClean="0"/>
              <a:t>1</a:t>
            </a:r>
            <a:endParaRPr lang="en-US" sz="1400" b="1" baseline="-25000" dirty="0"/>
          </a:p>
        </p:txBody>
      </p:sp>
      <mc:AlternateContent xmlns:mc="http://schemas.openxmlformats.org/markup-compatibility/2006" xmlns:a14="http://schemas.microsoft.com/office/drawing/2010/main">
        <mc:Choice Requires="a14">
          <p:sp>
            <p:nvSpPr>
              <p:cNvPr id="75" name="TextBox 74"/>
              <p:cNvSpPr txBox="1"/>
              <p:nvPr/>
            </p:nvSpPr>
            <p:spPr>
              <a:xfrm>
                <a:off x="429078" y="1850094"/>
                <a:ext cx="3440650" cy="1770228"/>
              </a:xfrm>
              <a:prstGeom prst="rect">
                <a:avLst/>
              </a:prstGeom>
              <a:noFill/>
            </p:spPr>
            <p:txBody>
              <a:bodyPr wrap="square" rtlCol="0">
                <a:spAutoFit/>
              </a:bodyPr>
              <a:lstStyle/>
              <a:p>
                <a:pPr marL="342900" lvl="0" indent="-342900">
                  <a:buFont typeface="+mj-lt"/>
                  <a:buAutoNum type="arabicParenR"/>
                </a:pPr>
                <a:r>
                  <a:rPr lang="en-US" sz="1600" dirty="0" smtClean="0">
                    <a:latin typeface="Times New Roman" charset="0"/>
                    <a:ea typeface="Times New Roman" charset="0"/>
                    <a:cs typeface="Times New Roman" charset="0"/>
                  </a:rPr>
                  <a:t>Discretize </a:t>
                </a:r>
                <a:r>
                  <a:rPr lang="en-US" sz="1600" dirty="0">
                    <a:latin typeface="Times New Roman" charset="0"/>
                    <a:ea typeface="Times New Roman" charset="0"/>
                    <a:cs typeface="Times New Roman" charset="0"/>
                  </a:rPr>
                  <a:t>each of the </a:t>
                </a:r>
                <a:r>
                  <a:rPr lang="en-US" sz="1600" i="1" dirty="0">
                    <a:latin typeface="Times New Roman" charset="0"/>
                    <a:ea typeface="Times New Roman" charset="0"/>
                    <a:cs typeface="Times New Roman" charset="0"/>
                  </a:rPr>
                  <a:t>N</a:t>
                </a:r>
                <a:r>
                  <a:rPr lang="en-US" sz="1600" dirty="0">
                    <a:latin typeface="Times New Roman" charset="0"/>
                    <a:ea typeface="Times New Roman" charset="0"/>
                    <a:cs typeface="Times New Roman" charset="0"/>
                  </a:rPr>
                  <a:t> signals, </a:t>
                </a:r>
                <a14:m>
                  <m:oMath xmlns:m="http://schemas.openxmlformats.org/officeDocument/2006/math">
                    <m:r>
                      <a:rPr lang="en-US" sz="1600" b="1" i="1">
                        <a:latin typeface="Cambria Math" charset="0"/>
                        <a:ea typeface="Times New Roman" charset="0"/>
                        <a:cs typeface="Times New Roman" charset="0"/>
                      </a:rPr>
                      <m:t>𝑺</m:t>
                    </m:r>
                    <m:r>
                      <a:rPr lang="en-US" sz="1600" b="1" i="1">
                        <a:latin typeface="Cambria Math" charset="0"/>
                        <a:ea typeface="Times New Roman" charset="0"/>
                        <a:cs typeface="Times New Roman" charset="0"/>
                      </a:rPr>
                      <m:t>=</m:t>
                    </m:r>
                    <m:sSubSup>
                      <m:sSubSupPr>
                        <m:ctrlPr>
                          <a:rPr lang="en-US" sz="1600" i="1">
                            <a:latin typeface="Cambria Math" charset="0"/>
                            <a:ea typeface="Times New Roman" charset="0"/>
                            <a:cs typeface="Times New Roman" charset="0"/>
                          </a:rPr>
                        </m:ctrlPr>
                      </m:sSubSupPr>
                      <m:e>
                        <m:d>
                          <m:dPr>
                            <m:begChr m:val="{"/>
                            <m:endChr m:val="}"/>
                            <m:ctrlPr>
                              <a:rPr lang="en-US" sz="1600" i="1">
                                <a:latin typeface="Cambria Math" charset="0"/>
                                <a:ea typeface="Times New Roman" charset="0"/>
                                <a:cs typeface="Times New Roman" charset="0"/>
                              </a:rPr>
                            </m:ctrlPr>
                          </m:dPr>
                          <m:e>
                            <m:sSub>
                              <m:sSubPr>
                                <m:ctrlPr>
                                  <a:rPr lang="en-US" sz="1600" i="1">
                                    <a:latin typeface="Cambria Math" charset="0"/>
                                    <a:ea typeface="Times New Roman" charset="0"/>
                                    <a:cs typeface="Times New Roman" charset="0"/>
                                  </a:rPr>
                                </m:ctrlPr>
                              </m:sSubPr>
                              <m:e>
                                <m:r>
                                  <a:rPr lang="en-US" sz="1600" i="1">
                                    <a:latin typeface="Cambria Math" charset="0"/>
                                    <a:ea typeface="Times New Roman" charset="0"/>
                                    <a:cs typeface="Times New Roman" charset="0"/>
                                  </a:rPr>
                                  <m:t>𝑠</m:t>
                                </m:r>
                              </m:e>
                              <m:sub>
                                <m:r>
                                  <a:rPr lang="en-US" sz="1600" i="1">
                                    <a:latin typeface="Cambria Math" charset="0"/>
                                    <a:ea typeface="Times New Roman" charset="0"/>
                                    <a:cs typeface="Times New Roman" charset="0"/>
                                  </a:rPr>
                                  <m:t>𝑛</m:t>
                                </m:r>
                              </m:sub>
                            </m:sSub>
                          </m:e>
                        </m:d>
                      </m:e>
                      <m:sub>
                        <m:r>
                          <a:rPr lang="en-US" sz="1600" i="1">
                            <a:latin typeface="Cambria Math" charset="0"/>
                            <a:ea typeface="Times New Roman" charset="0"/>
                            <a:cs typeface="Times New Roman" charset="0"/>
                          </a:rPr>
                          <m:t>𝑛</m:t>
                        </m:r>
                        <m:r>
                          <a:rPr lang="en-US" sz="1600" i="1">
                            <a:latin typeface="Cambria Math" charset="0"/>
                            <a:ea typeface="Times New Roman" charset="0"/>
                            <a:cs typeface="Times New Roman" charset="0"/>
                          </a:rPr>
                          <m:t>=1</m:t>
                        </m:r>
                      </m:sub>
                      <m:sup>
                        <m:r>
                          <a:rPr lang="en-US" sz="1600" i="1">
                            <a:latin typeface="Cambria Math" charset="0"/>
                            <a:ea typeface="Times New Roman" charset="0"/>
                            <a:cs typeface="Times New Roman" charset="0"/>
                          </a:rPr>
                          <m:t>𝑁</m:t>
                        </m:r>
                      </m:sup>
                    </m:sSubSup>
                  </m:oMath>
                </a14:m>
                <a:r>
                  <a:rPr lang="en-US" sz="1600" dirty="0" smtClean="0">
                    <a:latin typeface="Times New Roman" charset="0"/>
                    <a:ea typeface="Times New Roman" charset="0"/>
                    <a:cs typeface="Times New Roman" charset="0"/>
                  </a:rPr>
                  <a:t> into </a:t>
                </a:r>
                <a14:m>
                  <m:oMath xmlns:m="http://schemas.openxmlformats.org/officeDocument/2006/math">
                    <m:sSub>
                      <m:sSubPr>
                        <m:ctrlPr>
                          <a:rPr lang="en-US" sz="1600" i="1">
                            <a:latin typeface="Cambria Math" charset="0"/>
                            <a:ea typeface="Times New Roman" charset="0"/>
                            <a:cs typeface="Times New Roman" charset="0"/>
                          </a:rPr>
                        </m:ctrlPr>
                      </m:sSubPr>
                      <m:e>
                        <m:r>
                          <a:rPr lang="en-US" sz="1600" i="1">
                            <a:latin typeface="Cambria Math" charset="0"/>
                            <a:ea typeface="Times New Roman" charset="0"/>
                            <a:cs typeface="Times New Roman" charset="0"/>
                          </a:rPr>
                          <m:t>𝑚</m:t>
                        </m:r>
                      </m:e>
                      <m:sub>
                        <m:r>
                          <a:rPr lang="en-US" sz="1600" i="1">
                            <a:latin typeface="Cambria Math" charset="0"/>
                            <a:ea typeface="Times New Roman" charset="0"/>
                            <a:cs typeface="Times New Roman" charset="0"/>
                          </a:rPr>
                          <m:t>𝑛</m:t>
                        </m:r>
                      </m:sub>
                    </m:sSub>
                  </m:oMath>
                </a14:m>
                <a:r>
                  <a:rPr lang="en-US" sz="1600" dirty="0">
                    <a:latin typeface="Times New Roman" charset="0"/>
                    <a:ea typeface="Times New Roman" charset="0"/>
                    <a:cs typeface="Times New Roman" charset="0"/>
                  </a:rPr>
                  <a:t> non-overlapping </a:t>
                </a:r>
                <a:r>
                  <a:rPr lang="en-US" sz="1600" dirty="0" smtClean="0">
                    <a:latin typeface="Times New Roman" charset="0"/>
                    <a:ea typeface="Times New Roman" charset="0"/>
                    <a:cs typeface="Times New Roman" charset="0"/>
                  </a:rPr>
                  <a:t>bins</a:t>
                </a:r>
                <a:r>
                  <a:rPr lang="en-US" sz="1600" dirty="0">
                    <a:solidFill>
                      <a:prstClr val="black"/>
                    </a:solidFill>
                    <a:latin typeface="Times New Roman" charset="0"/>
                    <a:ea typeface="Times New Roman" charset="0"/>
                    <a:cs typeface="Times New Roman" charset="0"/>
                  </a:rPr>
                  <a:t>*</a:t>
                </a:r>
              </a:p>
              <a:p>
                <a:pPr marL="342900" lvl="0" indent="-342900">
                  <a:buFont typeface="+mj-lt"/>
                  <a:buAutoNum type="arabicParenR"/>
                </a:pPr>
                <a:endParaRPr lang="en-US" sz="1600" dirty="0">
                  <a:solidFill>
                    <a:prstClr val="black"/>
                  </a:solidFill>
                  <a:latin typeface="Times New Roman" charset="0"/>
                  <a:ea typeface="Times New Roman" charset="0"/>
                  <a:cs typeface="Times New Roman" charset="0"/>
                </a:endParaRPr>
              </a:p>
              <a:p>
                <a:pPr marL="342900" lvl="0" indent="-342900">
                  <a:buFont typeface="+mj-lt"/>
                  <a:buAutoNum type="arabicParenR"/>
                </a:pPr>
                <a:endParaRPr lang="en-US" sz="1600" dirty="0">
                  <a:solidFill>
                    <a:prstClr val="black"/>
                  </a:solidFill>
                  <a:latin typeface="Times New Roman" charset="0"/>
                  <a:ea typeface="Times New Roman" charset="0"/>
                  <a:cs typeface="Times New Roman" charset="0"/>
                </a:endParaRPr>
              </a:p>
              <a:p>
                <a:pPr lvl="0"/>
                <a:r>
                  <a:rPr lang="en-US" sz="1200" dirty="0">
                    <a:solidFill>
                      <a:prstClr val="black"/>
                    </a:solidFill>
                    <a:latin typeface="Times New Roman" charset="0"/>
                    <a:ea typeface="Times New Roman" charset="0"/>
                    <a:cs typeface="Times New Roman" charset="0"/>
                  </a:rPr>
                  <a:t>*We use equal-width-binning</a:t>
                </a:r>
              </a:p>
              <a:p>
                <a:pPr marL="342900" indent="-342900">
                  <a:buFont typeface="+mj-lt"/>
                  <a:buAutoNum type="arabicParenR"/>
                </a:pPr>
                <a:endParaRPr lang="en-US" sz="1600" dirty="0" smtClean="0">
                  <a:latin typeface="Times New Roman" charset="0"/>
                  <a:ea typeface="Times New Roman" charset="0"/>
                  <a:cs typeface="Times New Roman" charset="0"/>
                </a:endParaRPr>
              </a:p>
            </p:txBody>
          </p:sp>
        </mc:Choice>
        <mc:Fallback xmlns="">
          <p:sp>
            <p:nvSpPr>
              <p:cNvPr id="75" name="TextBox 74"/>
              <p:cNvSpPr txBox="1">
                <a:spLocks noRot="1" noChangeAspect="1" noMove="1" noResize="1" noEditPoints="1" noAdjustHandles="1" noChangeArrowheads="1" noChangeShapeType="1" noTextEdit="1"/>
              </p:cNvSpPr>
              <p:nvPr/>
            </p:nvSpPr>
            <p:spPr>
              <a:xfrm>
                <a:off x="429078" y="1850094"/>
                <a:ext cx="3440650" cy="1770228"/>
              </a:xfrm>
              <a:prstGeom prst="rect">
                <a:avLst/>
              </a:prstGeom>
              <a:blipFill rotWithShape="0">
                <a:blip r:embed="rId5"/>
                <a:stretch>
                  <a:fillRect l="-531" t="-1031"/>
                </a:stretch>
              </a:blipFill>
            </p:spPr>
            <p:txBody>
              <a:bodyPr/>
              <a:lstStyle/>
              <a:p>
                <a:r>
                  <a:rPr lang="en-US">
                    <a:noFill/>
                  </a:rPr>
                  <a:t> </a:t>
                </a:r>
              </a:p>
            </p:txBody>
          </p:sp>
        </mc:Fallback>
      </mc:AlternateContent>
      <p:sp>
        <p:nvSpPr>
          <p:cNvPr id="76" name="TextBox 75"/>
          <p:cNvSpPr txBox="1"/>
          <p:nvPr/>
        </p:nvSpPr>
        <p:spPr>
          <a:xfrm>
            <a:off x="201430" y="911308"/>
            <a:ext cx="6923883" cy="400110"/>
          </a:xfrm>
          <a:prstGeom prst="rect">
            <a:avLst/>
          </a:prstGeom>
          <a:noFill/>
        </p:spPr>
        <p:txBody>
          <a:bodyPr wrap="none" rtlCol="0">
            <a:spAutoFit/>
          </a:bodyPr>
          <a:lstStyle/>
          <a:p>
            <a:r>
              <a:rPr lang="en-US" sz="2000" b="1" dirty="0" smtClean="0">
                <a:latin typeface="Times New Roman" charset="0"/>
                <a:ea typeface="Times New Roman" charset="0"/>
                <a:cs typeface="Times New Roman" charset="0"/>
              </a:rPr>
              <a:t>Generating </a:t>
            </a:r>
            <a:r>
              <a:rPr lang="en-US" sz="2000" b="1" dirty="0">
                <a:latin typeface="Times New Roman" charset="0"/>
                <a:ea typeface="Times New Roman" charset="0"/>
                <a:cs typeface="Times New Roman" charset="0"/>
              </a:rPr>
              <a:t>a vocabulary of state-sensor data </a:t>
            </a:r>
            <a:r>
              <a:rPr lang="en-US" sz="2000" b="1" dirty="0" smtClean="0">
                <a:latin typeface="Times New Roman" charset="0"/>
                <a:ea typeface="Times New Roman" charset="0"/>
                <a:cs typeface="Times New Roman" charset="0"/>
              </a:rPr>
              <a:t>(“state-words”):</a:t>
            </a:r>
            <a:endParaRPr lang="en-US" sz="2000" b="1" dirty="0"/>
          </a:p>
        </p:txBody>
      </p:sp>
      <mc:AlternateContent xmlns:mc="http://schemas.openxmlformats.org/markup-compatibility/2006" xmlns:a14="http://schemas.microsoft.com/office/drawing/2010/main">
        <mc:Choice Requires="a14">
          <p:sp>
            <p:nvSpPr>
              <p:cNvPr id="77" name="TextBox 76"/>
              <p:cNvSpPr txBox="1"/>
              <p:nvPr/>
            </p:nvSpPr>
            <p:spPr>
              <a:xfrm>
                <a:off x="352715" y="4375351"/>
                <a:ext cx="3258704" cy="1727781"/>
              </a:xfrm>
              <a:prstGeom prst="rect">
                <a:avLst/>
              </a:prstGeom>
              <a:noFill/>
            </p:spPr>
            <p:txBody>
              <a:bodyPr wrap="square" rtlCol="0">
                <a:spAutoFit/>
              </a:bodyPr>
              <a:lstStyle/>
              <a:p>
                <a:pPr marL="342900" indent="-342900">
                  <a:buFont typeface="+mj-lt"/>
                  <a:buAutoNum type="arabicParenR" startAt="2"/>
                </a:pPr>
                <a:r>
                  <a:rPr lang="en-US" sz="1600" dirty="0" smtClean="0">
                    <a:latin typeface="Times New Roman" charset="0"/>
                    <a:ea typeface="Times New Roman" charset="0"/>
                    <a:cs typeface="Times New Roman" charset="0"/>
                  </a:rPr>
                  <a:t>Concatenate discrete elements into a vocabulary </a:t>
                </a:r>
                <a:r>
                  <a:rPr lang="en-US" sz="1600" dirty="0">
                    <a:latin typeface="Times New Roman" charset="0"/>
                    <a:ea typeface="Times New Roman" charset="0"/>
                    <a:cs typeface="Times New Roman" charset="0"/>
                  </a:rPr>
                  <a:t>of size </a:t>
                </a:r>
                <a14:m>
                  <m:oMath xmlns:m="http://schemas.openxmlformats.org/officeDocument/2006/math">
                    <m:r>
                      <a:rPr lang="en-US" sz="1600" i="1">
                        <a:latin typeface="Cambria Math" charset="0"/>
                        <a:ea typeface="Times New Roman" charset="0"/>
                        <a:cs typeface="Times New Roman" charset="0"/>
                      </a:rPr>
                      <m:t>𝑉</m:t>
                    </m:r>
                    <m:r>
                      <a:rPr lang="en-US" sz="1600" i="1">
                        <a:latin typeface="Cambria Math" charset="0"/>
                        <a:ea typeface="Times New Roman" charset="0"/>
                        <a:cs typeface="Times New Roman" charset="0"/>
                      </a:rPr>
                      <m:t>=</m:t>
                    </m:r>
                    <m:nary>
                      <m:naryPr>
                        <m:chr m:val="∑"/>
                        <m:limLoc m:val="subSup"/>
                        <m:ctrlPr>
                          <a:rPr lang="en-US" sz="1600" i="1">
                            <a:latin typeface="Cambria Math" charset="0"/>
                            <a:ea typeface="Times New Roman" charset="0"/>
                            <a:cs typeface="Times New Roman" charset="0"/>
                          </a:rPr>
                        </m:ctrlPr>
                      </m:naryPr>
                      <m:sub>
                        <m:r>
                          <a:rPr lang="en-US" sz="1600" i="1">
                            <a:latin typeface="Cambria Math" charset="0"/>
                            <a:ea typeface="Times New Roman" charset="0"/>
                            <a:cs typeface="Times New Roman" charset="0"/>
                          </a:rPr>
                          <m:t>𝑛</m:t>
                        </m:r>
                        <m:r>
                          <a:rPr lang="en-US" sz="1600" i="1">
                            <a:latin typeface="Cambria Math" charset="0"/>
                            <a:ea typeface="Times New Roman" charset="0"/>
                            <a:cs typeface="Times New Roman" charset="0"/>
                          </a:rPr>
                          <m:t>=1</m:t>
                        </m:r>
                      </m:sub>
                      <m:sup>
                        <m:r>
                          <a:rPr lang="en-US" sz="1600" i="1">
                            <a:latin typeface="Cambria Math" charset="0"/>
                            <a:ea typeface="Times New Roman" charset="0"/>
                            <a:cs typeface="Times New Roman" charset="0"/>
                          </a:rPr>
                          <m:t>𝑁</m:t>
                        </m:r>
                      </m:sup>
                      <m:e>
                        <m:sSub>
                          <m:sSubPr>
                            <m:ctrlPr>
                              <a:rPr lang="en-US" sz="1600" i="1">
                                <a:latin typeface="Cambria Math" charset="0"/>
                                <a:ea typeface="Times New Roman" charset="0"/>
                                <a:cs typeface="Times New Roman" charset="0"/>
                              </a:rPr>
                            </m:ctrlPr>
                          </m:sSubPr>
                          <m:e>
                            <m:r>
                              <a:rPr lang="en-US" sz="1600" i="1">
                                <a:latin typeface="Cambria Math" charset="0"/>
                                <a:ea typeface="Times New Roman" charset="0"/>
                                <a:cs typeface="Times New Roman" charset="0"/>
                              </a:rPr>
                              <m:t>𝑚</m:t>
                            </m:r>
                          </m:e>
                          <m:sub>
                            <m:r>
                              <a:rPr lang="en-US" sz="1600" i="1">
                                <a:latin typeface="Cambria Math" charset="0"/>
                                <a:ea typeface="Times New Roman" charset="0"/>
                                <a:cs typeface="Times New Roman" charset="0"/>
                              </a:rPr>
                              <m:t>𝑛</m:t>
                            </m:r>
                          </m:sub>
                        </m:sSub>
                      </m:e>
                    </m:nary>
                  </m:oMath>
                </a14:m>
                <a:endParaRPr lang="en-US" sz="1600" dirty="0" smtClean="0"/>
              </a:p>
              <a:p>
                <a:pPr marL="342900" indent="-342900">
                  <a:spcBef>
                    <a:spcPts val="1200"/>
                  </a:spcBef>
                  <a:buFont typeface="+mj-lt"/>
                  <a:buAutoNum type="arabicParenR" startAt="2"/>
                </a:pPr>
                <a:r>
                  <a:rPr lang="en-US" sz="1600" dirty="0" smtClean="0">
                    <a:latin typeface="Times New Roman" charset="0"/>
                    <a:ea typeface="Times New Roman" charset="0"/>
                    <a:cs typeface="Times New Roman" charset="0"/>
                  </a:rPr>
                  <a:t>Map </a:t>
                </a:r>
                <a:r>
                  <a:rPr lang="en-US" sz="1600" dirty="0">
                    <a:latin typeface="Times New Roman" charset="0"/>
                    <a:ea typeface="Times New Roman" charset="0"/>
                    <a:cs typeface="Times New Roman" charset="0"/>
                  </a:rPr>
                  <a:t>each element of </a:t>
                </a:r>
                <a14:m>
                  <m:oMath xmlns:m="http://schemas.openxmlformats.org/officeDocument/2006/math">
                    <m:sSub>
                      <m:sSubPr>
                        <m:ctrlPr>
                          <a:rPr lang="en-US" sz="1600" i="1">
                            <a:latin typeface="Cambria Math" charset="0"/>
                            <a:ea typeface="Times New Roman" charset="0"/>
                            <a:cs typeface="Times New Roman" charset="0"/>
                          </a:rPr>
                        </m:ctrlPr>
                      </m:sSubPr>
                      <m:e>
                        <m:r>
                          <a:rPr lang="en-US" sz="1600" i="1">
                            <a:latin typeface="Cambria Math" charset="0"/>
                            <a:ea typeface="Times New Roman" charset="0"/>
                            <a:cs typeface="Times New Roman" charset="0"/>
                          </a:rPr>
                          <m:t>𝑠</m:t>
                        </m:r>
                      </m:e>
                      <m:sub>
                        <m:r>
                          <a:rPr lang="en-US" sz="1600" i="1">
                            <a:latin typeface="Cambria Math" charset="0"/>
                            <a:ea typeface="Times New Roman" charset="0"/>
                            <a:cs typeface="Times New Roman" charset="0"/>
                          </a:rPr>
                          <m:t>𝑛</m:t>
                        </m:r>
                      </m:sub>
                    </m:sSub>
                  </m:oMath>
                </a14:m>
                <a:r>
                  <a:rPr lang="en-US" sz="1600" dirty="0">
                    <a:latin typeface="Times New Roman" charset="0"/>
                    <a:ea typeface="Times New Roman" charset="0"/>
                    <a:cs typeface="Times New Roman" charset="0"/>
                  </a:rPr>
                  <a:t> to its closest corresponding state-word in the vocabulary</a:t>
                </a:r>
                <a:r>
                  <a:rPr lang="en-US" sz="1600" dirty="0">
                    <a:effectLst/>
                    <a:latin typeface="Times New Roman" charset="0"/>
                    <a:ea typeface="Times New Roman" charset="0"/>
                    <a:cs typeface="Times New Roman" charset="0"/>
                  </a:rPr>
                  <a:t> </a:t>
                </a:r>
                <a:endParaRPr lang="en-US" sz="1600" dirty="0">
                  <a:latin typeface="Times New Roman" charset="0"/>
                  <a:ea typeface="Times New Roman" charset="0"/>
                  <a:cs typeface="Times New Roman" charset="0"/>
                </a:endParaRPr>
              </a:p>
            </p:txBody>
          </p:sp>
        </mc:Choice>
        <mc:Fallback xmlns="">
          <p:sp>
            <p:nvSpPr>
              <p:cNvPr id="77" name="TextBox 76"/>
              <p:cNvSpPr txBox="1">
                <a:spLocks noRot="1" noChangeAspect="1" noMove="1" noResize="1" noEditPoints="1" noAdjustHandles="1" noChangeArrowheads="1" noChangeShapeType="1" noTextEdit="1"/>
              </p:cNvSpPr>
              <p:nvPr/>
            </p:nvSpPr>
            <p:spPr>
              <a:xfrm>
                <a:off x="352715" y="4375351"/>
                <a:ext cx="3258704" cy="1727781"/>
              </a:xfrm>
              <a:prstGeom prst="rect">
                <a:avLst/>
              </a:prstGeom>
              <a:blipFill rotWithShape="0">
                <a:blip r:embed="rId6"/>
                <a:stretch>
                  <a:fillRect l="-749" t="-1060" r="-936" b="-3887"/>
                </a:stretch>
              </a:blipFill>
            </p:spPr>
            <p:txBody>
              <a:bodyPr/>
              <a:lstStyle/>
              <a:p>
                <a:r>
                  <a:rPr lang="en-US">
                    <a:noFill/>
                  </a:rPr>
                  <a:t> </a:t>
                </a:r>
              </a:p>
            </p:txBody>
          </p:sp>
        </mc:Fallback>
      </mc:AlternateContent>
      <p:graphicFrame>
        <p:nvGraphicFramePr>
          <p:cNvPr id="82" name="Table 81"/>
          <p:cNvGraphicFramePr>
            <a:graphicFrameLocks noGrp="1"/>
          </p:cNvGraphicFramePr>
          <p:nvPr/>
        </p:nvGraphicFramePr>
        <p:xfrm>
          <a:off x="4062333" y="5715857"/>
          <a:ext cx="4114800" cy="280554"/>
        </p:xfrm>
        <a:graphic>
          <a:graphicData uri="http://schemas.openxmlformats.org/drawingml/2006/table">
            <a:tbl>
              <a:tblPr bandRow="1">
                <a:tableStyleId>{7E9639D4-E3E2-4D34-9284-5A2195B3D0D7}</a:tableStyleId>
              </a:tblPr>
              <a:tblGrid>
                <a:gridCol w="257175"/>
                <a:gridCol w="257175"/>
                <a:gridCol w="257175"/>
                <a:gridCol w="257175"/>
                <a:gridCol w="257175"/>
                <a:gridCol w="257175"/>
                <a:gridCol w="257175"/>
                <a:gridCol w="257175"/>
                <a:gridCol w="257175"/>
                <a:gridCol w="257175"/>
                <a:gridCol w="257175"/>
                <a:gridCol w="257175"/>
                <a:gridCol w="257175"/>
                <a:gridCol w="257175"/>
                <a:gridCol w="257175"/>
                <a:gridCol w="257175"/>
              </a:tblGrid>
              <a:tr h="206995">
                <a:tc>
                  <a:txBody>
                    <a:bodyPr/>
                    <a:lstStyle/>
                    <a:p>
                      <a:pPr algn="ctr"/>
                      <a:r>
                        <a:rPr lang="en-US" sz="1000" b="1" dirty="0" smtClean="0"/>
                        <a:t>1</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2</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3</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9</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89" name="Table 88"/>
          <p:cNvGraphicFramePr>
            <a:graphicFrameLocks noGrp="1"/>
          </p:cNvGraphicFramePr>
          <p:nvPr/>
        </p:nvGraphicFramePr>
        <p:xfrm>
          <a:off x="4366218" y="5202416"/>
          <a:ext cx="411480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gridCol w="257175"/>
                <a:gridCol w="257175"/>
                <a:gridCol w="257175"/>
                <a:gridCol w="257175"/>
                <a:gridCol w="257175"/>
                <a:gridCol w="257175"/>
                <a:gridCol w="257175"/>
                <a:gridCol w="257175"/>
                <a:gridCol w="257175"/>
                <a:gridCol w="257175"/>
              </a:tblGrid>
              <a:tr h="206995">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88" name="Table 87"/>
          <p:cNvGraphicFramePr>
            <a:graphicFrameLocks noGrp="1"/>
          </p:cNvGraphicFramePr>
          <p:nvPr/>
        </p:nvGraphicFramePr>
        <p:xfrm>
          <a:off x="4213818" y="5356201"/>
          <a:ext cx="411480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gridCol w="257175"/>
                <a:gridCol w="257175"/>
                <a:gridCol w="257175"/>
                <a:gridCol w="257175"/>
                <a:gridCol w="257175"/>
                <a:gridCol w="257175"/>
                <a:gridCol w="257175"/>
                <a:gridCol w="257175"/>
                <a:gridCol w="257175"/>
                <a:gridCol w="257175"/>
              </a:tblGrid>
              <a:tr h="206995">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78" name="Table 77"/>
          <p:cNvGraphicFramePr>
            <a:graphicFrameLocks noGrp="1"/>
          </p:cNvGraphicFramePr>
          <p:nvPr/>
        </p:nvGraphicFramePr>
        <p:xfrm>
          <a:off x="4061418" y="5518259"/>
          <a:ext cx="411480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gridCol w="257175"/>
                <a:gridCol w="257175"/>
                <a:gridCol w="257175"/>
                <a:gridCol w="257175"/>
                <a:gridCol w="257175"/>
                <a:gridCol w="257175"/>
                <a:gridCol w="257175"/>
                <a:gridCol w="257175"/>
                <a:gridCol w="257175"/>
                <a:gridCol w="257175"/>
              </a:tblGrid>
              <a:tr h="206995">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b="1" dirty="0" smtClean="0"/>
                        <a:t>1</a:t>
                      </a:r>
                      <a:endParaRPr lang="en-US" sz="800" b="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b="0" dirty="0" smtClean="0"/>
                        <a:t>0</a:t>
                      </a:r>
                      <a:endParaRPr lang="en-US" sz="800" b="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b="0" dirty="0" smtClean="0"/>
                        <a:t>0</a:t>
                      </a:r>
                      <a:endParaRPr lang="en-US" sz="800" b="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b="1" dirty="0" smtClean="0"/>
                        <a:t>1</a:t>
                      </a:r>
                      <a:endParaRPr lang="en-US" sz="800" b="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dirty="0" smtClean="0"/>
                        <a:t>0</a:t>
                      </a:r>
                      <a:endParaRPr lang="en-US" sz="800"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cxnSp>
        <p:nvCxnSpPr>
          <p:cNvPr id="92" name="Straight Arrow Connector 91"/>
          <p:cNvCxnSpPr/>
          <p:nvPr/>
        </p:nvCxnSpPr>
        <p:spPr>
          <a:xfrm flipH="1">
            <a:off x="4416430" y="4912327"/>
            <a:ext cx="0" cy="640080"/>
          </a:xfrm>
          <a:prstGeom prst="straightConnector1">
            <a:avLst/>
          </a:prstGeom>
          <a:ln w="12700">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flipH="1">
            <a:off x="6267278" y="4917158"/>
            <a:ext cx="934" cy="618844"/>
          </a:xfrm>
          <a:prstGeom prst="straightConnector1">
            <a:avLst/>
          </a:prstGeom>
          <a:ln w="12700">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6" name="Oval 105"/>
          <p:cNvSpPr>
            <a:spLocks noChangeAspect="1"/>
          </p:cNvSpPr>
          <p:nvPr/>
        </p:nvSpPr>
        <p:spPr>
          <a:xfrm rot="1316790">
            <a:off x="5545471" y="1937677"/>
            <a:ext cx="157233" cy="157233"/>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a:spLocks noChangeAspect="1"/>
          </p:cNvSpPr>
          <p:nvPr/>
        </p:nvSpPr>
        <p:spPr>
          <a:xfrm rot="19921679">
            <a:off x="5551207" y="3195884"/>
            <a:ext cx="157233" cy="157233"/>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7" name="Table 56"/>
          <p:cNvGraphicFramePr>
            <a:graphicFrameLocks noGrp="1"/>
          </p:cNvGraphicFramePr>
          <p:nvPr>
            <p:extLst>
              <p:ext uri="{D42A27DB-BD31-4B8C-83A1-F6EECF244321}">
                <p14:modId xmlns:p14="http://schemas.microsoft.com/office/powerpoint/2010/main" val="1913359999"/>
              </p:ext>
            </p:extLst>
          </p:nvPr>
        </p:nvGraphicFramePr>
        <p:xfrm>
          <a:off x="4035696" y="4281609"/>
          <a:ext cx="1549013" cy="265314"/>
        </p:xfrm>
        <a:graphic>
          <a:graphicData uri="http://schemas.openxmlformats.org/drawingml/2006/table">
            <a:tbl>
              <a:tblPr bandRow="1">
                <a:tableStyleId>{7E9639D4-E3E2-4D34-9284-5A2195B3D0D7}</a:tableStyleId>
              </a:tblPr>
              <a:tblGrid>
                <a:gridCol w="257175"/>
                <a:gridCol w="257175"/>
                <a:gridCol w="257175"/>
                <a:gridCol w="257175"/>
                <a:gridCol w="257175"/>
                <a:gridCol w="263138"/>
              </a:tblGrid>
              <a:tr h="206995">
                <a:tc>
                  <a:txBody>
                    <a:bodyPr/>
                    <a:lstStyle/>
                    <a:p>
                      <a:pPr algn="ctr"/>
                      <a:r>
                        <a:rPr lang="en-US" sz="1000" b="0" dirty="0" smtClean="0">
                          <a:latin typeface="Times New Roman" charset="0"/>
                          <a:ea typeface="Times New Roman" charset="0"/>
                          <a:cs typeface="Times New Roman" charset="0"/>
                        </a:rPr>
                        <a:t>1</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2</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3</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i="1" baseline="0" dirty="0" smtClean="0">
                          <a:latin typeface="Times New Roman" charset="0"/>
                          <a:ea typeface="Times New Roman" charset="0"/>
                          <a:cs typeface="Times New Roman" charset="0"/>
                        </a:rPr>
                        <a:t>m</a:t>
                      </a:r>
                      <a:endParaRPr lang="en-US" sz="1000" b="0" i="1" baseline="-2500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60" name="Table 59"/>
          <p:cNvGraphicFramePr>
            <a:graphicFrameLocks noGrp="1"/>
          </p:cNvGraphicFramePr>
          <p:nvPr>
            <p:extLst>
              <p:ext uri="{D42A27DB-BD31-4B8C-83A1-F6EECF244321}">
                <p14:modId xmlns:p14="http://schemas.microsoft.com/office/powerpoint/2010/main" val="1421373015"/>
              </p:ext>
            </p:extLst>
          </p:nvPr>
        </p:nvGraphicFramePr>
        <p:xfrm>
          <a:off x="4035696" y="4491344"/>
          <a:ext cx="154305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tblGrid>
              <a:tr h="206995">
                <a:tc>
                  <a:txBody>
                    <a:bodyPr/>
                    <a:lstStyle/>
                    <a:p>
                      <a:pPr algn="ctr"/>
                      <a:r>
                        <a:rPr lang="en-US" sz="800" i="1" dirty="0" smtClean="0"/>
                        <a:t>a</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b</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c</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pSp>
        <p:nvGrpSpPr>
          <p:cNvPr id="61" name="Group 60"/>
          <p:cNvGrpSpPr/>
          <p:nvPr/>
        </p:nvGrpSpPr>
        <p:grpSpPr>
          <a:xfrm flipV="1">
            <a:off x="4040168" y="3960516"/>
            <a:ext cx="3114232" cy="467420"/>
            <a:chOff x="4053172" y="5504582"/>
            <a:chExt cx="3114232" cy="467420"/>
          </a:xfrm>
        </p:grpSpPr>
        <p:sp>
          <p:nvSpPr>
            <p:cNvPr id="62" name="TextBox 61"/>
            <p:cNvSpPr txBox="1"/>
            <p:nvPr/>
          </p:nvSpPr>
          <p:spPr>
            <a:xfrm rot="10800000">
              <a:off x="4692924" y="5692082"/>
              <a:ext cx="306494" cy="276999"/>
            </a:xfrm>
            <a:prstGeom prst="rect">
              <a:avLst/>
            </a:prstGeom>
            <a:noFill/>
          </p:spPr>
          <p:txBody>
            <a:bodyPr wrap="none" rtlCol="0">
              <a:spAutoFit/>
            </a:bodyPr>
            <a:lstStyle/>
            <a:p>
              <a:r>
                <a:rPr lang="en-US" sz="1200" b="1" dirty="0" smtClean="0"/>
                <a:t>S</a:t>
              </a:r>
              <a:r>
                <a:rPr lang="en-US" sz="1200" b="1" baseline="-25000" dirty="0" smtClean="0"/>
                <a:t>1</a:t>
              </a:r>
              <a:endParaRPr lang="en-US" sz="1200" b="1" baseline="-25000" dirty="0"/>
            </a:p>
          </p:txBody>
        </p:sp>
        <p:sp>
          <p:nvSpPr>
            <p:cNvPr id="63" name="TextBox 62"/>
            <p:cNvSpPr txBox="1"/>
            <p:nvPr/>
          </p:nvSpPr>
          <p:spPr>
            <a:xfrm rot="10800000">
              <a:off x="6260334" y="5695003"/>
              <a:ext cx="306494" cy="276999"/>
            </a:xfrm>
            <a:prstGeom prst="rect">
              <a:avLst/>
            </a:prstGeom>
            <a:noFill/>
          </p:spPr>
          <p:txBody>
            <a:bodyPr wrap="none" rtlCol="0">
              <a:spAutoFit/>
            </a:bodyPr>
            <a:lstStyle/>
            <a:p>
              <a:r>
                <a:rPr lang="en-US" sz="1200" b="1" dirty="0" smtClean="0"/>
                <a:t>S</a:t>
              </a:r>
              <a:r>
                <a:rPr lang="en-US" sz="1200" b="1" baseline="-25000" dirty="0" smtClean="0"/>
                <a:t>2</a:t>
              </a:r>
              <a:endParaRPr lang="en-US" sz="1200" b="1" baseline="-25000" dirty="0"/>
            </a:p>
          </p:txBody>
        </p:sp>
        <p:sp>
          <p:nvSpPr>
            <p:cNvPr id="64" name="Left Brace 63"/>
            <p:cNvSpPr/>
            <p:nvPr/>
          </p:nvSpPr>
          <p:spPr>
            <a:xfrm rot="16200000">
              <a:off x="6270273" y="4873052"/>
              <a:ext cx="265602" cy="152866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Left Brace 64"/>
            <p:cNvSpPr/>
            <p:nvPr/>
          </p:nvSpPr>
          <p:spPr>
            <a:xfrm rot="16200000">
              <a:off x="4697326" y="4865714"/>
              <a:ext cx="252873" cy="154118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aphicFrame>
        <p:nvGraphicFramePr>
          <p:cNvPr id="66" name="Table 65"/>
          <p:cNvGraphicFramePr>
            <a:graphicFrameLocks noGrp="1"/>
          </p:cNvGraphicFramePr>
          <p:nvPr>
            <p:extLst>
              <p:ext uri="{D42A27DB-BD31-4B8C-83A1-F6EECF244321}">
                <p14:modId xmlns:p14="http://schemas.microsoft.com/office/powerpoint/2010/main" val="408173877"/>
              </p:ext>
            </p:extLst>
          </p:nvPr>
        </p:nvGraphicFramePr>
        <p:xfrm>
          <a:off x="4022377" y="4686241"/>
          <a:ext cx="4242736" cy="280554"/>
        </p:xfrm>
        <a:graphic>
          <a:graphicData uri="http://schemas.openxmlformats.org/drawingml/2006/table">
            <a:tbl>
              <a:tblPr bandRow="1">
                <a:tableStyleId>{7E9639D4-E3E2-4D34-9284-5A2195B3D0D7}</a:tableStyleId>
              </a:tblPr>
              <a:tblGrid>
                <a:gridCol w="265171"/>
                <a:gridCol w="265171"/>
                <a:gridCol w="265171"/>
                <a:gridCol w="265171"/>
                <a:gridCol w="265171"/>
                <a:gridCol w="265171"/>
                <a:gridCol w="265171"/>
                <a:gridCol w="265171"/>
                <a:gridCol w="265171"/>
                <a:gridCol w="265171"/>
                <a:gridCol w="265171"/>
                <a:gridCol w="265171"/>
                <a:gridCol w="265171"/>
                <a:gridCol w="265171"/>
                <a:gridCol w="265171"/>
                <a:gridCol w="265171"/>
              </a:tblGrid>
              <a:tr h="206995">
                <a:tc>
                  <a:txBody>
                    <a:bodyPr/>
                    <a:lstStyle/>
                    <a:p>
                      <a:pPr algn="ctr"/>
                      <a:r>
                        <a:rPr lang="en-US" sz="1000" b="1" dirty="0" smtClean="0"/>
                        <a:t>1</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2</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3</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9</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1" dirty="0" smtClean="0"/>
                        <a:t>.</a:t>
                      </a: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000" b="1" dirty="0"/>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i="1" dirty="0" smtClean="0">
                          <a:latin typeface="Times New Roman" charset="0"/>
                          <a:ea typeface="Times New Roman" charset="0"/>
                          <a:cs typeface="Times New Roman" charset="0"/>
                        </a:rPr>
                        <a:t>V</a:t>
                      </a:r>
                      <a:endParaRPr lang="en-US" sz="1000" b="1" i="1"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70" name="Table 69"/>
          <p:cNvGraphicFramePr>
            <a:graphicFrameLocks noGrp="1"/>
          </p:cNvGraphicFramePr>
          <p:nvPr>
            <p:extLst>
              <p:ext uri="{D42A27DB-BD31-4B8C-83A1-F6EECF244321}">
                <p14:modId xmlns:p14="http://schemas.microsoft.com/office/powerpoint/2010/main" val="1115582221"/>
              </p:ext>
            </p:extLst>
          </p:nvPr>
        </p:nvGraphicFramePr>
        <p:xfrm>
          <a:off x="5615787" y="4494097"/>
          <a:ext cx="1543050" cy="234834"/>
        </p:xfrm>
        <a:graphic>
          <a:graphicData uri="http://schemas.openxmlformats.org/drawingml/2006/table">
            <a:tbl>
              <a:tblPr bandRow="1">
                <a:tableStyleId>{7E9639D4-E3E2-4D34-9284-5A2195B3D0D7}</a:tableStyleId>
              </a:tblPr>
              <a:tblGrid>
                <a:gridCol w="257175"/>
                <a:gridCol w="257175"/>
                <a:gridCol w="257175"/>
                <a:gridCol w="257175"/>
                <a:gridCol w="257175"/>
                <a:gridCol w="257175"/>
              </a:tblGrid>
              <a:tr h="206995">
                <a:tc>
                  <a:txBody>
                    <a:bodyPr/>
                    <a:lstStyle/>
                    <a:p>
                      <a:pPr algn="ctr"/>
                      <a:r>
                        <a:rPr lang="en-US" sz="800" i="1" dirty="0" smtClean="0"/>
                        <a:t>a</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b</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c</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71" name="Table 70"/>
          <p:cNvGraphicFramePr>
            <a:graphicFrameLocks noGrp="1"/>
          </p:cNvGraphicFramePr>
          <p:nvPr>
            <p:extLst>
              <p:ext uri="{D42A27DB-BD31-4B8C-83A1-F6EECF244321}">
                <p14:modId xmlns:p14="http://schemas.microsoft.com/office/powerpoint/2010/main" val="2058150037"/>
              </p:ext>
            </p:extLst>
          </p:nvPr>
        </p:nvGraphicFramePr>
        <p:xfrm>
          <a:off x="7206662" y="4494097"/>
          <a:ext cx="1028700" cy="234834"/>
        </p:xfrm>
        <a:graphic>
          <a:graphicData uri="http://schemas.openxmlformats.org/drawingml/2006/table">
            <a:tbl>
              <a:tblPr bandRow="1">
                <a:tableStyleId>{7E9639D4-E3E2-4D34-9284-5A2195B3D0D7}</a:tableStyleId>
              </a:tblPr>
              <a:tblGrid>
                <a:gridCol w="257175"/>
                <a:gridCol w="257175"/>
                <a:gridCol w="257175"/>
                <a:gridCol w="257175"/>
              </a:tblGrid>
              <a:tr h="206995">
                <a:tc>
                  <a:txBody>
                    <a:bodyPr/>
                    <a:lstStyle/>
                    <a:p>
                      <a:pPr algn="ctr"/>
                      <a:r>
                        <a:rPr lang="en-US" sz="800" i="1" dirty="0" smtClean="0"/>
                        <a:t>a</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c>
                  <a:txBody>
                    <a:bodyPr/>
                    <a:lstStyle/>
                    <a:p>
                      <a:pPr algn="ctr"/>
                      <a:r>
                        <a:rPr lang="en-US" sz="800" i="1" dirty="0" smtClean="0"/>
                        <a:t>.</a:t>
                      </a:r>
                      <a:endParaRPr lang="en-US" sz="800" i="1" dirty="0"/>
                    </a:p>
                  </a:txBody>
                  <a:tcPr marL="112906" marR="112906" marT="56457" marB="56457"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2"/>
                    </a:solidFill>
                  </a:tcPr>
                </a:tc>
              </a:tr>
            </a:tbl>
          </a:graphicData>
        </a:graphic>
      </p:graphicFrame>
      <p:graphicFrame>
        <p:nvGraphicFramePr>
          <p:cNvPr id="79" name="Table 78"/>
          <p:cNvGraphicFramePr>
            <a:graphicFrameLocks noGrp="1"/>
          </p:cNvGraphicFramePr>
          <p:nvPr>
            <p:extLst>
              <p:ext uri="{D42A27DB-BD31-4B8C-83A1-F6EECF244321}">
                <p14:modId xmlns:p14="http://schemas.microsoft.com/office/powerpoint/2010/main" val="1808569630"/>
              </p:ext>
            </p:extLst>
          </p:nvPr>
        </p:nvGraphicFramePr>
        <p:xfrm>
          <a:off x="5615787" y="4288152"/>
          <a:ext cx="1549013" cy="265314"/>
        </p:xfrm>
        <a:graphic>
          <a:graphicData uri="http://schemas.openxmlformats.org/drawingml/2006/table">
            <a:tbl>
              <a:tblPr bandRow="1">
                <a:tableStyleId>{7E9639D4-E3E2-4D34-9284-5A2195B3D0D7}</a:tableStyleId>
              </a:tblPr>
              <a:tblGrid>
                <a:gridCol w="257175"/>
                <a:gridCol w="257175"/>
                <a:gridCol w="257175"/>
                <a:gridCol w="257175"/>
                <a:gridCol w="257175"/>
                <a:gridCol w="263138"/>
              </a:tblGrid>
              <a:tr h="206995">
                <a:tc>
                  <a:txBody>
                    <a:bodyPr/>
                    <a:lstStyle/>
                    <a:p>
                      <a:pPr algn="ctr"/>
                      <a:r>
                        <a:rPr lang="en-US" sz="1000" b="0" dirty="0" smtClean="0">
                          <a:latin typeface="Times New Roman" charset="0"/>
                          <a:ea typeface="Times New Roman" charset="0"/>
                          <a:cs typeface="Times New Roman" charset="0"/>
                        </a:rPr>
                        <a:t>1</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2</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3</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i="1" baseline="0" dirty="0" smtClean="0">
                          <a:latin typeface="Times New Roman" charset="0"/>
                          <a:ea typeface="Times New Roman" charset="0"/>
                          <a:cs typeface="Times New Roman" charset="0"/>
                        </a:rPr>
                        <a:t>m</a:t>
                      </a:r>
                      <a:endParaRPr lang="en-US" sz="1000" b="0" i="1" baseline="-2500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80" name="Table 79"/>
          <p:cNvGraphicFramePr>
            <a:graphicFrameLocks noGrp="1"/>
          </p:cNvGraphicFramePr>
          <p:nvPr>
            <p:extLst>
              <p:ext uri="{D42A27DB-BD31-4B8C-83A1-F6EECF244321}">
                <p14:modId xmlns:p14="http://schemas.microsoft.com/office/powerpoint/2010/main" val="1146231772"/>
              </p:ext>
            </p:extLst>
          </p:nvPr>
        </p:nvGraphicFramePr>
        <p:xfrm>
          <a:off x="7203747" y="4280372"/>
          <a:ext cx="1028700" cy="265314"/>
        </p:xfrm>
        <a:graphic>
          <a:graphicData uri="http://schemas.openxmlformats.org/drawingml/2006/table">
            <a:tbl>
              <a:tblPr bandRow="1">
                <a:tableStyleId>{7E9639D4-E3E2-4D34-9284-5A2195B3D0D7}</a:tableStyleId>
              </a:tblPr>
              <a:tblGrid>
                <a:gridCol w="257175"/>
                <a:gridCol w="257175"/>
                <a:gridCol w="257175"/>
                <a:gridCol w="257175"/>
              </a:tblGrid>
              <a:tr h="206995">
                <a:tc>
                  <a:txBody>
                    <a:bodyPr/>
                    <a:lstStyle/>
                    <a:p>
                      <a:pPr algn="ctr"/>
                      <a:r>
                        <a:rPr lang="en-US" sz="1000" b="0" dirty="0" smtClean="0">
                          <a:latin typeface="Times New Roman" charset="0"/>
                          <a:ea typeface="Times New Roman" charset="0"/>
                          <a:cs typeface="Times New Roman" charset="0"/>
                        </a:rPr>
                        <a:t>1</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dirty="0" smtClean="0">
                          <a:latin typeface="Times New Roman" charset="0"/>
                          <a:ea typeface="Times New Roman" charset="0"/>
                          <a:cs typeface="Times New Roman" charset="0"/>
                        </a:rPr>
                        <a:t>.</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b="0" i="1" baseline="0" dirty="0" smtClean="0">
                          <a:latin typeface="Times New Roman" charset="0"/>
                          <a:ea typeface="Times New Roman" charset="0"/>
                          <a:cs typeface="Times New Roman" charset="0"/>
                        </a:rPr>
                        <a:t>m</a:t>
                      </a:r>
                      <a:endParaRPr lang="en-US" sz="1000" b="0" dirty="0">
                        <a:latin typeface="Times New Roman" charset="0"/>
                        <a:ea typeface="Times New Roman" charset="0"/>
                        <a:cs typeface="Times New Roman" charset="0"/>
                      </a:endParaRPr>
                    </a:p>
                  </a:txBody>
                  <a:tcPr marL="112906" marR="112906" marT="56457" marB="56457"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cxnSp>
        <p:nvCxnSpPr>
          <p:cNvPr id="56" name="Straight Arrow Connector 55"/>
          <p:cNvCxnSpPr>
            <a:stCxn id="108" idx="4"/>
          </p:cNvCxnSpPr>
          <p:nvPr/>
        </p:nvCxnSpPr>
        <p:spPr>
          <a:xfrm>
            <a:off x="5666698" y="3343933"/>
            <a:ext cx="604076" cy="1200616"/>
          </a:xfrm>
          <a:prstGeom prst="straightConnector1">
            <a:avLst/>
          </a:prstGeom>
          <a:ln w="12700">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a:stCxn id="106" idx="4"/>
          </p:cNvCxnSpPr>
          <p:nvPr/>
        </p:nvCxnSpPr>
        <p:spPr>
          <a:xfrm flipH="1">
            <a:off x="4427062" y="2089213"/>
            <a:ext cx="1167644" cy="2448832"/>
          </a:xfrm>
          <a:prstGeom prst="straightConnector1">
            <a:avLst/>
          </a:prstGeom>
          <a:ln w="12700">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5316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8776</TotalTime>
  <Words>3774</Words>
  <Application>Microsoft Macintosh PowerPoint</Application>
  <PresentationFormat>On-screen Show (4:3)</PresentationFormat>
  <Paragraphs>1214</Paragraphs>
  <Slides>44</Slides>
  <Notes>43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44</vt:i4>
      </vt:variant>
    </vt:vector>
  </HeadingPairs>
  <TitlesOfParts>
    <vt:vector size="57" baseType="lpstr">
      <vt:lpstr>Calibri</vt:lpstr>
      <vt:lpstr>Calibri Light</vt:lpstr>
      <vt:lpstr>Cambria Math</vt:lpstr>
      <vt:lpstr>Georgia</vt:lpstr>
      <vt:lpstr>Helvetica</vt:lpstr>
      <vt:lpstr>Latin Modern Math</vt:lpstr>
      <vt:lpstr>Lucida Grande</vt:lpstr>
      <vt:lpstr>SimSun</vt:lpstr>
      <vt:lpstr>Times New Roman</vt:lpstr>
      <vt:lpstr>TimesNewRomanPSMT</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Yair Raanan</dc:creator>
  <cp:lastModifiedBy>Ben Yair Raanan</cp:lastModifiedBy>
  <cp:revision>810</cp:revision>
  <cp:lastPrinted>2016-09-17T00:09:15Z</cp:lastPrinted>
  <dcterms:created xsi:type="dcterms:W3CDTF">2016-09-12T18:42:44Z</dcterms:created>
  <dcterms:modified xsi:type="dcterms:W3CDTF">2016-09-23T04:23:53Z</dcterms:modified>
</cp:coreProperties>
</file>