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m4v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sldIdLst>
    <p:sldId id="256" r:id="rId2"/>
    <p:sldId id="303" r:id="rId3"/>
    <p:sldId id="259" r:id="rId4"/>
    <p:sldId id="267" r:id="rId5"/>
    <p:sldId id="298" r:id="rId6"/>
    <p:sldId id="290" r:id="rId7"/>
    <p:sldId id="335" r:id="rId8"/>
    <p:sldId id="277" r:id="rId9"/>
    <p:sldId id="275" r:id="rId10"/>
    <p:sldId id="276" r:id="rId11"/>
    <p:sldId id="299" r:id="rId12"/>
    <p:sldId id="278" r:id="rId13"/>
    <p:sldId id="286" r:id="rId14"/>
    <p:sldId id="284" r:id="rId15"/>
    <p:sldId id="271" r:id="rId16"/>
    <p:sldId id="272" r:id="rId17"/>
    <p:sldId id="273" r:id="rId18"/>
    <p:sldId id="262" r:id="rId19"/>
    <p:sldId id="304" r:id="rId20"/>
    <p:sldId id="308" r:id="rId21"/>
    <p:sldId id="310" r:id="rId22"/>
    <p:sldId id="311" r:id="rId23"/>
    <p:sldId id="312" r:id="rId24"/>
    <p:sldId id="309" r:id="rId25"/>
    <p:sldId id="305" r:id="rId26"/>
    <p:sldId id="306" r:id="rId27"/>
    <p:sldId id="307" r:id="rId28"/>
    <p:sldId id="314" r:id="rId29"/>
    <p:sldId id="321" r:id="rId30"/>
    <p:sldId id="331" r:id="rId31"/>
    <p:sldId id="332" r:id="rId32"/>
    <p:sldId id="333" r:id="rId33"/>
    <p:sldId id="334" r:id="rId34"/>
    <p:sldId id="287" r:id="rId35"/>
    <p:sldId id="301" r:id="rId36"/>
    <p:sldId id="282" r:id="rId37"/>
    <p:sldId id="324" r:id="rId38"/>
    <p:sldId id="325" r:id="rId39"/>
    <p:sldId id="326" r:id="rId40"/>
    <p:sldId id="327" r:id="rId41"/>
    <p:sldId id="261" r:id="rId42"/>
    <p:sldId id="260" r:id="rId43"/>
    <p:sldId id="293" r:id="rId44"/>
    <p:sldId id="292" r:id="rId45"/>
    <p:sldId id="323" r:id="rId46"/>
    <p:sldId id="328" r:id="rId47"/>
    <p:sldId id="322" r:id="rId48"/>
    <p:sldId id="316" r:id="rId49"/>
    <p:sldId id="329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356"/>
    <p:restoredTop sz="94613"/>
  </p:normalViewPr>
  <p:slideViewPr>
    <p:cSldViewPr snapToGrid="0" snapToObjects="1">
      <p:cViewPr>
        <p:scale>
          <a:sx n="100" d="100"/>
          <a:sy n="100" d="100"/>
        </p:scale>
        <p:origin x="1051" y="8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0F8C15-B06C-C845-B962-038E43FFE2A3}" type="datetimeFigureOut">
              <a:t>4/4/2018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B32A1-F657-0B47-9A34-80219299C37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49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All the data.</a:t>
            </a:r>
            <a:r>
              <a:rPr lang="en-US" baseline="0"/>
              <a:t> Nice separation, except for the tails.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5B4C4-3AD6-1446-B65D-D9FF1993FA2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172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Current grows,</a:t>
            </a:r>
            <a:r>
              <a:rPr lang="en-US" baseline="0"/>
              <a:t> velocity decreases</a:t>
            </a:r>
          </a:p>
          <a:p>
            <a:r>
              <a:rPr lang="en-US" baseline="0"/>
              <a:t>10s to catch the fault before it overloads.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75B4C4-3AD6-1446-B65D-D9FF1993FA2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15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454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56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17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44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1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562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122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166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829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92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490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CE762-EFD1-7247-91AA-6A5AF714E1DE}" type="datetimeFigureOut">
              <a:t>4/4/2018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39AE1F-5372-C943-8C62-26604D3EF3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005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1.png"/><Relationship Id="rId2" Type="http://schemas.openxmlformats.org/officeDocument/2006/relationships/video" Target="../media/media2.m4v"/><Relationship Id="rId1" Type="http://schemas.microsoft.com/office/2007/relationships/media" Target="../media/media2.m4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6.png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Predictive Fault-Detection:</a:t>
            </a:r>
            <a:br>
              <a:rPr lang="en-US"/>
            </a:br>
            <a:r>
              <a:rPr lang="en-US"/>
              <a:t>Concept Review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04 April 2018</a:t>
            </a:r>
          </a:p>
        </p:txBody>
      </p:sp>
    </p:spTree>
    <p:extLst>
      <p:ext uri="{BB962C8B-B14F-4D97-AF65-F5344CB8AC3E}">
        <p14:creationId xmlns:p14="http://schemas.microsoft.com/office/powerpoint/2010/main" val="1326657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10218234" cy="1325562"/>
          </a:xfrm>
        </p:spPr>
        <p:txBody>
          <a:bodyPr/>
          <a:lstStyle/>
          <a:p>
            <a:r>
              <a:rPr lang="en-US"/>
              <a:t>Time-to-Failure Prediction?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874" y="3798793"/>
            <a:ext cx="3487501" cy="2616000"/>
          </a:xfrm>
          <a:prstGeom prst="rect">
            <a:avLst/>
          </a:prstGeom>
        </p:spPr>
      </p:pic>
      <p:pic>
        <p:nvPicPr>
          <p:cNvPr id="7" name="IMG_0325.m4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1724" y="1295108"/>
            <a:ext cx="6776329" cy="381168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967906" y="978578"/>
            <a:ext cx="3493436" cy="2620453"/>
            <a:chOff x="7961971" y="1235056"/>
            <a:chExt cx="3493436" cy="2620453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1971" y="1235056"/>
              <a:ext cx="3493436" cy="2620453"/>
            </a:xfrm>
            <a:prstGeom prst="rect">
              <a:avLst/>
            </a:prstGeom>
          </p:spPr>
        </p:pic>
        <p:cxnSp>
          <p:nvCxnSpPr>
            <p:cNvPr id="8" name="Straight Arrow Connector 7"/>
            <p:cNvCxnSpPr/>
            <p:nvPr/>
          </p:nvCxnSpPr>
          <p:spPr>
            <a:xfrm>
              <a:off x="8764859" y="2718730"/>
              <a:ext cx="1" cy="39526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8419170" y="2360616"/>
              <a:ext cx="881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contact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856074" y="1379563"/>
              <a:ext cx="1010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overload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9856074" y="2952126"/>
              <a:ext cx="11223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shutdown</a:t>
              </a:r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7817004" y="585280"/>
            <a:ext cx="3724508" cy="607199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01723" y="5917877"/>
            <a:ext cx="6632167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YES: WE HAVE A 10S HORIZON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61175" y="698307"/>
            <a:ext cx="1906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current vs time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61175" y="3646648"/>
            <a:ext cx="1906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speed vs time</a:t>
            </a:r>
          </a:p>
        </p:txBody>
      </p:sp>
    </p:spTree>
    <p:extLst>
      <p:ext uri="{BB962C8B-B14F-4D97-AF65-F5344CB8AC3E}">
        <p14:creationId xmlns:p14="http://schemas.microsoft.com/office/powerpoint/2010/main" val="204080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1025912" y="1761891"/>
            <a:ext cx="10649414" cy="347918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414238" y="1864695"/>
            <a:ext cx="85585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2018 GOALS</a:t>
            </a:r>
            <a:endParaRPr lang="en-US" sz="2400"/>
          </a:p>
          <a:p>
            <a:r>
              <a:rPr lang="en-US" sz="2400"/>
              <a:t>Situational awareness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/>
              <a:t>achieve online FDI/P of a critical actuator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/>
              <a:t>achieve online FDI of a sensor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/>
              <a:t>test with fault-injection system</a:t>
            </a:r>
          </a:p>
          <a:p>
            <a:r>
              <a:rPr lang="en-US" sz="2400"/>
              <a:t>Fault-tolerance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/>
              <a:t>implement sensor redundancy</a:t>
            </a:r>
          </a:p>
          <a:p>
            <a:pPr marL="800100" lvl="1" indent="-342900">
              <a:buFont typeface="Arial" charset="0"/>
              <a:buChar char="•"/>
            </a:pPr>
            <a:r>
              <a:rPr lang="en-US" sz="2400"/>
              <a:t>implement analytical redundancy</a:t>
            </a:r>
          </a:p>
        </p:txBody>
      </p:sp>
    </p:spTree>
    <p:extLst>
      <p:ext uri="{BB962C8B-B14F-4D97-AF65-F5344CB8AC3E}">
        <p14:creationId xmlns:p14="http://schemas.microsoft.com/office/powerpoint/2010/main" val="94885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2591354" y="943605"/>
            <a:ext cx="7147550" cy="4988843"/>
            <a:chOff x="3817988" y="1724190"/>
            <a:chExt cx="7147550" cy="4988843"/>
          </a:xfrm>
        </p:grpSpPr>
        <p:sp>
          <p:nvSpPr>
            <p:cNvPr id="4" name="TextBox 3"/>
            <p:cNvSpPr txBox="1"/>
            <p:nvPr/>
          </p:nvSpPr>
          <p:spPr>
            <a:xfrm>
              <a:off x="4354868" y="3180208"/>
              <a:ext cx="339196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THRUSTER</a:t>
              </a:r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846025" y="2417683"/>
              <a:ext cx="339196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MASS-SHIFTER</a:t>
              </a:r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371795" y="3624164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SEABED COLLISION</a:t>
              </a:r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371795" y="4068119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SHIP COLLISION</a:t>
              </a:r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371795" y="4512074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SURFACING</a:t>
              </a:r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647086" y="1812234"/>
              <a:ext cx="3508070" cy="36933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CANDIDATE SYSTEMS FOR FDI/P</a:t>
              </a:r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3817988" y="1724190"/>
              <a:ext cx="7099056" cy="498884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4538872" y="3057452"/>
              <a:ext cx="5842913" cy="19675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371795" y="4956029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RUDDER/ELEVATOR</a:t>
              </a:r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71795" y="5399984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BATTERY</a:t>
              </a:r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71795" y="5843941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DVL INTEGRITY</a:t>
              </a:r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7607429" y="3196954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ATTITUDE CONTROLLERS</a:t>
              </a:r>
              <a:endParaRPr lang="en-US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7607429" y="3696105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GUIDANCE</a:t>
              </a:r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607429" y="4195256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NAVIGATION</a:t>
              </a:r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607429" y="4694407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COMMUNICATION</a:t>
              </a:r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7607429" y="5193558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SONAR INTEGRITY</a:t>
              </a:r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558935" y="5692707"/>
              <a:ext cx="33581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/>
                <a:t>PROCESSOR INTEGRITY</a:t>
              </a:r>
            </a:p>
          </p:txBody>
        </p:sp>
      </p:grpSp>
      <p:cxnSp>
        <p:nvCxnSpPr>
          <p:cNvPr id="32" name="Straight Arrow Connector 31"/>
          <p:cNvCxnSpPr>
            <a:stCxn id="5" idx="3"/>
          </p:cNvCxnSpPr>
          <p:nvPr/>
        </p:nvCxnSpPr>
        <p:spPr>
          <a:xfrm flipH="1">
            <a:off x="7292898" y="1821764"/>
            <a:ext cx="71845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8059849" y="1637098"/>
            <a:ext cx="1713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starting point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395493" y="5343301"/>
            <a:ext cx="335810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ground fault</a:t>
            </a:r>
          </a:p>
        </p:txBody>
      </p:sp>
    </p:spTree>
    <p:extLst>
      <p:ext uri="{BB962C8B-B14F-4D97-AF65-F5344CB8AC3E}">
        <p14:creationId xmlns:p14="http://schemas.microsoft.com/office/powerpoint/2010/main" val="238065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41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Capabilities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9937"/>
            <a:ext cx="10515600" cy="4351338"/>
          </a:xfrm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/>
              <a:t>Focus on one actuator only</a:t>
            </a:r>
          </a:p>
          <a:p>
            <a:pPr lvl="1"/>
            <a:r>
              <a:rPr lang="en-US"/>
              <a:t>mass-shifter: well-characterized, well-separated faults, long prognostic horizon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Limit the faults</a:t>
            </a:r>
          </a:p>
          <a:p>
            <a:pPr lvl="1"/>
            <a:r>
              <a:rPr lang="en-US"/>
              <a:t>limit-tab overload, loose screw, bad absolute position sensor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Designed for algorithm development (not the other way around)</a:t>
            </a:r>
          </a:p>
          <a:p>
            <a:pPr lvl="1"/>
            <a:r>
              <a:rPr lang="en-US"/>
              <a:t>in Python</a:t>
            </a:r>
          </a:p>
          <a:p>
            <a:pPr lvl="1"/>
            <a:r>
              <a:rPr lang="en-US"/>
              <a:t>on a powerful computer that runs an actual OS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Create stand-alone hardware with minimal dependencies on the vehicle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Implement the FDI/P framework</a:t>
            </a:r>
          </a:p>
          <a:p>
            <a:pPr lvl="1"/>
            <a:r>
              <a:rPr lang="en-US" b="1"/>
              <a:t>F</a:t>
            </a:r>
            <a:r>
              <a:rPr lang="en-US"/>
              <a:t>ault = non-nominal operation</a:t>
            </a:r>
          </a:p>
          <a:p>
            <a:pPr lvl="1"/>
            <a:r>
              <a:rPr lang="en-US" b="1"/>
              <a:t>D</a:t>
            </a:r>
            <a:r>
              <a:rPr lang="en-US"/>
              <a:t>etect a fault 			“something’s weird”</a:t>
            </a:r>
          </a:p>
          <a:p>
            <a:pPr lvl="1"/>
            <a:r>
              <a:rPr lang="en-US" b="1"/>
              <a:t>I</a:t>
            </a:r>
            <a:r>
              <a:rPr lang="en-US"/>
              <a:t>solate the fault 		“it’s a mass-shifter limit tab fault”</a:t>
            </a:r>
          </a:p>
          <a:p>
            <a:pPr lvl="1"/>
            <a:r>
              <a:rPr lang="en-US" b="1"/>
              <a:t>P</a:t>
            </a:r>
            <a:r>
              <a:rPr lang="en-US"/>
              <a:t>redict the time-to-failure 	“it will overload in 8 seconds”</a:t>
            </a:r>
          </a:p>
          <a:p>
            <a:pPr marL="514350" indent="-514350">
              <a:buFont typeface="+mj-lt"/>
              <a:buAutoNum type="arabicPeriod"/>
            </a:pPr>
            <a:r>
              <a:rPr lang="en-US"/>
              <a:t>Include realistic fault-injection from the start</a:t>
            </a:r>
          </a:p>
          <a:p>
            <a:pPr lvl="1"/>
            <a:r>
              <a:rPr lang="en-US"/>
              <a:t>i.e. need to be able to put the system in an actual fault state, in actual conditions, and on purpose</a:t>
            </a:r>
          </a:p>
          <a:p>
            <a:pPr lvl="1"/>
            <a:r>
              <a:rPr lang="en-US"/>
              <a:t>reversibly, repeatably, controllably </a:t>
            </a:r>
          </a:p>
          <a:p>
            <a:pPr marL="514350" indent="-514350">
              <a:buFont typeface="+mj-lt"/>
              <a:buAutoNum type="arabicPeriod"/>
            </a:pPr>
            <a:endParaRPr lang="en-US"/>
          </a:p>
          <a:p>
            <a:pPr marL="514350" indent="-514350">
              <a:buFont typeface="+mj-lt"/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9527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/>
              <a:t>System</a:t>
            </a:r>
          </a:p>
          <a:p>
            <a:r>
              <a:rPr lang="en-US"/>
              <a:t>SYS01. The system will be composed of 1) a predictive fault-detection subsystem, 2) a fault-injection subsystem, and 3) a fault-injection mission scripting tool, and 4) a post-mission analysis tool.</a:t>
            </a:r>
          </a:p>
          <a:p>
            <a:r>
              <a:rPr lang="en-US"/>
              <a:t>SYS02. The fault-detection and fault-injection subsystems will run on dedicated hardware that fits inside the LRAUV main housing, and that runs off power provided by the LRAUV.</a:t>
            </a:r>
          </a:p>
          <a:p>
            <a:r>
              <a:rPr lang="en-US"/>
              <a:t>SYS03. The fault-detection and fault-injection subsystems will have access to the vehicle data described in the Data Sources appendix.</a:t>
            </a:r>
          </a:p>
          <a:p>
            <a:r>
              <a:rPr lang="en-US"/>
              <a:t>SYS04. The system will be testable on the bench, in the tank, and at sea.</a:t>
            </a:r>
          </a:p>
          <a:p>
            <a:r>
              <a:rPr lang="en-US"/>
              <a:t>SYS05. The fault-detection and fault-injection processor  will be selected to support 1) computationally-intensive floating-point algorithms, 2) at least a 5X scaling-up of the computational load.</a:t>
            </a:r>
          </a:p>
          <a:p>
            <a:r>
              <a:rPr lang="en-US"/>
              <a:t>SYS06. The fault-detection and fault-injection applications will be written in Python.</a:t>
            </a:r>
          </a:p>
          <a:p>
            <a:r>
              <a:rPr lang="en-US"/>
              <a:t>SYS07. The system will be capable of native compilation.</a:t>
            </a:r>
          </a:p>
          <a:p>
            <a:r>
              <a:rPr lang="en-US"/>
              <a:t>SYS08. The system will support at least 1MBps file transfer, without having to open the vehicle.</a:t>
            </a:r>
          </a:p>
          <a:p>
            <a:r>
              <a:rPr lang="en-US"/>
              <a:t>SYS09. The system will be capable of logging time-stamped data from its data sources and from its algorithms.</a:t>
            </a:r>
          </a:p>
        </p:txBody>
      </p:sp>
    </p:spTree>
    <p:extLst>
      <p:ext uri="{BB962C8B-B14F-4D97-AF65-F5344CB8AC3E}">
        <p14:creationId xmlns:p14="http://schemas.microsoft.com/office/powerpoint/2010/main" val="10228459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 </a:t>
            </a:r>
            <a:r>
              <a:rPr lang="mr-IN"/>
              <a:t>–</a:t>
            </a:r>
            <a:r>
              <a:rPr lang="en-US"/>
              <a:t>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/>
              <a:t>Fault Detection</a:t>
            </a:r>
          </a:p>
          <a:p>
            <a:r>
              <a:rPr lang="en-US"/>
              <a:t>FD01. The fault-detection subsystem will detect the following mass-shifter faults:</a:t>
            </a:r>
          </a:p>
          <a:p>
            <a:pPr lvl="1"/>
            <a:r>
              <a:rPr lang="en-US"/>
              <a:t>Limit-tab current overload</a:t>
            </a:r>
          </a:p>
          <a:p>
            <a:pPr lvl="1"/>
            <a:r>
              <a:rPr lang="en-US"/>
              <a:t>Loose lead-screw</a:t>
            </a:r>
          </a:p>
          <a:p>
            <a:pPr lvl="1"/>
            <a:r>
              <a:rPr lang="en-US"/>
              <a:t>Position sensor failure</a:t>
            </a:r>
          </a:p>
          <a:p>
            <a:r>
              <a:rPr lang="en-US"/>
              <a:t>FD02. The fault-detection subsystem will estimate the remaining time to failure.</a:t>
            </a:r>
          </a:p>
          <a:p>
            <a:r>
              <a:rPr lang="en-US"/>
              <a:t>FD03. Optionally, the fault-detection subsystem will also detect the following thruster faults:</a:t>
            </a:r>
          </a:p>
          <a:p>
            <a:pPr lvl="1"/>
            <a:r>
              <a:rPr lang="en-US"/>
              <a:t>Current overload</a:t>
            </a:r>
          </a:p>
          <a:p>
            <a:pPr lvl="1"/>
            <a:r>
              <a:rPr lang="en-US"/>
              <a:t>Magnetic coupler failure</a:t>
            </a:r>
          </a:p>
          <a:p>
            <a:pPr lvl="1"/>
            <a:r>
              <a:rPr lang="en-US"/>
              <a:t>Propeller loss</a:t>
            </a:r>
          </a:p>
          <a:p>
            <a:pPr marL="9525" indent="0">
              <a:buNone/>
            </a:pPr>
            <a:r>
              <a:rPr lang="en-US"/>
              <a:t>and estimate the remaining time to failure.</a:t>
            </a:r>
          </a:p>
        </p:txBody>
      </p:sp>
    </p:spTree>
    <p:extLst>
      <p:ext uri="{BB962C8B-B14F-4D97-AF65-F5344CB8AC3E}">
        <p14:creationId xmlns:p14="http://schemas.microsoft.com/office/powerpoint/2010/main" val="3655899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Requirements </a:t>
            </a:r>
            <a:r>
              <a:rPr lang="mr-IN"/>
              <a:t>–</a:t>
            </a:r>
            <a:r>
              <a:rPr lang="en-US"/>
              <a:t> cont’d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/>
              <a:t>Fault Injection</a:t>
            </a:r>
          </a:p>
          <a:p>
            <a:r>
              <a:rPr lang="en-US"/>
              <a:t>FI01. The fault-injection subsystem will be capable of injecting the mass-shifter faults enumerated in FD01:</a:t>
            </a:r>
          </a:p>
          <a:p>
            <a:r>
              <a:rPr lang="en-US"/>
              <a:t>FI02. The fault-injection subsystem will be capable of injecting faults during a mission.</a:t>
            </a:r>
          </a:p>
          <a:p>
            <a:r>
              <a:rPr lang="en-US"/>
              <a:t>FI03. The fault-injection subsystem will be capable of injecting faults reversibly, repeatably, and controllably.</a:t>
            </a:r>
          </a:p>
          <a:p>
            <a:pPr lvl="1"/>
            <a:r>
              <a:rPr lang="en-US"/>
              <a:t>reversibly: can return to nominal.</a:t>
            </a:r>
          </a:p>
          <a:p>
            <a:pPr lvl="1"/>
            <a:r>
              <a:rPr lang="en-US"/>
              <a:t>repeatably: can do it multiple times during a mission.</a:t>
            </a:r>
          </a:p>
          <a:p>
            <a:pPr lvl="1"/>
            <a:r>
              <a:rPr lang="en-US"/>
              <a:t>controllably: has hooks to control the fault parameters: rate of fault application, fault magnitude, etc.</a:t>
            </a:r>
          </a:p>
          <a:p>
            <a:r>
              <a:rPr lang="en-US"/>
              <a:t>FI04. The fault-injection subsystem will be capable of coordinating fault injection and actuator motion.</a:t>
            </a:r>
          </a:p>
          <a:p>
            <a:pPr lvl="1"/>
            <a:r>
              <a:rPr lang="en-US"/>
              <a:t>i.e. if we inject a mass-shifter failure, we ought to make sure the mass-shifter is commanded to move.</a:t>
            </a:r>
          </a:p>
          <a:p>
            <a:r>
              <a:rPr lang="en-US"/>
              <a:t>FI05. Optionally, the fault-injection subsystem will be capable of injecting the thruster faults enumerated in FD03</a:t>
            </a:r>
          </a:p>
          <a:p>
            <a:pPr lvl="1"/>
            <a:r>
              <a:rPr lang="en-US"/>
              <a:t>Current overload</a:t>
            </a:r>
          </a:p>
          <a:p>
            <a:pPr lvl="1"/>
            <a:r>
              <a:rPr lang="en-US"/>
              <a:t>Magnetic coupler failure</a:t>
            </a:r>
          </a:p>
          <a:p>
            <a:pPr lvl="1"/>
            <a:r>
              <a:rPr lang="en-US"/>
              <a:t>Propeller loss</a:t>
            </a:r>
          </a:p>
          <a:p>
            <a:pPr marL="0" indent="0">
              <a:buNone/>
            </a:pPr>
            <a:r>
              <a:rPr lang="en-US"/>
              <a:t>and do so in accordance with FI02, FI03, and FI04.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424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27048" y="36512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/>
              <a:t/>
            </a:r>
            <a:br>
              <a:rPr lang="en-US"/>
            </a:br>
            <a:r>
              <a:rPr lang="en-US"/>
              <a:t>Data source requirements</a:t>
            </a:r>
            <a:br>
              <a:rPr lang="en-US"/>
            </a:br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08977"/>
              </p:ext>
            </p:extLst>
          </p:nvPr>
        </p:nvGraphicFramePr>
        <p:xfrm>
          <a:off x="493442" y="2433817"/>
          <a:ext cx="7569820" cy="237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4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924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9245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9245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repeatibility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sampling</a:t>
                      </a:r>
                      <a:r>
                        <a:rPr lang="en-US" baseline="0"/>
                        <a:t> r</a:t>
                      </a:r>
                      <a:r>
                        <a:rPr lang="en-US"/>
                        <a:t>ate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motor current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typical</a:t>
                      </a:r>
                      <a:r>
                        <a:rPr lang="en-US" sz="1400" baseline="0"/>
                        <a:t> = +/- 50mA</a:t>
                      </a:r>
                    </a:p>
                    <a:p>
                      <a:r>
                        <a:rPr lang="en-US" sz="1400" baseline="0"/>
                        <a:t>full range = +/- 500mA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  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absolute tray position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+/- 50mm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0.1mm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tray speed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+/- 1mm/s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0.05</a:t>
                      </a:r>
                      <a:r>
                        <a:rPr lang="en-US" sz="1400" baseline="0"/>
                        <a:t> mm/s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tray pitch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+/- 30 degrees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0.5 degrees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motor voltage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+/-</a:t>
                      </a:r>
                      <a:r>
                        <a:rPr lang="en-US" sz="1400" baseline="0"/>
                        <a:t> 24V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0.1V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10Hz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493442" y="1885252"/>
            <a:ext cx="5289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/>
              <a:t>SENSOR RANGE, REPEATIBILITY, AND SAMPLING RATE</a:t>
            </a:r>
          </a:p>
        </p:txBody>
      </p:sp>
      <p:sp>
        <p:nvSpPr>
          <p:cNvPr id="7" name="Rectangle 6"/>
          <p:cNvSpPr/>
          <p:nvPr/>
        </p:nvSpPr>
        <p:spPr>
          <a:xfrm>
            <a:off x="9248235" y="1885252"/>
            <a:ext cx="1629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/>
              <a:t>CONTEXT DATA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821555"/>
              </p:ext>
            </p:extLst>
          </p:nvPr>
        </p:nvGraphicFramePr>
        <p:xfrm>
          <a:off x="9248235" y="2433817"/>
          <a:ext cx="189245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24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data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goto X command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homing command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current position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25885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Hardware Design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64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Team Composition / Roles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CORE TEAM</a:t>
            </a:r>
          </a:p>
          <a:p>
            <a:r>
              <a:rPr lang="en-US" dirty="0"/>
              <a:t>Matt	systems, algorithms</a:t>
            </a:r>
          </a:p>
          <a:p>
            <a:r>
              <a:rPr lang="en-US" dirty="0"/>
              <a:t>Eric		firmware/software</a:t>
            </a:r>
          </a:p>
          <a:p>
            <a:r>
              <a:rPr lang="en-US" dirty="0"/>
              <a:t>Mark	hardware</a:t>
            </a:r>
          </a:p>
          <a:p>
            <a:r>
              <a:rPr lang="en-US" dirty="0" err="1"/>
              <a:t>tbd</a:t>
            </a:r>
            <a:r>
              <a:rPr lang="en-US" dirty="0"/>
              <a:t>*		software, integration, testing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ADDITIONAL RESOURCES</a:t>
            </a:r>
          </a:p>
          <a:p>
            <a:r>
              <a:rPr lang="en-US" dirty="0"/>
              <a:t>Tom	O’Reilly				software assist</a:t>
            </a:r>
          </a:p>
          <a:p>
            <a:r>
              <a:rPr lang="en-US" dirty="0"/>
              <a:t>Jon, Mike Parker, Brian </a:t>
            </a:r>
            <a:r>
              <a:rPr lang="en-US" dirty="0" err="1"/>
              <a:t>Kieft</a:t>
            </a:r>
            <a:r>
              <a:rPr lang="en-US" dirty="0"/>
              <a:t>		point help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6311900"/>
            <a:ext cx="3990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* as soon as the new person is hired</a:t>
            </a:r>
          </a:p>
        </p:txBody>
      </p:sp>
    </p:spTree>
    <p:extLst>
      <p:ext uri="{BB962C8B-B14F-4D97-AF65-F5344CB8AC3E}">
        <p14:creationId xmlns:p14="http://schemas.microsoft.com/office/powerpoint/2010/main" val="133265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Mass Shifter </a:t>
            </a:r>
            <a:r>
              <a:rPr lang="en-US" dirty="0" smtClean="0"/>
              <a:t>Drive Voltage and Current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42749"/>
            <a:ext cx="10060713" cy="386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80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3447"/>
          </a:xfrm>
        </p:spPr>
        <p:txBody>
          <a:bodyPr>
            <a:normAutofit/>
          </a:bodyPr>
          <a:lstStyle/>
          <a:p>
            <a:r>
              <a:rPr lang="en-US" dirty="0"/>
              <a:t>Mass Shifter Position </a:t>
            </a:r>
            <a:r>
              <a:rPr lang="en-US" dirty="0" smtClean="0"/>
              <a:t>from Linear Sensor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183" y="2021305"/>
            <a:ext cx="9658378" cy="299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98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306" y="1073776"/>
            <a:ext cx="7282366" cy="553245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389" y="365125"/>
            <a:ext cx="11315032" cy="747459"/>
          </a:xfrm>
        </p:spPr>
        <p:txBody>
          <a:bodyPr>
            <a:normAutofit/>
          </a:bodyPr>
          <a:lstStyle/>
          <a:p>
            <a:r>
              <a:rPr lang="en-US" sz="3600" dirty="0"/>
              <a:t>Mass Shifter Speed from </a:t>
            </a:r>
            <a:r>
              <a:rPr lang="en-US" sz="3600" dirty="0" smtClean="0"/>
              <a:t>Linear Sensor vs. Encoder </a:t>
            </a:r>
            <a:r>
              <a:rPr lang="en-US" sz="3600" dirty="0"/>
              <a:t>Pulses</a:t>
            </a:r>
          </a:p>
        </p:txBody>
      </p:sp>
      <p:sp>
        <p:nvSpPr>
          <p:cNvPr id="5" name="Oval 4"/>
          <p:cNvSpPr/>
          <p:nvPr/>
        </p:nvSpPr>
        <p:spPr>
          <a:xfrm>
            <a:off x="4469926" y="2367162"/>
            <a:ext cx="1424763" cy="6273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416410" y="6113281"/>
            <a:ext cx="1424763" cy="6273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5996941" y="2895600"/>
            <a:ext cx="4091939" cy="731397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0180320" y="3329464"/>
            <a:ext cx="1524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Similar to lab measurement RMS noise floor</a:t>
            </a:r>
            <a:endParaRPr lang="en-US" sz="1400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5996941" y="5701801"/>
            <a:ext cx="1527895" cy="659905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6036989" y="5740398"/>
            <a:ext cx="2849878" cy="745766"/>
          </a:xfrm>
          <a:prstGeom prst="straightConnector1">
            <a:avLst/>
          </a:prstGeom>
          <a:ln w="9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944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of linear position sensors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47" y="1855458"/>
            <a:ext cx="11819860" cy="309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85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Thruster Motor </a:t>
            </a:r>
            <a:r>
              <a:rPr lang="en-US" dirty="0" smtClean="0"/>
              <a:t>Drive Voltage and Current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130" y="1807645"/>
            <a:ext cx="10428670" cy="400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86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690" y="0"/>
            <a:ext cx="106495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7531" y="485907"/>
            <a:ext cx="3861881" cy="414670"/>
          </a:xfrm>
        </p:spPr>
        <p:txBody>
          <a:bodyPr>
            <a:noAutofit/>
          </a:bodyPr>
          <a:lstStyle/>
          <a:p>
            <a:r>
              <a:rPr lang="en-US" sz="2400" dirty="0"/>
              <a:t>Phase 1: Current and Planned Lab Test Bed Design</a:t>
            </a:r>
          </a:p>
        </p:txBody>
      </p:sp>
    </p:spTree>
    <p:extLst>
      <p:ext uri="{BB962C8B-B14F-4D97-AF65-F5344CB8AC3E}">
        <p14:creationId xmlns:p14="http://schemas.microsoft.com/office/powerpoint/2010/main" val="25550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716" y="0"/>
            <a:ext cx="10670567" cy="68580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833025" y="395002"/>
            <a:ext cx="4722637" cy="414670"/>
          </a:xfrm>
        </p:spPr>
        <p:txBody>
          <a:bodyPr>
            <a:noAutofit/>
          </a:bodyPr>
          <a:lstStyle/>
          <a:p>
            <a:r>
              <a:rPr lang="en-US" sz="2400" dirty="0"/>
              <a:t>Phase2: Prototype Proposed Hardware Design in </a:t>
            </a:r>
            <a:r>
              <a:rPr lang="en-US" sz="2400" dirty="0" smtClean="0"/>
              <a:t>Lab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2240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680" y="0"/>
            <a:ext cx="10526640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731425" y="297537"/>
            <a:ext cx="4722637" cy="4146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Phase 3: Proposed Final System Hardware Design</a:t>
            </a:r>
          </a:p>
        </p:txBody>
      </p:sp>
    </p:spTree>
    <p:extLst>
      <p:ext uri="{BB962C8B-B14F-4D97-AF65-F5344CB8AC3E}">
        <p14:creationId xmlns:p14="http://schemas.microsoft.com/office/powerpoint/2010/main" val="196535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00" y="98425"/>
            <a:ext cx="7292340" cy="1325563"/>
          </a:xfrm>
        </p:spPr>
        <p:txBody>
          <a:bodyPr/>
          <a:lstStyle/>
          <a:p>
            <a:r>
              <a:rPr lang="en-US" dirty="0"/>
              <a:t>Hardware Design </a:t>
            </a:r>
            <a:r>
              <a:rPr lang="en-US" dirty="0" smtClean="0"/>
              <a:t>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9779" y="1602341"/>
            <a:ext cx="9080737" cy="383833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Measuring </a:t>
            </a:r>
            <a:r>
              <a:rPr lang="en-US" dirty="0" smtClean="0"/>
              <a:t>Mass Shifter speed </a:t>
            </a:r>
            <a:r>
              <a:rPr lang="en-US" dirty="0"/>
              <a:t>to 0.05 mm/sec. @ 10 Hz </a:t>
            </a:r>
            <a:r>
              <a:rPr lang="en-US" dirty="0" smtClean="0"/>
              <a:t>requires </a:t>
            </a:r>
            <a:r>
              <a:rPr lang="en-US" dirty="0"/>
              <a:t>very high resolution position measurement </a:t>
            </a:r>
            <a:r>
              <a:rPr lang="en-US" dirty="0" smtClean="0"/>
              <a:t>- </a:t>
            </a:r>
            <a:r>
              <a:rPr lang="en-US" i="1" u="sng" dirty="0" smtClean="0">
                <a:solidFill>
                  <a:srgbClr val="FF0000"/>
                </a:solidFill>
              </a:rPr>
              <a:t>use </a:t>
            </a:r>
            <a:r>
              <a:rPr lang="en-US" i="1" u="sng" dirty="0">
                <a:solidFill>
                  <a:srgbClr val="FF0000"/>
                </a:solidFill>
              </a:rPr>
              <a:t>encoder pulses</a:t>
            </a:r>
            <a:r>
              <a:rPr lang="en-US" i="1" u="sng" dirty="0" smtClean="0">
                <a:solidFill>
                  <a:srgbClr val="FF0000"/>
                </a:solidFill>
              </a:rPr>
              <a:t>!</a:t>
            </a:r>
          </a:p>
          <a:p>
            <a:r>
              <a:rPr lang="en-US" dirty="0" smtClean="0"/>
              <a:t>Analog inputs need at least 11 </a:t>
            </a:r>
            <a:r>
              <a:rPr lang="en-US" i="1" dirty="0" smtClean="0"/>
              <a:t>effective number of bits </a:t>
            </a:r>
            <a:r>
              <a:rPr lang="en-US" dirty="0" smtClean="0"/>
              <a:t>(ENOB)*.</a:t>
            </a:r>
          </a:p>
          <a:p>
            <a:r>
              <a:rPr lang="en-US" dirty="0" smtClean="0"/>
              <a:t>Embedded processor must support software toolchain, application processing load and hardware I/O requirements.</a:t>
            </a:r>
          </a:p>
          <a:p>
            <a:r>
              <a:rPr lang="en-US" dirty="0" smtClean="0"/>
              <a:t>Full capability lab test system allows software development to proceed in parallel with hardware development.</a:t>
            </a:r>
            <a:endParaRPr lang="en-US" dirty="0"/>
          </a:p>
          <a:p>
            <a:endParaRPr lang="en-US" i="1" u="sng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54680" y="5594804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 Converted signal resolution when all noise sources and quantization errors are taken into account.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44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Software Design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6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Foundation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39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457200"/>
            <a:ext cx="2377282" cy="1600200"/>
          </a:xfrm>
        </p:spPr>
        <p:txBody>
          <a:bodyPr>
            <a:normAutofit/>
          </a:bodyPr>
          <a:lstStyle/>
          <a:p>
            <a:r>
              <a:rPr lang="en-US" dirty="0"/>
              <a:t>S/W architecture: Phase 1 &amp; 2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="" xmlns:a16="http://schemas.microsoft.com/office/drawing/2014/main" id="{D193754F-B1E2-114A-88B1-C0CFB679224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C21332EE-EB4B-3343-A36C-CA45F64D8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3897" y="150287"/>
            <a:ext cx="8822614" cy="654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040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440413-2C1F-F841-AD88-8423FE583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 Architecture: Phase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AC07A3D-9D6E-9A4F-90D2-8179F81A4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Adopt / Create a more formal framework.</a:t>
            </a:r>
          </a:p>
          <a:p>
            <a:r>
              <a:rPr lang="en-US" dirty="0"/>
              <a:t>Create a support layer of device drivers for move away from NI-</a:t>
            </a:r>
            <a:r>
              <a:rPr lang="en-US" dirty="0" err="1"/>
              <a:t>cDAQ</a:t>
            </a:r>
            <a:r>
              <a:rPr lang="en-US" dirty="0"/>
              <a:t> (C/C++).</a:t>
            </a:r>
          </a:p>
          <a:p>
            <a:r>
              <a:rPr lang="en-US" dirty="0"/>
              <a:t>Assess performance penalties of the Python implementation, create optimizations where necessary.</a:t>
            </a:r>
          </a:p>
          <a:p>
            <a:r>
              <a:rPr lang="en-US" dirty="0"/>
              <a:t>Implement bi-directional communication with the LRAUV application.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30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Data Acquisition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Sensor Data: Linux drivers</a:t>
            </a:r>
          </a:p>
          <a:p>
            <a:pPr lvl="1"/>
            <a:r>
              <a:rPr lang="en-US" dirty="0"/>
              <a:t>C drivers with Python interface</a:t>
            </a:r>
          </a:p>
          <a:p>
            <a:pPr marL="0" indent="0">
              <a:buNone/>
            </a:pPr>
            <a:r>
              <a:rPr lang="en-US" b="1" dirty="0"/>
              <a:t>Context Data: packet sniffing</a:t>
            </a:r>
          </a:p>
          <a:p>
            <a:pPr lvl="1"/>
            <a:r>
              <a:rPr lang="en-US" dirty="0"/>
              <a:t>packet sniffing in and out of the s</a:t>
            </a:r>
            <a:r>
              <a:rPr lang="en-US" dirty="0">
                <a:sym typeface="Wingdings"/>
              </a:rPr>
              <a:t>ervo controller</a:t>
            </a:r>
            <a:endParaRPr lang="en-US" dirty="0"/>
          </a:p>
          <a:p>
            <a:pPr lvl="1"/>
            <a:r>
              <a:rPr lang="en-US" dirty="0"/>
              <a:t>LCB </a:t>
            </a:r>
            <a:r>
              <a:rPr lang="en-US" dirty="0">
                <a:sym typeface="Wingdings"/>
              </a:rPr>
              <a:t></a:t>
            </a:r>
            <a:r>
              <a:rPr lang="en-US" dirty="0"/>
              <a:t> servo: commanded position, homing command </a:t>
            </a:r>
          </a:p>
          <a:p>
            <a:pPr lvl="1"/>
            <a:r>
              <a:rPr lang="en-US" dirty="0"/>
              <a:t>servo </a:t>
            </a:r>
            <a:r>
              <a:rPr lang="en-US" dirty="0">
                <a:sym typeface="Wingdings"/>
              </a:rPr>
              <a:t> LCB:</a:t>
            </a:r>
            <a:r>
              <a:rPr lang="en-US" dirty="0"/>
              <a:t> motor position</a:t>
            </a:r>
            <a:endParaRPr lang="en-US" b="1" dirty="0"/>
          </a:p>
          <a:p>
            <a:pPr marL="0" indent="0">
              <a:buNone/>
            </a:pPr>
            <a:r>
              <a:rPr lang="en-US" b="1" dirty="0"/>
              <a:t>Debug data: LCM </a:t>
            </a:r>
          </a:p>
          <a:p>
            <a:pPr lvl="1"/>
            <a:r>
              <a:rPr lang="en-US" dirty="0"/>
              <a:t>e.g.: vehicle time, depth, heading, LCB voltage/current, encoder position</a:t>
            </a:r>
          </a:p>
          <a:p>
            <a:pPr lvl="1"/>
            <a:r>
              <a:rPr lang="en-US" dirty="0"/>
              <a:t>LCM broadcast has been tested elsewhere </a:t>
            </a:r>
            <a:r>
              <a:rPr lang="mr-IN" dirty="0"/>
              <a:t>–</a:t>
            </a:r>
            <a:r>
              <a:rPr lang="en-US" dirty="0"/>
              <a:t> Tom/Brian K.</a:t>
            </a:r>
          </a:p>
          <a:p>
            <a:pPr lvl="1"/>
            <a:r>
              <a:rPr lang="en-US" dirty="0"/>
              <a:t>Individual writers will have inherent time bases - 2.5Hz for many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515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Fault-injection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dirty="0"/>
              <a:t>Goal: controlled injection from within the </a:t>
            </a:r>
            <a:r>
              <a:rPr lang="en-US" dirty="0" err="1"/>
              <a:t>lrauv</a:t>
            </a:r>
            <a:r>
              <a:rPr lang="en-US" dirty="0"/>
              <a:t> application through mission scripts.</a:t>
            </a:r>
          </a:p>
          <a:p>
            <a:pPr lvl="1"/>
            <a:r>
              <a:rPr lang="en-US" dirty="0"/>
              <a:t>e.g. overload = manually editing the configuration file &amp; commanding motion into the limit tab</a:t>
            </a:r>
          </a:p>
          <a:p>
            <a:pPr lvl="1"/>
            <a:r>
              <a:rPr lang="en-US" dirty="0"/>
              <a:t>e.g. loose screw = DO control of the clutch (</a:t>
            </a:r>
            <a:r>
              <a:rPr lang="en-US" dirty="0" err="1"/>
              <a:t>ez</a:t>
            </a:r>
            <a:r>
              <a:rPr lang="en-US" dirty="0"/>
              <a:t>-servo).</a:t>
            </a:r>
          </a:p>
          <a:p>
            <a:pPr lvl="1"/>
            <a:r>
              <a:rPr lang="en-US" dirty="0"/>
              <a:t>Measurements:</a:t>
            </a:r>
          </a:p>
          <a:p>
            <a:pPr lvl="2"/>
            <a:r>
              <a:rPr lang="en-US" dirty="0"/>
              <a:t>false-alarm rate </a:t>
            </a:r>
          </a:p>
          <a:p>
            <a:pPr lvl="2"/>
            <a:r>
              <a:rPr lang="en-US" dirty="0"/>
              <a:t>missed detection probability</a:t>
            </a:r>
          </a:p>
          <a:p>
            <a:pPr lvl="2"/>
            <a:r>
              <a:rPr lang="en-US" dirty="0"/>
              <a:t>misclassification errors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77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Algorithm Design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8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V1: baseline implementation of the FDI/P chain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en-US"/>
              <a:t>Idea</a:t>
            </a:r>
          </a:p>
          <a:p>
            <a:pPr lvl="1"/>
            <a:r>
              <a:rPr lang="en-US"/>
              <a:t>represent each of 4 states as 2D gaussians</a:t>
            </a:r>
          </a:p>
          <a:p>
            <a:pPr lvl="2"/>
            <a:r>
              <a:rPr lang="en-US"/>
              <a:t>states = nominal, overload fault, screw fault, bad sensor</a:t>
            </a:r>
          </a:p>
          <a:p>
            <a:pPr lvl="2"/>
            <a:r>
              <a:rPr lang="en-US"/>
              <a:t>get gaussian parameters from the 2017 data </a:t>
            </a:r>
          </a:p>
          <a:p>
            <a:pPr lvl="1"/>
            <a:r>
              <a:rPr lang="en-US"/>
              <a:t>pick the nearest one</a:t>
            </a:r>
          </a:p>
          <a:p>
            <a:pPr lvl="2"/>
            <a:r>
              <a:rPr lang="en-US"/>
              <a:t>technically, the one with the smallest Mahalanobis distance</a:t>
            </a:r>
          </a:p>
          <a:p>
            <a:pPr lvl="1"/>
            <a:r>
              <a:rPr lang="en-US"/>
              <a:t>discard transients</a:t>
            </a:r>
          </a:p>
          <a:p>
            <a:r>
              <a:rPr lang="en-US"/>
              <a:t>Feature extraction</a:t>
            </a:r>
          </a:p>
          <a:p>
            <a:pPr lvl="1"/>
            <a:r>
              <a:rPr lang="en-US"/>
              <a:t>current: mean over 100ms</a:t>
            </a:r>
          </a:p>
          <a:p>
            <a:pPr lvl="1"/>
            <a:r>
              <a:rPr lang="en-US"/>
              <a:t>pitch detrending: linear in pitch</a:t>
            </a:r>
          </a:p>
          <a:p>
            <a:pPr lvl="1"/>
            <a:r>
              <a:rPr lang="en-US"/>
              <a:t>position: mean over 100ms</a:t>
            </a:r>
          </a:p>
          <a:p>
            <a:pPr lvl="1"/>
            <a:r>
              <a:rPr lang="en-US"/>
              <a:t>speed: finite differencing of mean position</a:t>
            </a:r>
          </a:p>
          <a:p>
            <a:pPr lvl="1"/>
            <a:r>
              <a:rPr lang="en-US"/>
              <a:t>voltage: mean over 100ms</a:t>
            </a:r>
          </a:p>
          <a:p>
            <a:r>
              <a:rPr lang="en-US"/>
              <a:t>Transient rejection</a:t>
            </a:r>
          </a:p>
          <a:p>
            <a:pPr lvl="1"/>
            <a:r>
              <a:rPr lang="en-US"/>
              <a:t>state machine = idle, accelerating, steady-state, decelerating</a:t>
            </a:r>
          </a:p>
          <a:p>
            <a:pPr lvl="1"/>
            <a:r>
              <a:rPr lang="en-US"/>
              <a:t>only run detection during steady state</a:t>
            </a:r>
          </a:p>
          <a:p>
            <a:pPr lvl="1"/>
            <a:r>
              <a:rPr lang="en-US"/>
              <a:t>idle </a:t>
            </a:r>
            <a:r>
              <a:rPr lang="en-US">
                <a:sym typeface="Wingdings"/>
              </a:rPr>
              <a:t> </a:t>
            </a:r>
            <a:r>
              <a:rPr lang="en-US"/>
              <a:t>accelerating: on new command</a:t>
            </a:r>
          </a:p>
          <a:p>
            <a:pPr lvl="1"/>
            <a:r>
              <a:rPr lang="en-US"/>
              <a:t>accelerating </a:t>
            </a:r>
            <a:r>
              <a:rPr lang="en-US">
                <a:sym typeface="Wingdings"/>
              </a:rPr>
              <a:t> steady-state: wait 1mm</a:t>
            </a:r>
          </a:p>
          <a:p>
            <a:pPr lvl="1"/>
            <a:r>
              <a:rPr lang="en-US">
                <a:sym typeface="Wingdings"/>
              </a:rPr>
              <a:t>steady-state  decelerating: 1mm before target</a:t>
            </a:r>
          </a:p>
          <a:p>
            <a:pPr lvl="1"/>
            <a:r>
              <a:rPr lang="en-US">
                <a:sym typeface="Wingdings"/>
              </a:rPr>
              <a:t>decelerating  idle: </a:t>
            </a:r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55000" lnSpcReduction="20000"/>
          </a:bodyPr>
          <a:lstStyle/>
          <a:p>
            <a:r>
              <a:rPr lang="en-US"/>
              <a:t>Detection: nominal if distance &lt; threshold</a:t>
            </a:r>
          </a:p>
          <a:p>
            <a:pPr lvl="1"/>
            <a:r>
              <a:rPr lang="en-US"/>
              <a:t>pick the threshold that maximize a </a:t>
            </a:r>
            <a:r>
              <a:rPr lang="en-US" b="1">
                <a:solidFill>
                  <a:srgbClr val="C00000"/>
                </a:solidFill>
              </a:rPr>
              <a:t>score</a:t>
            </a:r>
            <a:r>
              <a:rPr lang="en-US"/>
              <a:t> giving equal weight to detection and false alarms</a:t>
            </a:r>
          </a:p>
          <a:p>
            <a:r>
              <a:rPr lang="en-US"/>
              <a:t>Isolation:</a:t>
            </a:r>
          </a:p>
          <a:p>
            <a:pPr lvl="1"/>
            <a:r>
              <a:rPr lang="en-US"/>
              <a:t>compute the </a:t>
            </a:r>
            <a:r>
              <a:rPr lang="en-US" b="1">
                <a:solidFill>
                  <a:srgbClr val="C00000"/>
                </a:solidFill>
              </a:rPr>
              <a:t>distance</a:t>
            </a:r>
            <a:r>
              <a:rPr lang="en-US"/>
              <a:t> to each fault</a:t>
            </a:r>
          </a:p>
          <a:p>
            <a:pPr lvl="1"/>
            <a:r>
              <a:rPr lang="en-US"/>
              <a:t>pick the nearest one</a:t>
            </a:r>
          </a:p>
          <a:p>
            <a:pPr lvl="1"/>
            <a:r>
              <a:rPr lang="en-US"/>
              <a:t>overload: mean = best quadratic fit vs distance; sigma = cst</a:t>
            </a:r>
          </a:p>
          <a:p>
            <a:r>
              <a:rPr lang="en-US"/>
              <a:t>Time-to-Failure Prediction</a:t>
            </a:r>
          </a:p>
          <a:p>
            <a:pPr lvl="1"/>
            <a:r>
              <a:rPr lang="en-US"/>
              <a:t>overload: extrapolate the current linearly to the overload value (350mA)</a:t>
            </a:r>
          </a:p>
          <a:p>
            <a:pPr lvl="1"/>
            <a:r>
              <a:rPr lang="en-US"/>
              <a:t>screw and bad sensor faults: set TTF = 0  because they’re already failed.</a:t>
            </a:r>
          </a:p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760448" y="4453795"/>
                <a:ext cx="2005101" cy="731290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r>
                  <a:rPr lang="en-US" sz="2000"/>
                  <a:t>score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charset="0"/>
                          </a:rPr>
                          <m:t>2</m:t>
                        </m:r>
                      </m:num>
                      <m:den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charset="0"/>
                                  </a:rPr>
                                  <m:t>𝑑</m:t>
                                </m:r>
                              </m:sub>
                            </m:sSub>
                          </m:den>
                        </m:f>
                        <m:r>
                          <a:rPr lang="en-US" sz="2000" i="1">
                            <a:latin typeface="Cambria Math" charset="0"/>
                          </a:rPr>
                          <m:t> + </m:t>
                        </m:r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i="1">
                                <a:latin typeface="Cambria Math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000" i="1">
                                <a:latin typeface="Cambria Math" charset="0"/>
                              </a:rPr>
                              <m:t>1−</m:t>
                            </m:r>
                            <m:sSub>
                              <m:sSubPr>
                                <m:ctrlPr>
                                  <a:rPr lang="en-US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i="1">
                                    <a:latin typeface="Cambria Math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000" i="1">
                                    <a:latin typeface="Cambria Math" charset="0"/>
                                  </a:rPr>
                                  <m:t>𝑓𝑎</m:t>
                                </m:r>
                              </m:sub>
                            </m:sSub>
                          </m:den>
                        </m:f>
                      </m:den>
                    </m:f>
                  </m:oMath>
                </a14:m>
                <a:r>
                  <a:rPr lang="en-US">
                    <a:effectLst/>
                  </a:rPr>
                  <a:t> </a:t>
                </a:r>
                <a:endParaRPr lang="en-US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0448" y="4453795"/>
                <a:ext cx="2005101" cy="731290"/>
              </a:xfrm>
              <a:prstGeom prst="rect">
                <a:avLst/>
              </a:prstGeom>
              <a:blipFill rotWithShape="0">
                <a:blip r:embed="rId2"/>
                <a:stretch>
                  <a:fillRect l="-3040" t="-833" b="-308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620219" y="5320022"/>
                <a:ext cx="2739211" cy="369332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b="0" i="0">
                              <a:latin typeface="Cambria Math" charset="0"/>
                            </a:rPr>
                            <m:t>D</m:t>
                          </m:r>
                          <m:r>
                            <a:rPr lang="en-US" b="0" i="0">
                              <a:latin typeface="Cambria Math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charset="0"/>
                                </a:rPr>
                                <m:t>𝑋</m:t>
                              </m:r>
                              <m:r>
                                <a:rPr lang="en-US" i="1">
                                  <a:latin typeface="Cambria Math" charset="0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i="1">
                                      <a:latin typeface="Cambria Math" charset="0"/>
                                    </a:rPr>
                                    <m:t>𝑋</m:t>
                                  </m:r>
                                </m:e>
                              </m:acc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 charset="0"/>
                            </a:rPr>
                            <m:t>+</m:t>
                          </m:r>
                        </m:sup>
                      </m:sSup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>
                              <a:latin typeface="Cambria Math" charset="0"/>
                            </a:rPr>
                            <m:t>Σ</m:t>
                          </m:r>
                        </m:e>
                        <m:sup>
                          <m:r>
                            <a:rPr lang="en-US" i="1">
                              <a:latin typeface="Cambria Math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 charset="0"/>
                            </a:rPr>
                            <m:t>𝑋</m:t>
                          </m:r>
                          <m:r>
                            <a:rPr lang="en-US" i="1">
                              <a:latin typeface="Cambria Math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charset="0"/>
                                </a:rPr>
                                <m:t>𝑋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219" y="5320022"/>
                <a:ext cx="2739211" cy="369332"/>
              </a:xfrm>
              <a:prstGeom prst="rect">
                <a:avLst/>
              </a:prstGeom>
              <a:blipFill rotWithShape="0">
                <a:blip r:embed="rId3"/>
                <a:stretch>
                  <a:fillRect r="-3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780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Algorithmic roadmap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r>
              <a:rPr lang="en-US"/>
              <a:t>V2: Physics-based overload degradation model 	- end of April</a:t>
            </a:r>
          </a:p>
          <a:p>
            <a:r>
              <a:rPr lang="en-US"/>
              <a:t>V3: Bayesian D-matrix fault isolation			- tbd</a:t>
            </a:r>
          </a:p>
          <a:p>
            <a:pPr lvl="1"/>
            <a:r>
              <a:rPr lang="en-US"/>
              <a:t>migrate to motor current/ relative speed model</a:t>
            </a:r>
          </a:p>
          <a:p>
            <a:pPr lvl="1"/>
            <a:r>
              <a:rPr lang="en-US"/>
              <a:t>analytic redundancy</a:t>
            </a:r>
          </a:p>
          <a:p>
            <a:r>
              <a:rPr lang="en-US"/>
              <a:t>V4: model-based w/state residual			- tbd</a:t>
            </a:r>
          </a:p>
          <a:p>
            <a:pPr lvl="1"/>
            <a:r>
              <a:rPr lang="en-US"/>
              <a:t>false-alarms</a:t>
            </a:r>
          </a:p>
          <a:p>
            <a:pPr lvl="1"/>
            <a:r>
              <a:rPr lang="en-US"/>
              <a:t>robustness to operating condition</a:t>
            </a:r>
          </a:p>
          <a:p>
            <a:r>
              <a:rPr lang="en-US"/>
              <a:t>V5: model-based w/parameter residual		- tbd</a:t>
            </a:r>
          </a:p>
          <a:p>
            <a:pPr lvl="1"/>
            <a:r>
              <a:rPr lang="en-US"/>
              <a:t>better/worse than state residual?</a:t>
            </a:r>
          </a:p>
          <a:p>
            <a:r>
              <a:rPr lang="en-US"/>
              <a:t>V6: deployed system					- tbd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46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Fault-Injection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51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Limit-tab current overload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678513" y="3377704"/>
          <a:ext cx="6075555" cy="3322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521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820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4139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1400"/>
                        <a:t>Concept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1. Adjustable limit tab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most complex</a:t>
                      </a:r>
                    </a:p>
                    <a:p>
                      <a:r>
                        <a:rPr lang="en-US" sz="1400"/>
                        <a:t>load passed</a:t>
                      </a:r>
                      <a:r>
                        <a:rPr lang="en-US" sz="1400" baseline="0"/>
                        <a:t> onto motor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/>
                        <a:t>2. Retractable</a:t>
                      </a:r>
                      <a:r>
                        <a:rPr lang="en-US" sz="1400" baseline="0"/>
                        <a:t> limit tab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simple</a:t>
                      </a:r>
                    </a:p>
                    <a:p>
                      <a:r>
                        <a:rPr lang="en-US" sz="1400"/>
                        <a:t>load</a:t>
                      </a:r>
                      <a:r>
                        <a:rPr lang="en-US" sz="1400" baseline="0"/>
                        <a:t> passed to tab</a:t>
                      </a:r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attachment location?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/>
                        <a:t>3. Retractable, secured to tab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simple</a:t>
                      </a:r>
                    </a:p>
                    <a:p>
                      <a:r>
                        <a:rPr lang="en-US" sz="1400" b="1"/>
                        <a:t>load passed to tab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/>
                        <a:t>4. </a:t>
                      </a:r>
                      <a:r>
                        <a:rPr lang="en-US" sz="1400" b="1" baseline="0"/>
                        <a:t>change the max position in the config file.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no</a:t>
                      </a:r>
                      <a:r>
                        <a:rPr lang="en-US" sz="1400" b="1" baseline="0"/>
                        <a:t> hardware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sw override or not?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1"/>
                        <a:t>5. Move the</a:t>
                      </a:r>
                      <a:r>
                        <a:rPr lang="en-US" sz="1400" b="1" baseline="0"/>
                        <a:t> tab manually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no hardware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no</a:t>
                      </a:r>
                      <a:r>
                        <a:rPr lang="en-US" sz="1400" baseline="0"/>
                        <a:t> reversible while underway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Content Placeholder 2"/>
          <p:cNvSpPr txBox="1">
            <a:spLocks/>
          </p:cNvSpPr>
          <p:nvPr/>
        </p:nvSpPr>
        <p:spPr>
          <a:xfrm>
            <a:off x="670930" y="1942366"/>
            <a:ext cx="6083138" cy="101793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/>
              <a:t>Fault description: wheel pushes into the mechanical stop until the electronics shuts-down due to a current overload.</a:t>
            </a:r>
          </a:p>
          <a:p>
            <a:r>
              <a:rPr lang="en-US" sz="1800"/>
              <a:t>Issue: software override.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3460" y="1346987"/>
            <a:ext cx="4914149" cy="13647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5268" y="2918117"/>
            <a:ext cx="4782341" cy="15482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3460" y="4795024"/>
            <a:ext cx="4848318" cy="134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8558" y="0"/>
            <a:ext cx="10515600" cy="1325563"/>
          </a:xfrm>
        </p:spPr>
        <p:txBody>
          <a:bodyPr/>
          <a:lstStyle/>
          <a:p>
            <a:r>
              <a:rPr lang="en-US"/>
              <a:t>Loose lead-screw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487475" y="2207605"/>
          <a:ext cx="7329531" cy="344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19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56228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752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75181">
                <a:tc>
                  <a:txBody>
                    <a:bodyPr/>
                    <a:lstStyle/>
                    <a:p>
                      <a:r>
                        <a:rPr lang="en-US" sz="1400"/>
                        <a:t>Concept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Pros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60434">
                <a:tc>
                  <a:txBody>
                    <a:bodyPr/>
                    <a:lstStyle/>
                    <a:p>
                      <a:r>
                        <a:rPr lang="en-US" sz="1400"/>
                        <a:t>1. Clutch replaces torque coupler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easy to mount</a:t>
                      </a:r>
                    </a:p>
                    <a:p>
                      <a:r>
                        <a:rPr lang="en-US" sz="1400"/>
                        <a:t>easy to re-attach</a:t>
                      </a:r>
                    </a:p>
                    <a:p>
                      <a:r>
                        <a:rPr lang="en-US" sz="1400"/>
                        <a:t>battery is not loose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lose the torque coupler</a:t>
                      </a:r>
                    </a:p>
                    <a:p>
                      <a:r>
                        <a:rPr lang="en-US" sz="1400"/>
                        <a:t>battery is not loose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60434">
                <a:tc>
                  <a:txBody>
                    <a:bodyPr/>
                    <a:lstStyle/>
                    <a:p>
                      <a:r>
                        <a:rPr lang="en-US" sz="1400" b="1"/>
                        <a:t>2. Clutch replaces flange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easy</a:t>
                      </a:r>
                      <a:r>
                        <a:rPr lang="en-US" sz="1400" b="1" baseline="0"/>
                        <a:t> to mount, correct location</a:t>
                      </a:r>
                    </a:p>
                    <a:p>
                      <a:r>
                        <a:rPr lang="en-US" sz="1400" b="1" baseline="0"/>
                        <a:t>easy to re-attach</a:t>
                      </a:r>
                    </a:p>
                    <a:p>
                      <a:r>
                        <a:rPr lang="en-US" sz="1400" b="1" baseline="0"/>
                        <a:t>battery is not loose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battery is not loose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67807">
                <a:tc>
                  <a:txBody>
                    <a:bodyPr/>
                    <a:lstStyle/>
                    <a:p>
                      <a:r>
                        <a:rPr lang="en-US" sz="1400"/>
                        <a:t>3. Solenoid-mounted pin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actual failure, lab or at-sea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/>
                        <a:t>the battery </a:t>
                      </a:r>
                      <a:r>
                        <a:rPr lang="en-US" sz="1400" u="sng" baseline="0"/>
                        <a:t>will</a:t>
                      </a:r>
                      <a:r>
                        <a:rPr lang="en-US" sz="1400" baseline="0"/>
                        <a:t> be loose</a:t>
                      </a:r>
                    </a:p>
                    <a:p>
                      <a:r>
                        <a:rPr lang="en-US" sz="1400" baseline="0"/>
                        <a:t>hard to re-attach.</a:t>
                      </a:r>
                      <a:endParaRPr lang="en-US" sz="14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7807">
                <a:tc>
                  <a:txBody>
                    <a:bodyPr/>
                    <a:lstStyle/>
                    <a:p>
                      <a:r>
                        <a:rPr lang="en-US" sz="1400" b="1"/>
                        <a:t>4. Manual</a:t>
                      </a:r>
                      <a:r>
                        <a:rPr lang="en-US" sz="1400" b="1" baseline="0"/>
                        <a:t> &amp;</a:t>
                      </a:r>
                      <a:r>
                        <a:rPr lang="en-US" sz="1400" b="1"/>
                        <a:t> easier</a:t>
                      </a:r>
                      <a:r>
                        <a:rPr lang="en-US" sz="1400" b="1" baseline="0"/>
                        <a:t> to align/insert</a:t>
                      </a:r>
                      <a:endParaRPr lang="en-US" sz="14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easy, actual failure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/>
                        <a:t>only in lab</a:t>
                      </a:r>
                    </a:p>
                    <a:p>
                      <a:r>
                        <a:rPr lang="en-US" sz="1400" b="1"/>
                        <a:t>hard to re-attach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3068" y="1176397"/>
            <a:ext cx="4298932" cy="25236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3068" y="3736928"/>
            <a:ext cx="4298932" cy="272096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87475" y="1176397"/>
            <a:ext cx="7329531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/>
              <a:t>Fault description: loss of coupling between the lead-screw and the mass.</a:t>
            </a:r>
          </a:p>
          <a:p>
            <a:r>
              <a:rPr lang="en-US"/>
              <a:t>Issues: reversibility, repeatability, controllability.</a:t>
            </a:r>
          </a:p>
        </p:txBody>
      </p:sp>
    </p:spTree>
    <p:extLst>
      <p:ext uri="{BB962C8B-B14F-4D97-AF65-F5344CB8AC3E}">
        <p14:creationId xmlns:p14="http://schemas.microsoft.com/office/powerpoint/2010/main" val="57962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17532"/>
              </p:ext>
            </p:extLst>
          </p:nvPr>
        </p:nvGraphicFramePr>
        <p:xfrm>
          <a:off x="2443831" y="1864497"/>
          <a:ext cx="7413845" cy="2229585"/>
        </p:xfrm>
        <a:graphic>
          <a:graphicData uri="http://schemas.openxmlformats.org/drawingml/2006/table">
            <a:tbl>
              <a:tblPr firstRow="1" bandRow="1"/>
              <a:tblGrid>
                <a:gridCol w="18534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320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7483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5346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864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400" b="1"/>
                        <a:t>Vehicle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400"/>
                        <a:t>Endurance</a:t>
                      </a:r>
                      <a:endParaRPr lang="en-US" sz="1400" b="1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400"/>
                        <a:t>MTBF</a:t>
                      </a:r>
                      <a:endParaRPr lang="en-US" sz="1400" b="1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Source</a:t>
                      </a:r>
                      <a:endParaRPr lang="en-US" sz="1400" b="1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77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Autosub (1996-2000)</a:t>
                      </a:r>
                      <a:endParaRPr lang="en-US" sz="1200" b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45h</a:t>
                      </a:r>
                      <a:endParaRPr lang="en-US" sz="1200" b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10h</a:t>
                      </a:r>
                      <a:endParaRPr lang="en-US" sz="1200" b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Griffiths 2003</a:t>
                      </a:r>
                      <a:endParaRPr lang="en-US" sz="1200" b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77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200"/>
                        <a:t>Autosub LR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4,400h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20h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Brito 2015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21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200"/>
                        <a:t>Webb Gliders (2010-12)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200"/>
                        <a:t>6 months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200"/>
                        <a:t>1</a:t>
                      </a:r>
                      <a:r>
                        <a:rPr lang="en-US" sz="1200" baseline="0"/>
                        <a:t> month</a:t>
                      </a:r>
                      <a:r>
                        <a:rPr lang="en-US" sz="1200"/>
                        <a:t>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Brito 2014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77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200"/>
                        <a:t>LRAUV (2012-16)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200"/>
                        <a:t>21</a:t>
                      </a:r>
                      <a:r>
                        <a:rPr lang="en-US" sz="1200" baseline="0"/>
                        <a:t> days</a:t>
                      </a:r>
                      <a:r>
                        <a:rPr lang="en-US" sz="1200"/>
                        <a:t>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35h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200"/>
                        <a:t>MBARI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4776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r>
                        <a:rPr lang="en-US" sz="1200" b="1"/>
                        <a:t>Commercial aircraft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200" b="1"/>
                        <a:t>10 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marL="0" marR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/>
                        <a:t>10,000h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 panose="020F0502020204030204"/>
                          <a:ea typeface=""/>
                          <a:cs typeface=""/>
                        </a:defRPr>
                      </a:lvl9pPr>
                    </a:lstStyle>
                    <a:p>
                      <a:pPr algn="ctr"/>
                      <a:r>
                        <a:rPr lang="en-US" sz="1200" b="1"/>
                        <a:t>Patton 1991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29DD1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632124" y="4908450"/>
            <a:ext cx="403237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HOW DID THEY GET TO 10,000h?</a:t>
            </a:r>
          </a:p>
        </p:txBody>
      </p:sp>
    </p:spTree>
    <p:extLst>
      <p:ext uri="{BB962C8B-B14F-4D97-AF65-F5344CB8AC3E}">
        <p14:creationId xmlns:p14="http://schemas.microsoft.com/office/powerpoint/2010/main" val="40280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Position sensor bias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715538" y="2560613"/>
          <a:ext cx="6666570" cy="2118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83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260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2219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Concept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Pros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1. Continuous</a:t>
                      </a:r>
                      <a:r>
                        <a:rPr lang="en-US" baseline="0"/>
                        <a:t> extender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control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complex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2. Binar</a:t>
                      </a:r>
                      <a:r>
                        <a:rPr lang="en-US" baseline="0"/>
                        <a:t>y extender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simple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limited bias values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3. Manual / slots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simplest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only in lab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/>
                        <a:t>4. Voltage</a:t>
                      </a:r>
                      <a:r>
                        <a:rPr lang="en-US" b="1" baseline="0"/>
                        <a:t> injection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simple</a:t>
                      </a:r>
                    </a:p>
                    <a:p>
                      <a:r>
                        <a:rPr lang="en-US" b="1"/>
                        <a:t>lab</a:t>
                      </a:r>
                      <a:r>
                        <a:rPr lang="en-US" b="1" baseline="0"/>
                        <a:t> and at-sea</a:t>
                      </a:r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715537" y="1610449"/>
            <a:ext cx="6666571" cy="646331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/>
              <a:t>Fault description: string-pot attachment point moves.</a:t>
            </a:r>
          </a:p>
          <a:p>
            <a:r>
              <a:rPr lang="en-US"/>
              <a:t>Issues: reversibility, repeatability, controllability.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620" y="154994"/>
            <a:ext cx="4698380" cy="27272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3620" y="3278180"/>
            <a:ext cx="4400510" cy="264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3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Risk Management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905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Risk Elements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884801"/>
              </p:ext>
            </p:extLst>
          </p:nvPr>
        </p:nvGraphicFramePr>
        <p:xfrm>
          <a:off x="880509" y="1371600"/>
          <a:ext cx="10574768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53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84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26095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risk element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point 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approach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/>
                        <a:t> collect the signals with the required accuracy and rate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analyze high-sampling rate data for required noise rejection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derive reqs for speed sensing from position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reversible/repeatable/controllable</a:t>
                      </a:r>
                      <a:r>
                        <a:rPr lang="en-US" baseline="0"/>
                        <a:t> </a:t>
                      </a:r>
                      <a:r>
                        <a:rPr lang="en-US"/>
                        <a:t>fault-injection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latinLnBrk="0"/>
                      <a:r>
                        <a:rPr lang="en-US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hold a</a:t>
                      </a:r>
                      <a:r>
                        <a:rPr lang="en-US" sz="1800" b="0" i="0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brainstorming session</a:t>
                      </a:r>
                    </a:p>
                    <a:p>
                      <a:pPr rtl="0" latinLnBrk="0"/>
                      <a:r>
                        <a:rPr lang="en-US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rank candidate solutions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overload fault recovery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/>
                        <a:t>meet  with</a:t>
                      </a:r>
                      <a:r>
                        <a:rPr lang="en-US" baseline="0"/>
                        <a:t> LRAUV s/w people to assess the exact sequence of events after an overload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identify options for shortening the recovery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getting context data</a:t>
                      </a:r>
                    </a:p>
                    <a:p>
                      <a:r>
                        <a:rPr lang="en-US"/>
                        <a:t>(pitch, commanded position,</a:t>
                      </a:r>
                      <a:r>
                        <a:rPr lang="en-US" baseline="0"/>
                        <a:t> encoder position)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identify possible sources, e.g. LCM, separate sensor, data sniffing, and their properties , e.g. rate, packet format.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identify pros/cons of each.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GSAP appropriatness: compatibility with Python, and implementation</a:t>
                      </a:r>
                      <a:r>
                        <a:rPr lang="en-US" baseline="0"/>
                        <a:t> overhead.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baseline="0">
                          <a:solidFill>
                            <a:schemeClr val="tx1"/>
                          </a:solidFill>
                        </a:rPr>
                        <a:t>bring testbed back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baseline="0">
                          <a:solidFill>
                            <a:schemeClr val="tx1"/>
                          </a:solidFill>
                        </a:rPr>
                        <a:t>acquire NI DAQ data with python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baseline="0">
                          <a:solidFill>
                            <a:schemeClr val="tx1"/>
                          </a:solidFill>
                        </a:rPr>
                        <a:t>build proof-of-concept fault detection/isolation/prognostication in python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68591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49401" y="1037934"/>
            <a:ext cx="285471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/>
              <a:t>energy below f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2963" y="-92339"/>
            <a:ext cx="10515600" cy="1325563"/>
          </a:xfrm>
        </p:spPr>
        <p:txBody>
          <a:bodyPr/>
          <a:lstStyle/>
          <a:p>
            <a:r>
              <a:rPr lang="en-US"/>
              <a:t>Denoising Requirement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726381" y="1037934"/>
            <a:ext cx="3466479" cy="5488269"/>
            <a:chOff x="1373150" y="1037934"/>
            <a:chExt cx="3466479" cy="5488269"/>
          </a:xfrm>
        </p:grpSpPr>
        <p:sp>
          <p:nvSpPr>
            <p:cNvPr id="8" name="TextBox 7"/>
            <p:cNvSpPr txBox="1"/>
            <p:nvPr/>
          </p:nvSpPr>
          <p:spPr>
            <a:xfrm>
              <a:off x="1951463" y="1037934"/>
              <a:ext cx="2888166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/>
                <a:t>spectrum vs frequency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 rot="16200000">
              <a:off x="538035" y="2455643"/>
              <a:ext cx="20395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50,000 samples/s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 rot="16200000">
              <a:off x="538035" y="5159745"/>
              <a:ext cx="203956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/>
                <a:t>1,600 samples/s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98" r="25017"/>
            <a:stretch/>
          </p:blipFill>
          <p:spPr>
            <a:xfrm>
              <a:off x="1951462" y="1441840"/>
              <a:ext cx="2888167" cy="5084363"/>
            </a:xfrm>
            <a:prstGeom prst="rect">
              <a:avLst/>
            </a:prstGeom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304"/>
          <a:stretch/>
        </p:blipFill>
        <p:spPr>
          <a:xfrm>
            <a:off x="4549401" y="1441840"/>
            <a:ext cx="2854712" cy="508436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017752" y="2317142"/>
            <a:ext cx="16506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90% of the energy is noise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760654" y="3383856"/>
            <a:ext cx="4237762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/>
              <a:t>at least 20dB of anti-aliasing filtering is needed to get the SNR above 10dB</a:t>
            </a:r>
            <a:endParaRPr lang="en-US" sz="2800" b="1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6891456" y="2196790"/>
            <a:ext cx="0" cy="14633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017752" y="3660090"/>
            <a:ext cx="205212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80071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Speed Measurement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49746295"/>
                  </p:ext>
                </p:extLst>
              </p:nvPr>
            </p:nvGraphicFramePr>
            <p:xfrm>
              <a:off x="267632" y="2382625"/>
              <a:ext cx="11086168" cy="285337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65145">
                      <a:extLst>
                        <a:ext uri="{9D8B030D-6E8A-4147-A177-3AD203B41FA5}">
                          <a16:colId xmlns="" xmlns:a16="http://schemas.microsoft.com/office/drawing/2014/main" val="20000"/>
                        </a:ext>
                      </a:extLst>
                    </a:gridCol>
                    <a:gridCol w="1476969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1837103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1233129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2203650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1490968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  <a:gridCol w="1879204">
                      <a:extLst>
                        <a:ext uri="{9D8B030D-6E8A-4147-A177-3AD203B41FA5}">
                          <a16:colId xmlns="" xmlns:a16="http://schemas.microsoft.com/office/drawing/2014/main" val="20006"/>
                        </a:ext>
                      </a:extLst>
                    </a:gridCol>
                  </a:tblGrid>
                  <a:tr h="0"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sensor type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example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measurement principle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source of noise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rms</a:t>
                          </a:r>
                          <a:r>
                            <a:rPr lang="en-US" sz="1600" baseline="0"/>
                            <a:t> speed error</a:t>
                          </a:r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typical sensor error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typical speed error at 10 S/s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 @ analog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string</a:t>
                          </a:r>
                          <a:r>
                            <a:rPr lang="en-US" sz="1600" baseline="0"/>
                            <a:t> potentiometer</a:t>
                          </a:r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V = (X2-X1)/DT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/>
                            <a:t>uncorrelated gaussian</a:t>
                          </a:r>
                          <a:r>
                            <a:rPr lang="en-US" sz="1600" baseline="0"/>
                            <a:t> noise</a:t>
                          </a:r>
                          <a:endParaRPr lang="en-US" sz="1600"/>
                        </a:p>
                        <a:p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2</m:t>
                                    </m:r>
                                  </m:e>
                                </m:rad>
                                <m:r>
                                  <a:rPr lang="en-US" sz="1600" i="0">
                                    <a:latin typeface="Cambria Math" charset="0"/>
                                  </a:rPr>
                                  <m:t>∗ </m:t>
                                </m:r>
                                <m:f>
                                  <m:f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𝑟𝑚𝑠</m:t>
                                    </m:r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 </m:t>
                                    </m:r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𝑝𝑜𝑠𝑖𝑡𝑖𝑜𝑛</m:t>
                                    </m:r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 </m:t>
                                    </m:r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𝑒𝑟𝑟𝑜𝑟</m:t>
                                    </m:r>
                                  </m:num>
                                  <m:den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𝑠𝑎𝑚𝑝𝑙𝑖𝑛𝑔</m:t>
                                    </m:r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 </m:t>
                                    </m:r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𝑝𝑒𝑟𝑖𝑜𝑑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3 micron</a:t>
                          </a:r>
                          <a:r>
                            <a:rPr lang="en-US" sz="1600" baseline="0"/>
                            <a:t> (when averaged over 160 samples)</a:t>
                          </a:r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0.05mm/s 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10001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digital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optical encoder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V=(X2-X1)/DT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x-quantization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600" i="0">
                                    <a:latin typeface="Cambria Math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en-US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𝑠𝑒𝑛𝑠𝑜𝑟</m:t>
                                    </m:r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 </m:t>
                                    </m:r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𝑟𝑒𝑠𝑜𝑙𝑢𝑡𝑖𝑜𝑛</m:t>
                                    </m:r>
                                  </m:num>
                                  <m:den>
                                    <m:rad>
                                      <m:radPr>
                                        <m:degHide m:val="on"/>
                                        <m:ctrlPr>
                                          <a:rPr lang="en-US" sz="16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radPr>
                                      <m:deg/>
                                      <m:e>
                                        <m:r>
                                          <a:rPr lang="en-US" sz="1600" i="0">
                                            <a:latin typeface="Cambria Math" charset="0"/>
                                          </a:rPr>
                                          <m:t>12</m:t>
                                        </m:r>
                                      </m:e>
                                    </m:rad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∗</m:t>
                                    </m:r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𝑠𝑎𝑚𝑝𝑙𝑖𝑛𝑔</m:t>
                                    </m:r>
                                    <m:r>
                                      <a:rPr lang="en-US" sz="1600" i="0">
                                        <a:latin typeface="Cambria Math" charset="0"/>
                                      </a:rPr>
                                      <m:t> </m:t>
                                    </m:r>
                                    <m:r>
                                      <a:rPr lang="en-US" sz="1600" i="1">
                                        <a:latin typeface="Cambria Math" charset="0"/>
                                      </a:rPr>
                                      <m:t>𝑝𝑒𝑟𝑖𝑜𝑑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5 micron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0.015mm/s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1000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counter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A-phase from encoder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V=C*nb</a:t>
                          </a:r>
                          <a:r>
                            <a:rPr lang="en-US" sz="1600" b="1" baseline="0"/>
                            <a:t> pulses/(n*T_tb)</a:t>
                          </a:r>
                          <a:endParaRPr lang="en-US" sz="16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timebase +</a:t>
                          </a:r>
                        </a:p>
                        <a:p>
                          <a:r>
                            <a:rPr lang="en-US" sz="1600" b="1"/>
                            <a:t>pulse</a:t>
                          </a:r>
                          <a:r>
                            <a:rPr lang="en-US" sz="1600" b="1" baseline="0"/>
                            <a:t> jitter</a:t>
                          </a:r>
                          <a:endParaRPr lang="en-US" sz="16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sz="1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600" b="1" i="1">
                                      <a:latin typeface="Cambria Math" charset="0"/>
                                    </a:rPr>
                                    <m:t>𝒄𝒐𝒖𝒏𝒕𝒆𝒓</m:t>
                                  </m:r>
                                  <m:r>
                                    <a:rPr lang="en-US" sz="1600" b="1" i="1">
                                      <a:latin typeface="Cambria Math" charset="0"/>
                                    </a:rPr>
                                    <m:t> </m:t>
                                  </m:r>
                                  <m:r>
                                    <a:rPr lang="en-US" sz="1600" b="1" i="1">
                                      <a:latin typeface="Cambria Math" charset="0"/>
                                    </a:rPr>
                                    <m:t>𝒕𝒊𝒎𝒆𝒃𝒂𝒔𝒆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US" sz="1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1600" b="1" i="0">
                                          <a:latin typeface="Cambria Math" charset="0"/>
                                        </a:rPr>
                                        <m:t>𝟏𝟐</m:t>
                                      </m:r>
                                    </m:e>
                                  </m:rad>
                                  <m:r>
                                    <a:rPr lang="en-US" sz="1600" b="1" i="0">
                                      <a:latin typeface="Cambria Math" charset="0"/>
                                    </a:rPr>
                                    <m:t>∗</m:t>
                                  </m:r>
                                  <m:r>
                                    <a:rPr lang="en-US" sz="1600" b="1" i="1">
                                      <a:latin typeface="Cambria Math" charset="0"/>
                                    </a:rPr>
                                    <m:t>𝒔𝒂𝒎𝒑𝒍𝒊𝒏𝒈</m:t>
                                  </m:r>
                                  <m:r>
                                    <a:rPr lang="en-US" sz="1600" b="1" i="0">
                                      <a:latin typeface="Cambria Math" charset="0"/>
                                    </a:rPr>
                                    <m:t> </m:t>
                                  </m:r>
                                  <m:r>
                                    <a:rPr lang="en-US" sz="1600" b="1" i="1">
                                      <a:latin typeface="Cambria Math" charset="0"/>
                                    </a:rPr>
                                    <m:t>𝒑𝒆𝒓𝒊𝒐𝒅</m:t>
                                  </m:r>
                                </m:den>
                              </m:f>
                            </m:oMath>
                          </a14:m>
                          <a:r>
                            <a:rPr lang="en-US" sz="1600" b="1"/>
                            <a:t>*V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10ns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0.000 000 03</a:t>
                          </a:r>
                          <a:r>
                            <a:rPr lang="en-US" sz="1600" b="1" baseline="30000"/>
                            <a:t> </a:t>
                          </a:r>
                          <a:r>
                            <a:rPr lang="en-US" sz="1600" b="1" baseline="0"/>
                            <a:t> mm/s</a:t>
                          </a:r>
                          <a:endParaRPr lang="en-US" sz="1600" b="1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100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549746295"/>
                  </p:ext>
                </p:extLst>
              </p:nvPr>
            </p:nvGraphicFramePr>
            <p:xfrm>
              <a:off x="267632" y="2382625"/>
              <a:ext cx="11086168" cy="285337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965145"/>
                    <a:gridCol w="1476969"/>
                    <a:gridCol w="1837103"/>
                    <a:gridCol w="1233129"/>
                    <a:gridCol w="2203650"/>
                    <a:gridCol w="1490968"/>
                    <a:gridCol w="1879204"/>
                  </a:tblGrid>
                  <a:tr h="579120"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sensor type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example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measurement principle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source of noise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rms</a:t>
                          </a:r>
                          <a:r>
                            <a:rPr lang="en-US" sz="1600" baseline="0"/>
                            <a:t> speed error</a:t>
                          </a:r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typical sensor error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typical speed error at 10 S/s</a:t>
                          </a:r>
                        </a:p>
                      </a:txBody>
                      <a:tcPr/>
                    </a:tc>
                  </a:tr>
                  <a:tr h="1066800"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 @ analog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string</a:t>
                          </a:r>
                          <a:r>
                            <a:rPr lang="en-US" sz="1600" baseline="0"/>
                            <a:t> potentiometer</a:t>
                          </a:r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V = (X2-X1)/DT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600"/>
                            <a:t>uncorrelated gaussian</a:t>
                          </a:r>
                          <a:r>
                            <a:rPr lang="en-US" sz="1600" baseline="0"/>
                            <a:t> noise</a:t>
                          </a:r>
                          <a:endParaRPr lang="en-US" sz="1600"/>
                        </a:p>
                        <a:p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50276" t="-55114" r="-153867" b="-1289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3 micron</a:t>
                          </a:r>
                          <a:r>
                            <a:rPr lang="en-US" sz="1600" baseline="0"/>
                            <a:t> (when averaged over 160 samples)</a:t>
                          </a:r>
                          <a:endParaRPr lang="en-US" sz="16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0.05mm/s </a:t>
                          </a:r>
                        </a:p>
                      </a:txBody>
                      <a:tcPr/>
                    </a:tc>
                  </a:tr>
                  <a:tr h="628333"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digital 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optical encoder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V=(X2-X1)/DT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x-quantization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50276" t="-265049" r="-153867" b="-12038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5 micron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/>
                            <a:t>0.015mm/s</a:t>
                          </a:r>
                        </a:p>
                      </a:txBody>
                      <a:tcPr/>
                    </a:tc>
                  </a:tr>
                  <a:tr h="579120"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counter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A-phase from encoder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V=C*nb</a:t>
                          </a:r>
                          <a:r>
                            <a:rPr lang="en-US" sz="1600" b="1" baseline="0"/>
                            <a:t> pulses/(n*T_tb)</a:t>
                          </a:r>
                          <a:endParaRPr lang="en-US" sz="16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timebase +</a:t>
                          </a:r>
                        </a:p>
                        <a:p>
                          <a:r>
                            <a:rPr lang="en-US" sz="1600" b="1"/>
                            <a:t>pulse</a:t>
                          </a:r>
                          <a:r>
                            <a:rPr lang="en-US" sz="1600" b="1" baseline="0"/>
                            <a:t> jitter</a:t>
                          </a:r>
                          <a:endParaRPr lang="en-US" sz="1600" b="1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50276" t="-395789" r="-153867" b="-305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10ns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600" b="1"/>
                            <a:t>0.000 000 03</a:t>
                          </a:r>
                          <a:r>
                            <a:rPr lang="en-US" sz="1600" b="1" baseline="30000"/>
                            <a:t> </a:t>
                          </a:r>
                          <a:r>
                            <a:rPr lang="en-US" sz="1600" b="1" baseline="0"/>
                            <a:t> mm/s</a:t>
                          </a:r>
                          <a:endParaRPr lang="en-US" sz="1600" b="1"/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  <p:sp>
        <p:nvSpPr>
          <p:cNvPr id="15" name="TextBox 14"/>
          <p:cNvSpPr txBox="1"/>
          <p:nvPr/>
        </p:nvSpPr>
        <p:spPr>
          <a:xfrm>
            <a:off x="267632" y="1667324"/>
            <a:ext cx="3724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Requirement:  0.05mm/s at 10 S/s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92137" y="5798634"/>
            <a:ext cx="393638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we will use a counter</a:t>
            </a:r>
          </a:p>
        </p:txBody>
      </p:sp>
    </p:spTree>
    <p:extLst>
      <p:ext uri="{BB962C8B-B14F-4D97-AF65-F5344CB8AC3E}">
        <p14:creationId xmlns:p14="http://schemas.microsoft.com/office/powerpoint/2010/main" val="36947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073" y="541492"/>
            <a:ext cx="10515600" cy="1325563"/>
          </a:xfrm>
        </p:spPr>
        <p:txBody>
          <a:bodyPr/>
          <a:lstStyle/>
          <a:p>
            <a:r>
              <a:rPr lang="en-US"/>
              <a:t>GSAP/Python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/>
              <a:t>Generic Software Architeture for Prognostication</a:t>
            </a:r>
          </a:p>
          <a:p>
            <a:r>
              <a:rPr lang="en-US"/>
              <a:t>GSAP is a no-go for now</a:t>
            </a:r>
          </a:p>
          <a:p>
            <a:pPr lvl="1"/>
            <a:r>
              <a:rPr lang="en-US"/>
              <a:t>designed for prognostication </a:t>
            </a:r>
            <a:r>
              <a:rPr lang="en-US">
                <a:sym typeface="Wingdings"/>
              </a:rPr>
              <a:t> our focus is</a:t>
            </a:r>
            <a:r>
              <a:rPr lang="en-US"/>
              <a:t> detection/ isolation</a:t>
            </a:r>
          </a:p>
          <a:p>
            <a:pPr lvl="1"/>
            <a:r>
              <a:rPr lang="en-US"/>
              <a:t>has no Python bindings</a:t>
            </a:r>
          </a:p>
          <a:p>
            <a:pPr lvl="1"/>
            <a:r>
              <a:rPr lang="en-US"/>
              <a:t>is model-based </a:t>
            </a:r>
            <a:r>
              <a:rPr lang="en-US">
                <a:sym typeface="Wingdings"/>
              </a:rPr>
              <a:t> we’re data-driven</a:t>
            </a:r>
          </a:p>
          <a:p>
            <a:pPr lvl="1"/>
            <a:r>
              <a:rPr lang="en-US">
                <a:sym typeface="Wingdings"/>
              </a:rPr>
              <a:t>is too onerous for a prototype   keep option open for long-term</a:t>
            </a:r>
          </a:p>
          <a:p>
            <a:pPr lvl="1"/>
            <a:endParaRPr lang="en-US">
              <a:sym typeface="Wingdings"/>
            </a:endParaRPr>
          </a:p>
          <a:p>
            <a:pPr lvl="1"/>
            <a:endParaRPr lang="en-US">
              <a:sym typeface="Wingdings"/>
            </a:endParaRP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0338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Risk-reduction s/w prototype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51088" cy="4351338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en-US"/>
              <a:t>Goal: Prove that we can stream NI DAQ data to a Python script  + run fault detection/isolation on the spot:</a:t>
            </a:r>
          </a:p>
          <a:p>
            <a:pPr lvl="1"/>
            <a:r>
              <a:rPr lang="en-US"/>
              <a:t>using DAQmx </a:t>
            </a:r>
            <a:r>
              <a:rPr lang="en-US">
                <a:sym typeface="Wingdings"/>
              </a:rPr>
              <a:t> Python interface</a:t>
            </a:r>
          </a:p>
          <a:p>
            <a:pPr lvl="1"/>
            <a:r>
              <a:rPr lang="en-US">
                <a:sym typeface="Wingdings"/>
              </a:rPr>
              <a:t>input: current, voltage, position, speed</a:t>
            </a:r>
          </a:p>
          <a:p>
            <a:pPr lvl="1"/>
            <a:r>
              <a:rPr lang="en-US">
                <a:sym typeface="Wingdings"/>
              </a:rPr>
              <a:t>FDI algorithm # 1</a:t>
            </a:r>
          </a:p>
          <a:p>
            <a:r>
              <a:rPr lang="en-US">
                <a:sym typeface="Wingdings"/>
              </a:rPr>
              <a:t>Status</a:t>
            </a:r>
          </a:p>
          <a:p>
            <a:pPr lvl="1"/>
            <a:r>
              <a:rPr lang="en-US">
                <a:sym typeface="Wingdings"/>
              </a:rPr>
              <a:t>I,V,X acquisition done and validated</a:t>
            </a:r>
          </a:p>
          <a:p>
            <a:pPr lvl="1"/>
            <a:r>
              <a:rPr lang="en-US">
                <a:sym typeface="Wingdings"/>
              </a:rPr>
              <a:t>in process of adding FDI algorithm</a:t>
            </a:r>
          </a:p>
          <a:p>
            <a:pPr lvl="1"/>
            <a:r>
              <a:rPr lang="en-US">
                <a:sym typeface="Wingdings"/>
              </a:rPr>
              <a:t>in process of adding speed (NI 9361 counter)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5170" y="1825625"/>
            <a:ext cx="5267609" cy="395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42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Overload Fault Recovery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278780" y="1825625"/>
            <a:ext cx="5609064" cy="4351338"/>
          </a:xfrm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When externally creating faults, the LRAUV Application must: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Respond predictably to this fault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Not disable the unit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Recover without user intervention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Report status appropriately</a:t>
            </a:r>
          </a:p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770756" cy="4351338"/>
          </a:xfrm>
          <a:ln>
            <a:solidFill>
              <a:schemeClr val="tx1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en-US" dirty="0"/>
              <a:t>Current LRAUV fault handling: </a:t>
            </a:r>
          </a:p>
          <a:p>
            <a:pPr lvl="1"/>
            <a:r>
              <a:rPr lang="en-US" dirty="0"/>
              <a:t>Overcurrent faults are resolved by </a:t>
            </a:r>
            <a:r>
              <a:rPr lang="en-US" dirty="0" err="1"/>
              <a:t>unpowering</a:t>
            </a:r>
            <a:r>
              <a:rPr lang="en-US" dirty="0"/>
              <a:t> the </a:t>
            </a:r>
            <a:r>
              <a:rPr lang="en-US" dirty="0" err="1"/>
              <a:t>ez</a:t>
            </a:r>
            <a:r>
              <a:rPr lang="en-US" dirty="0"/>
              <a:t>-servo from the LCB.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ez</a:t>
            </a:r>
            <a:r>
              <a:rPr lang="en-US" dirty="0"/>
              <a:t>-servo goes through its startup, and is re-homed (5-20 seconds)</a:t>
            </a:r>
          </a:p>
          <a:p>
            <a:pPr lvl="1"/>
            <a:r>
              <a:rPr lang="en-US" dirty="0"/>
              <a:t>This is allowed &lt;X&gt; times before the servo is considered in failure, which triggers the “default” mission.</a:t>
            </a:r>
          </a:p>
          <a:p>
            <a:pPr lvl="1"/>
            <a:r>
              <a:rPr lang="en-US" dirty="0"/>
              <a:t>That &lt;X&gt; can be changed in configuration.</a:t>
            </a:r>
          </a:p>
          <a:p>
            <a:r>
              <a:rPr lang="en-US" dirty="0"/>
              <a:t>We can script missions that directly command the mass shifter to move. Both in water and the lab.†</a:t>
            </a:r>
          </a:p>
          <a:p>
            <a:r>
              <a:rPr lang="en-US" dirty="0"/>
              <a:t>Configurations will be modified to allow for many faults. </a:t>
            </a:r>
          </a:p>
          <a:p>
            <a:r>
              <a:rPr lang="en-US" dirty="0"/>
              <a:t>No core code changes will be required. </a:t>
            </a:r>
          </a:p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B4C43FA-EE0B-1C4D-951E-8309EC37C891}"/>
              </a:ext>
            </a:extLst>
          </p:cNvPr>
          <p:cNvSpPr txBox="1"/>
          <p:nvPr/>
        </p:nvSpPr>
        <p:spPr>
          <a:xfrm>
            <a:off x="6479823" y="6488668"/>
            <a:ext cx="5580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†unsure if that instruction allows for command past stops</a:t>
            </a:r>
          </a:p>
        </p:txBody>
      </p:sp>
    </p:spTree>
    <p:extLst>
      <p:ext uri="{BB962C8B-B14F-4D97-AF65-F5344CB8AC3E}">
        <p14:creationId xmlns:p14="http://schemas.microsoft.com/office/powerpoint/2010/main" val="2046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steps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9980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step: prototype design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en-US"/>
              <a:t>2 parallel tracks</a:t>
            </a:r>
          </a:p>
          <a:p>
            <a:pPr lvl="1"/>
            <a:r>
              <a:rPr lang="en-US"/>
              <a:t>track 1: algorithm development using NI-DAQ</a:t>
            </a:r>
          </a:p>
          <a:p>
            <a:pPr lvl="1"/>
            <a:r>
              <a:rPr lang="en-US"/>
              <a:t>track 2: hardware development</a:t>
            </a:r>
          </a:p>
          <a:p>
            <a:pPr lvl="1"/>
            <a:r>
              <a:rPr lang="en-US"/>
              <a:t>merger</a:t>
            </a:r>
          </a:p>
          <a:p>
            <a:r>
              <a:rPr lang="en-US"/>
              <a:t>Fault-Injection prototype</a:t>
            </a:r>
          </a:p>
          <a:p>
            <a:r>
              <a:rPr lang="en-US"/>
              <a:t>Review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385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914400" y="1081667"/>
            <a:ext cx="5123834" cy="2758739"/>
            <a:chOff x="2545551" y="1398791"/>
            <a:chExt cx="7309326" cy="504175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2"/>
            <a:srcRect l="4666" t="76" r="1423"/>
            <a:stretch/>
          </p:blipFill>
          <p:spPr>
            <a:xfrm>
              <a:off x="2545551" y="1398791"/>
              <a:ext cx="7309326" cy="5041755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8048138" y="4442349"/>
              <a:ext cx="1066083" cy="1144603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3127487" y="3538152"/>
              <a:ext cx="950336" cy="245741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4402238" y="3707110"/>
              <a:ext cx="903235" cy="334701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871727" y="4453102"/>
              <a:ext cx="1060874" cy="30655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700091" y="4503486"/>
              <a:ext cx="1061347" cy="30655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095269" y="5957407"/>
              <a:ext cx="2130265" cy="422001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6294711" y="1587837"/>
            <a:ext cx="5086293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/>
              <a:t>Using redundancy wherever possible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/>
              <a:t>sensor, incl. dynamic redundancy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/>
              <a:t>actuator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/>
              <a:t>processing</a:t>
            </a:r>
          </a:p>
          <a:p>
            <a:pPr marL="285750" indent="-285750">
              <a:buFont typeface="Arial" charset="0"/>
              <a:buChar char="•"/>
            </a:pPr>
            <a:r>
              <a:rPr lang="en-US"/>
              <a:t>Using predictive health monitoring (awareness)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/>
              <a:t>FDI/PR framework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/>
              <a:t>time-to-failure prediction</a:t>
            </a:r>
          </a:p>
          <a:p>
            <a:pPr marL="285750" indent="-285750">
              <a:buFont typeface="Arial" charset="0"/>
              <a:buChar char="•"/>
            </a:pPr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356839" y="1092817"/>
            <a:ext cx="11474603" cy="298852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3316" y="6035740"/>
            <a:ext cx="10961650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/>
              <a:t>IS IT POSSIBLE TO ACHIEVE RELIABILITY IN A SMALL MARKET WITH LIMITED FUNDING?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13770" y="4242727"/>
            <a:ext cx="71590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sz="1600" b="1"/>
              <a:t>FDI/PR</a:t>
            </a:r>
          </a:p>
          <a:p>
            <a:pPr lvl="1"/>
            <a:r>
              <a:rPr lang="en-US" sz="1600" b="1"/>
              <a:t>F</a:t>
            </a:r>
            <a:r>
              <a:rPr lang="en-US" sz="1600"/>
              <a:t>ault = non-nominal operation</a:t>
            </a:r>
          </a:p>
          <a:p>
            <a:pPr lvl="1"/>
            <a:r>
              <a:rPr lang="en-US" sz="1600" b="1"/>
              <a:t>D</a:t>
            </a:r>
            <a:r>
              <a:rPr lang="en-US" sz="1600"/>
              <a:t>etect a fault 			“something’s weird”</a:t>
            </a:r>
          </a:p>
          <a:p>
            <a:pPr lvl="1"/>
            <a:r>
              <a:rPr lang="en-US" sz="1600" b="1"/>
              <a:t>I</a:t>
            </a:r>
            <a:r>
              <a:rPr lang="en-US" sz="1600"/>
              <a:t>solate the fault 			“it’s a mass-shifter limit tab fault”</a:t>
            </a:r>
          </a:p>
          <a:p>
            <a:pPr lvl="1"/>
            <a:r>
              <a:rPr lang="en-US" sz="1600" b="1"/>
              <a:t>P</a:t>
            </a:r>
            <a:r>
              <a:rPr lang="en-US" sz="1600"/>
              <a:t>redict the time-to-failure 		“it will overload in 8 seconds”</a:t>
            </a:r>
          </a:p>
          <a:p>
            <a:pPr lvl="1"/>
            <a:r>
              <a:rPr lang="en-US" sz="1600" b="1"/>
              <a:t>R</a:t>
            </a:r>
            <a:r>
              <a:rPr lang="en-US" sz="1600"/>
              <a:t>ecovery			“pull the actuator back and disable it”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355183" y="4242727"/>
            <a:ext cx="7476259" cy="156966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94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248937" y="1392316"/>
            <a:ext cx="9935736" cy="3660775"/>
          </a:xfrm>
          <a:ln>
            <a:noFill/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/>
              <a:t>Lessons from aerospace/automotive: </a:t>
            </a:r>
          </a:p>
          <a:p>
            <a:pPr lvl="1"/>
            <a:r>
              <a:rPr lang="en-US"/>
              <a:t>reliable systems have redundancies</a:t>
            </a:r>
          </a:p>
          <a:p>
            <a:pPr lvl="2"/>
            <a:r>
              <a:rPr lang="en-US"/>
              <a:t>adding sensors and actuators actually decreases the operating cost</a:t>
            </a:r>
          </a:p>
          <a:p>
            <a:pPr lvl="2"/>
            <a:r>
              <a:rPr lang="en-US"/>
              <a:t>the weight penalty is ~ 10%</a:t>
            </a:r>
          </a:p>
          <a:p>
            <a:pPr lvl="1"/>
            <a:r>
              <a:rPr lang="en-US"/>
              <a:t>most hardware failures are from sensors</a:t>
            </a:r>
          </a:p>
          <a:p>
            <a:pPr lvl="1"/>
            <a:r>
              <a:rPr lang="en-US"/>
              <a:t>most in-mission failures are algorithmic</a:t>
            </a:r>
          </a:p>
          <a:p>
            <a:pPr lvl="1"/>
            <a:r>
              <a:rPr lang="en-US"/>
              <a:t>prediction + analytic redundancy are ways of reducing cost</a:t>
            </a:r>
          </a:p>
          <a:p>
            <a:pPr lvl="2"/>
            <a:r>
              <a:rPr lang="en-US"/>
              <a:t>prediction allows taking action before a failure happens</a:t>
            </a:r>
          </a:p>
          <a:p>
            <a:pPr lvl="2"/>
            <a:r>
              <a:rPr lang="en-US"/>
              <a:t>analytic reduncancy allows redundancy without new h/w</a:t>
            </a:r>
          </a:p>
          <a:p>
            <a:pPr lvl="1"/>
            <a:r>
              <a:rPr lang="en-US"/>
              <a:t>realistic failure testing is essential</a:t>
            </a:r>
          </a:p>
          <a:p>
            <a:pPr lvl="2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1817649" y="5887843"/>
            <a:ext cx="893212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POSSIBLY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12956" y="1182031"/>
            <a:ext cx="11351942" cy="408134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835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2017 FAULT DETECTION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62" y="1493767"/>
            <a:ext cx="6717201" cy="47568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255706" y="2181393"/>
            <a:ext cx="1692613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THRUSTER VOLTAGE AND CURRENT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622658" y="3947972"/>
            <a:ext cx="3325661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MASS SHIFTER POSITION, VOLTAGE AND CURRENT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197008" y="1934817"/>
            <a:ext cx="2256113" cy="35250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dirty="0" smtClean="0"/>
              <a:t>HOST PROCESSOR RUNNING FAULT DETECTION AND ISOLATION MATRIX ALGORITHIMS</a:t>
            </a:r>
            <a:endParaRPr lang="en-US" dirty="0"/>
          </a:p>
        </p:txBody>
      </p:sp>
      <p:sp>
        <p:nvSpPr>
          <p:cNvPr id="10" name="Right Arrow 9"/>
          <p:cNvSpPr/>
          <p:nvPr/>
        </p:nvSpPr>
        <p:spPr>
          <a:xfrm>
            <a:off x="6249669" y="2376445"/>
            <a:ext cx="906505" cy="442885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3892122" y="4188194"/>
            <a:ext cx="1607530" cy="442885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5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-206082"/>
            <a:ext cx="10515600" cy="1325563"/>
          </a:xfrm>
        </p:spPr>
        <p:txBody>
          <a:bodyPr/>
          <a:lstStyle/>
          <a:p>
            <a:r>
              <a:rPr lang="en-US" sz="4000"/>
              <a:t>2017: Fault characterization of a critical actuator*</a:t>
            </a:r>
            <a:r>
              <a:rPr lang="en-US"/>
              <a:t>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6981330" y="907377"/>
            <a:ext cx="3706414" cy="2861112"/>
            <a:chOff x="6981330" y="907377"/>
            <a:chExt cx="3706414" cy="286111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81330" y="907377"/>
              <a:ext cx="3706414" cy="2337892"/>
            </a:xfrm>
            <a:prstGeom prst="rect">
              <a:avLst/>
            </a:prstGeom>
          </p:spPr>
        </p:pic>
        <p:sp>
          <p:nvSpPr>
            <p:cNvPr id="5" name="Rounded Rectangle 4"/>
            <p:cNvSpPr/>
            <p:nvPr/>
          </p:nvSpPr>
          <p:spPr>
            <a:xfrm>
              <a:off x="7822166" y="1557717"/>
              <a:ext cx="2024743" cy="1110610"/>
            </a:xfrm>
            <a:prstGeom prst="roundRect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812815" y="3245269"/>
              <a:ext cx="204344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#1. overload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501156" y="3757945"/>
            <a:ext cx="4509972" cy="2964230"/>
            <a:chOff x="6501156" y="3757945"/>
            <a:chExt cx="4509972" cy="296423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5"/>
            <a:srcRect r="17325"/>
            <a:stretch/>
          </p:blipFill>
          <p:spPr>
            <a:xfrm>
              <a:off x="6501156" y="3757945"/>
              <a:ext cx="4509972" cy="2426182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>
              <a:off x="6701255" y="4012209"/>
              <a:ext cx="2628925" cy="831670"/>
            </a:xfrm>
            <a:prstGeom prst="roundRect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677116" y="6198955"/>
              <a:ext cx="243047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#3. bad sensor</a:t>
              </a: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1586815" y="3788506"/>
            <a:ext cx="3359778" cy="2933669"/>
            <a:chOff x="1676023" y="3788506"/>
            <a:chExt cx="3359778" cy="2933669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6023" y="3788506"/>
              <a:ext cx="3229995" cy="2421600"/>
            </a:xfrm>
            <a:prstGeom prst="rect">
              <a:avLst/>
            </a:prstGeom>
          </p:spPr>
        </p:pic>
        <p:sp>
          <p:nvSpPr>
            <p:cNvPr id="11" name="Oval 10"/>
            <p:cNvSpPr/>
            <p:nvPr/>
          </p:nvSpPr>
          <p:spPr>
            <a:xfrm>
              <a:off x="2109164" y="4048732"/>
              <a:ext cx="642257" cy="1022723"/>
            </a:xfrm>
            <a:prstGeom prst="ellipse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17228" y="6198955"/>
              <a:ext cx="32185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#2. loose lead-screw</a:t>
              </a:r>
            </a:p>
          </p:txBody>
        </p:sp>
      </p:grpSp>
      <p:grpSp>
        <p:nvGrpSpPr>
          <p:cNvPr id="16" name="Group 15"/>
          <p:cNvGrpSpPr>
            <a:grpSpLocks noChangeAspect="1"/>
          </p:cNvGrpSpPr>
          <p:nvPr/>
        </p:nvGrpSpPr>
        <p:grpSpPr>
          <a:xfrm>
            <a:off x="1456717" y="902026"/>
            <a:ext cx="3985078" cy="2864879"/>
            <a:chOff x="1456717" y="1075889"/>
            <a:chExt cx="3557099" cy="2557204"/>
          </a:xfrm>
        </p:grpSpPr>
        <p:pic>
          <p:nvPicPr>
            <p:cNvPr id="3" name="IMG_0357.m4v">
              <a:hlinkClick r:id="" action="ppaction://media"/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7"/>
            <a:stretch>
              <a:fillRect/>
            </a:stretch>
          </p:blipFill>
          <p:spPr>
            <a:xfrm>
              <a:off x="1456717" y="1075889"/>
              <a:ext cx="3557099" cy="200086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760920" y="3109873"/>
              <a:ext cx="294869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/>
                <a:t>nominal operation</a:t>
              </a: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0296252" y="6531929"/>
            <a:ext cx="228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/>
              <a:t>*LRAUV mass-shifter</a:t>
            </a:r>
          </a:p>
        </p:txBody>
      </p:sp>
    </p:spTree>
    <p:extLst>
      <p:ext uri="{BB962C8B-B14F-4D97-AF65-F5344CB8AC3E}">
        <p14:creationId xmlns:p14="http://schemas.microsoft.com/office/powerpoint/2010/main" val="137166145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85978" y="244392"/>
            <a:ext cx="10668001" cy="1028247"/>
          </a:xfrm>
        </p:spPr>
        <p:txBody>
          <a:bodyPr>
            <a:normAutofit/>
          </a:bodyPr>
          <a:lstStyle/>
          <a:p>
            <a:r>
              <a:rPr lang="en-US" sz="3600"/>
              <a:t>Fault Detection and Fault Isolation?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5174649" y="1361531"/>
            <a:ext cx="6782325" cy="5352843"/>
            <a:chOff x="2275331" y="1311964"/>
            <a:chExt cx="6782325" cy="535284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0" t="9046" r="6867" b="1704"/>
            <a:stretch/>
          </p:blipFill>
          <p:spPr bwMode="auto">
            <a:xfrm>
              <a:off x="2275331" y="1311964"/>
              <a:ext cx="6782325" cy="535284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" name="Oval 1"/>
            <p:cNvSpPr/>
            <p:nvPr/>
          </p:nvSpPr>
          <p:spPr>
            <a:xfrm>
              <a:off x="4081346" y="1371600"/>
              <a:ext cx="1984917" cy="2029522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2845234" y="3572155"/>
              <a:ext cx="735981" cy="1200567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2852671" y="4583198"/>
              <a:ext cx="735981" cy="1200567"/>
            </a:xfrm>
            <a:prstGeom prst="ellipse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5073804" y="3987772"/>
              <a:ext cx="16057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FFC000"/>
                  </a:solidFill>
                </a:rPr>
                <a:t>NOMINAL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270916" y="2201695"/>
              <a:ext cx="16057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C00000"/>
                  </a:solidFill>
                </a:rPr>
                <a:t>OVERLOAD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 rot="16200000">
              <a:off x="2397511" y="3926464"/>
              <a:ext cx="16057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C00000"/>
                  </a:solidFill>
                </a:rPr>
                <a:t>SENSOR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2619485" y="4890078"/>
              <a:ext cx="11671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>
                  <a:solidFill>
                    <a:srgbClr val="C00000"/>
                  </a:solidFill>
                </a:rPr>
                <a:t>LEAD SCREW</a:t>
              </a: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0" t="8789" r="6980" b="7303"/>
          <a:stretch/>
        </p:blipFill>
        <p:spPr bwMode="auto">
          <a:xfrm>
            <a:off x="926892" y="2251262"/>
            <a:ext cx="3274220" cy="28135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65245" y="1881930"/>
            <a:ext cx="2397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nominal performance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2034" y="5846368"/>
            <a:ext cx="4980391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/>
              <a:t>YES: NOMINAL AND FAULTS ARE WELL-SEPARATED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87481" y="931765"/>
            <a:ext cx="23975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nominal +faults</a:t>
            </a:r>
          </a:p>
        </p:txBody>
      </p:sp>
    </p:spTree>
    <p:extLst>
      <p:ext uri="{BB962C8B-B14F-4D97-AF65-F5344CB8AC3E}">
        <p14:creationId xmlns:p14="http://schemas.microsoft.com/office/powerpoint/2010/main" val="38773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2959</TotalTime>
  <Words>2286</Words>
  <Application>Microsoft Office PowerPoint</Application>
  <PresentationFormat>Widescreen</PresentationFormat>
  <Paragraphs>466</Paragraphs>
  <Slides>49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6" baseType="lpstr">
      <vt:lpstr>Arial</vt:lpstr>
      <vt:lpstr>Calibri</vt:lpstr>
      <vt:lpstr>Calibri Light</vt:lpstr>
      <vt:lpstr>Cambria Math</vt:lpstr>
      <vt:lpstr>Mangal</vt:lpstr>
      <vt:lpstr>Wingdings</vt:lpstr>
      <vt:lpstr>Office Theme</vt:lpstr>
      <vt:lpstr>Predictive Fault-Detection: Concept Review</vt:lpstr>
      <vt:lpstr>Team Composition / Roles</vt:lpstr>
      <vt:lpstr>Foundation</vt:lpstr>
      <vt:lpstr>PowerPoint Presentation</vt:lpstr>
      <vt:lpstr>PowerPoint Presentation</vt:lpstr>
      <vt:lpstr>PowerPoint Presentation</vt:lpstr>
      <vt:lpstr>2017 FAULT DETECTION</vt:lpstr>
      <vt:lpstr>2017: Fault characterization of a critical actuator* </vt:lpstr>
      <vt:lpstr>Fault Detection and Fault Isolation?</vt:lpstr>
      <vt:lpstr>Time-to-Failure Prediction?</vt:lpstr>
      <vt:lpstr>PowerPoint Presentation</vt:lpstr>
      <vt:lpstr>PowerPoint Presentation</vt:lpstr>
      <vt:lpstr>Requirements</vt:lpstr>
      <vt:lpstr>Capabilities</vt:lpstr>
      <vt:lpstr>Requirements</vt:lpstr>
      <vt:lpstr>Requirements – cont’d</vt:lpstr>
      <vt:lpstr>Requirements – cont’d</vt:lpstr>
      <vt:lpstr> Data source requirements </vt:lpstr>
      <vt:lpstr>Hardware Design</vt:lpstr>
      <vt:lpstr>Mass Shifter Drive Voltage and Current</vt:lpstr>
      <vt:lpstr>Mass Shifter Position from Linear Sensor</vt:lpstr>
      <vt:lpstr>Mass Shifter Speed from Linear Sensor vs. Encoder Pulses</vt:lpstr>
      <vt:lpstr>Sampling of linear position sensors</vt:lpstr>
      <vt:lpstr>Thruster Motor Drive Voltage and Current</vt:lpstr>
      <vt:lpstr>Phase 1: Current and Planned Lab Test Bed Design</vt:lpstr>
      <vt:lpstr>Phase2: Prototype Proposed Hardware Design in Lab</vt:lpstr>
      <vt:lpstr>PowerPoint Presentation</vt:lpstr>
      <vt:lpstr>Hardware Design Notes</vt:lpstr>
      <vt:lpstr>Software Design</vt:lpstr>
      <vt:lpstr>S/W architecture: Phase 1 &amp; 2</vt:lpstr>
      <vt:lpstr>Software Architecture: Phase 3</vt:lpstr>
      <vt:lpstr>Data Acquisition</vt:lpstr>
      <vt:lpstr>Fault-injection</vt:lpstr>
      <vt:lpstr>Algorithm Design</vt:lpstr>
      <vt:lpstr>V1: baseline implementation of the FDI/P chain</vt:lpstr>
      <vt:lpstr>Algorithmic roadmap</vt:lpstr>
      <vt:lpstr>Fault-Injection</vt:lpstr>
      <vt:lpstr>Limit-tab current overload</vt:lpstr>
      <vt:lpstr>Loose lead-screw</vt:lpstr>
      <vt:lpstr>Position sensor bias</vt:lpstr>
      <vt:lpstr>Risk Management</vt:lpstr>
      <vt:lpstr>Risk Elements</vt:lpstr>
      <vt:lpstr>Denoising Requirement</vt:lpstr>
      <vt:lpstr>Speed Measurement</vt:lpstr>
      <vt:lpstr>GSAP/Python</vt:lpstr>
      <vt:lpstr>Risk-reduction s/w prototype</vt:lpstr>
      <vt:lpstr>Overload Fault Recovery</vt:lpstr>
      <vt:lpstr>Next steps</vt:lpstr>
      <vt:lpstr>Next step: prototype design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WetWiFi Kickoff</dc:title>
  <dc:creator>mathieu.p.kemp@gmail.com</dc:creator>
  <cp:lastModifiedBy>Mark Chaffey</cp:lastModifiedBy>
  <cp:revision>144</cp:revision>
  <cp:lastPrinted>2018-03-27T15:55:19Z</cp:lastPrinted>
  <dcterms:created xsi:type="dcterms:W3CDTF">2018-01-10T15:56:59Z</dcterms:created>
  <dcterms:modified xsi:type="dcterms:W3CDTF">2018-04-04T19:08:22Z</dcterms:modified>
</cp:coreProperties>
</file>