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jpg" ContentType="image/jpeg"/>
  <Default Extension="emf" ContentType="image/x-emf"/>
  <Default Extension="m4v" ContentType="video/unknown"/>
  <Default Extension="rels" ContentType="application/vnd.openxmlformats-package.relationships+xml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45"/>
  </p:notesMasterIdLst>
  <p:sldIdLst>
    <p:sldId id="256" r:id="rId2"/>
    <p:sldId id="303" r:id="rId3"/>
    <p:sldId id="259" r:id="rId4"/>
    <p:sldId id="267" r:id="rId5"/>
    <p:sldId id="298" r:id="rId6"/>
    <p:sldId id="290" r:id="rId7"/>
    <p:sldId id="277" r:id="rId8"/>
    <p:sldId id="275" r:id="rId9"/>
    <p:sldId id="276" r:id="rId10"/>
    <p:sldId id="299" r:id="rId11"/>
    <p:sldId id="278" r:id="rId12"/>
    <p:sldId id="286" r:id="rId13"/>
    <p:sldId id="284" r:id="rId14"/>
    <p:sldId id="271" r:id="rId15"/>
    <p:sldId id="272" r:id="rId16"/>
    <p:sldId id="273" r:id="rId17"/>
    <p:sldId id="262" r:id="rId18"/>
    <p:sldId id="304" r:id="rId19"/>
    <p:sldId id="305" r:id="rId20"/>
    <p:sldId id="306" r:id="rId21"/>
    <p:sldId id="307" r:id="rId22"/>
    <p:sldId id="308" r:id="rId23"/>
    <p:sldId id="309" r:id="rId24"/>
    <p:sldId id="310" r:id="rId25"/>
    <p:sldId id="311" r:id="rId26"/>
    <p:sldId id="312" r:id="rId27"/>
    <p:sldId id="313" r:id="rId28"/>
    <p:sldId id="314" r:id="rId29"/>
    <p:sldId id="287" r:id="rId30"/>
    <p:sldId id="301" r:id="rId31"/>
    <p:sldId id="282" r:id="rId32"/>
    <p:sldId id="261" r:id="rId33"/>
    <p:sldId id="260" r:id="rId34"/>
    <p:sldId id="293" r:id="rId35"/>
    <p:sldId id="292" r:id="rId36"/>
    <p:sldId id="263" r:id="rId37"/>
    <p:sldId id="295" r:id="rId38"/>
    <p:sldId id="296" r:id="rId39"/>
    <p:sldId id="297" r:id="rId40"/>
    <p:sldId id="316" r:id="rId41"/>
    <p:sldId id="315" r:id="rId42"/>
    <p:sldId id="265" r:id="rId43"/>
    <p:sldId id="266" r:id="rId4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472C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8549"/>
    <p:restoredTop sz="94613"/>
  </p:normalViewPr>
  <p:slideViewPr>
    <p:cSldViewPr snapToGrid="0" snapToObjects="1">
      <p:cViewPr>
        <p:scale>
          <a:sx n="115" d="100"/>
          <a:sy n="115" d="100"/>
        </p:scale>
        <p:origin x="200" y="24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46" Type="http://schemas.openxmlformats.org/officeDocument/2006/relationships/presProps" Target="presProps.xml"/><Relationship Id="rId47" Type="http://schemas.openxmlformats.org/officeDocument/2006/relationships/viewProps" Target="viewProps.xml"/><Relationship Id="rId48" Type="http://schemas.openxmlformats.org/officeDocument/2006/relationships/theme" Target="theme/theme1.xml"/><Relationship Id="rId49" Type="http://schemas.openxmlformats.org/officeDocument/2006/relationships/tableStyles" Target="tableStyles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9" Type="http://schemas.openxmlformats.org/officeDocument/2006/relationships/slide" Target="slides/slide8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40" Type="http://schemas.openxmlformats.org/officeDocument/2006/relationships/slide" Target="slides/slide39.xml"/><Relationship Id="rId41" Type="http://schemas.openxmlformats.org/officeDocument/2006/relationships/slide" Target="slides/slide40.xml"/><Relationship Id="rId42" Type="http://schemas.openxmlformats.org/officeDocument/2006/relationships/slide" Target="slides/slide41.xml"/><Relationship Id="rId43" Type="http://schemas.openxmlformats.org/officeDocument/2006/relationships/slide" Target="slides/slide42.xml"/><Relationship Id="rId44" Type="http://schemas.openxmlformats.org/officeDocument/2006/relationships/slide" Target="slides/slide43.xml"/><Relationship Id="rId45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90F8C15-B06C-C845-B962-038E43FFE2A3}" type="datetimeFigureOut">
              <a:t>3/27/18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E2B32A1-F657-0B47-9A34-80219299C37E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134958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All the data.</a:t>
            </a:r>
            <a:r>
              <a:rPr lang="en-US" baseline="0"/>
              <a:t> Nice separation, except for the tails.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75B4C4-3AD6-1446-B65D-D9FF1993FA2F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217235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Current grows,</a:t>
            </a:r>
            <a:r>
              <a:rPr lang="en-US" baseline="0"/>
              <a:t> velocity decreases</a:t>
            </a:r>
          </a:p>
          <a:p>
            <a:r>
              <a:rPr lang="en-US" baseline="0"/>
              <a:t>10s to catch the fault before it overloads.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75B4C4-3AD6-1446-B65D-D9FF1993FA2F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81544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ECE762-EFD1-7247-91AA-6A5AF714E1DE}" type="datetimeFigureOut">
              <a:t>3/27/18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39AE1F-5372-C943-8C62-26604D3EF383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245416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ECE762-EFD1-7247-91AA-6A5AF714E1DE}" type="datetimeFigureOut">
              <a:t>3/27/18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39AE1F-5372-C943-8C62-26604D3EF383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11569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ECE762-EFD1-7247-91AA-6A5AF714E1DE}" type="datetimeFigureOut">
              <a:t>3/27/18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39AE1F-5372-C943-8C62-26604D3EF383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81703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ECE762-EFD1-7247-91AA-6A5AF714E1DE}" type="datetimeFigureOut">
              <a:t>3/27/18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39AE1F-5372-C943-8C62-26604D3EF383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86449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ECE762-EFD1-7247-91AA-6A5AF714E1DE}" type="datetimeFigureOut">
              <a:t>3/27/18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39AE1F-5372-C943-8C62-26604D3EF383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319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ECE762-EFD1-7247-91AA-6A5AF714E1DE}" type="datetimeFigureOut">
              <a:t>3/27/18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39AE1F-5372-C943-8C62-26604D3EF383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15623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ECE762-EFD1-7247-91AA-6A5AF714E1DE}" type="datetimeFigureOut">
              <a:t>3/27/18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39AE1F-5372-C943-8C62-26604D3EF383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11225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ECE762-EFD1-7247-91AA-6A5AF714E1DE}" type="datetimeFigureOut">
              <a:t>3/27/18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39AE1F-5372-C943-8C62-26604D3EF383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31667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ECE762-EFD1-7247-91AA-6A5AF714E1DE}" type="datetimeFigureOut">
              <a:t>3/27/18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39AE1F-5372-C943-8C62-26604D3EF383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68298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ECE762-EFD1-7247-91AA-6A5AF714E1DE}" type="datetimeFigureOut">
              <a:t>3/27/18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39AE1F-5372-C943-8C62-26604D3EF383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5927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ECE762-EFD1-7247-91AA-6A5AF714E1DE}" type="datetimeFigureOut">
              <a:t>3/27/18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39AE1F-5372-C943-8C62-26604D3EF383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84903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6ECE762-EFD1-7247-91AA-6A5AF714E1DE}" type="datetimeFigureOut">
              <a:t>3/27/18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39AE1F-5372-C943-8C62-26604D3EF383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40051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1.emf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2.emf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3.emf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4.emf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5.emf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6.emf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7.emf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8.emf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9.jpg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20.png"/><Relationship Id="rId3" Type="http://schemas.openxmlformats.org/officeDocument/2006/relationships/image" Target="../media/image21.png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22.png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23.png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4" Type="http://schemas.openxmlformats.org/officeDocument/2006/relationships/image" Target="../media/image26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4.png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7.png"/><Relationship Id="rId3" Type="http://schemas.openxmlformats.org/officeDocument/2006/relationships/image" Target="../media/image28.png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9.png"/><Relationship Id="rId3" Type="http://schemas.openxmlformats.org/officeDocument/2006/relationships/image" Target="../media/image30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hyperlink" Target="https://bitbucket.org/mbari/lrauv-application/src/master/Source/controlModule/" TargetMode="Externa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4" Type="http://schemas.openxmlformats.org/officeDocument/2006/relationships/image" Target="../media/image2.png"/><Relationship Id="rId5" Type="http://schemas.openxmlformats.org/officeDocument/2006/relationships/image" Target="../media/image3.png"/><Relationship Id="rId6" Type="http://schemas.openxmlformats.org/officeDocument/2006/relationships/image" Target="../media/image4.png"/><Relationship Id="rId7" Type="http://schemas.openxmlformats.org/officeDocument/2006/relationships/image" Target="../media/image5.png"/><Relationship Id="rId1" Type="http://schemas.microsoft.com/office/2007/relationships/media" Target="../media/media1.m4v"/><Relationship Id="rId2" Type="http://schemas.openxmlformats.org/officeDocument/2006/relationships/video" Target="../media/media1.m4v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4" Type="http://schemas.openxmlformats.org/officeDocument/2006/relationships/image" Target="../media/image7.png"/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4" Type="http://schemas.openxmlformats.org/officeDocument/2006/relationships/notesSlide" Target="../notesSlides/notesSlide2.xml"/><Relationship Id="rId5" Type="http://schemas.openxmlformats.org/officeDocument/2006/relationships/image" Target="../media/image8.png"/><Relationship Id="rId6" Type="http://schemas.openxmlformats.org/officeDocument/2006/relationships/image" Target="../media/image9.png"/><Relationship Id="rId7" Type="http://schemas.openxmlformats.org/officeDocument/2006/relationships/image" Target="../media/image10.png"/><Relationship Id="rId1" Type="http://schemas.microsoft.com/office/2007/relationships/media" Target="../media/media2.m4v"/><Relationship Id="rId2" Type="http://schemas.openxmlformats.org/officeDocument/2006/relationships/video" Target="../media/media2.m4v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/>
              <a:t>Predictive Fault-Detection:</a:t>
            </a:r>
            <a:br>
              <a:rPr lang="en-US"/>
            </a:br>
            <a:r>
              <a:rPr lang="en-US"/>
              <a:t>Concept Review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/>
              <a:t>04 April 2018</a:t>
            </a:r>
          </a:p>
        </p:txBody>
      </p:sp>
    </p:spTree>
    <p:extLst>
      <p:ext uri="{BB962C8B-B14F-4D97-AF65-F5344CB8AC3E}">
        <p14:creationId xmlns:p14="http://schemas.microsoft.com/office/powerpoint/2010/main" val="13266576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ounded Rectangle 2"/>
          <p:cNvSpPr/>
          <p:nvPr/>
        </p:nvSpPr>
        <p:spPr>
          <a:xfrm>
            <a:off x="1025912" y="1761891"/>
            <a:ext cx="10649414" cy="3479182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2414238" y="1864695"/>
            <a:ext cx="8558561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/>
              <a:t>2018 GOALS</a:t>
            </a:r>
            <a:endParaRPr lang="en-US" sz="2400"/>
          </a:p>
          <a:p>
            <a:r>
              <a:rPr lang="en-US" sz="2400"/>
              <a:t>Situational awareness</a:t>
            </a:r>
          </a:p>
          <a:p>
            <a:pPr marL="800100" lvl="1" indent="-342900">
              <a:buFont typeface="Arial" charset="0"/>
              <a:buChar char="•"/>
            </a:pPr>
            <a:r>
              <a:rPr lang="en-US" sz="2400"/>
              <a:t>achieve online FDI/P of a critical actuator</a:t>
            </a:r>
          </a:p>
          <a:p>
            <a:pPr marL="800100" lvl="1" indent="-342900">
              <a:buFont typeface="Arial" charset="0"/>
              <a:buChar char="•"/>
            </a:pPr>
            <a:r>
              <a:rPr lang="en-US" sz="2400"/>
              <a:t>achieve online FDI of a sensor</a:t>
            </a:r>
          </a:p>
          <a:p>
            <a:pPr marL="800100" lvl="1" indent="-342900">
              <a:buFont typeface="Arial" charset="0"/>
              <a:buChar char="•"/>
            </a:pPr>
            <a:r>
              <a:rPr lang="en-US" sz="2400"/>
              <a:t>test with fault-injection system</a:t>
            </a:r>
          </a:p>
          <a:p>
            <a:r>
              <a:rPr lang="en-US" sz="2400"/>
              <a:t>Fault-tolerance</a:t>
            </a:r>
          </a:p>
          <a:p>
            <a:pPr marL="800100" lvl="1" indent="-342900">
              <a:buFont typeface="Arial" charset="0"/>
              <a:buChar char="•"/>
            </a:pPr>
            <a:r>
              <a:rPr lang="en-US" sz="2400"/>
              <a:t>implement sensor redundancy</a:t>
            </a:r>
          </a:p>
          <a:p>
            <a:pPr marL="800100" lvl="1" indent="-342900">
              <a:buFont typeface="Arial" charset="0"/>
              <a:buChar char="•"/>
            </a:pPr>
            <a:r>
              <a:rPr lang="en-US" sz="2400"/>
              <a:t>implement analytical redundancy</a:t>
            </a:r>
          </a:p>
        </p:txBody>
      </p:sp>
    </p:spTree>
    <p:extLst>
      <p:ext uri="{BB962C8B-B14F-4D97-AF65-F5344CB8AC3E}">
        <p14:creationId xmlns:p14="http://schemas.microsoft.com/office/powerpoint/2010/main" val="9488533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" name="Group 27"/>
          <p:cNvGrpSpPr/>
          <p:nvPr/>
        </p:nvGrpSpPr>
        <p:grpSpPr>
          <a:xfrm>
            <a:off x="2892436" y="943605"/>
            <a:ext cx="7147550" cy="4988843"/>
            <a:chOff x="3817988" y="1724190"/>
            <a:chExt cx="7147550" cy="4988843"/>
          </a:xfrm>
        </p:grpSpPr>
        <p:sp>
          <p:nvSpPr>
            <p:cNvPr id="4" name="TextBox 3"/>
            <p:cNvSpPr txBox="1"/>
            <p:nvPr/>
          </p:nvSpPr>
          <p:spPr>
            <a:xfrm>
              <a:off x="4354868" y="3180208"/>
              <a:ext cx="3391963" cy="369332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b="1"/>
                <a:t>THRUSTER</a:t>
              </a:r>
              <a:endParaRPr lang="en-US"/>
            </a:p>
          </p:txBody>
        </p:sp>
        <p:sp>
          <p:nvSpPr>
            <p:cNvPr id="5" name="TextBox 4"/>
            <p:cNvSpPr txBox="1"/>
            <p:nvPr/>
          </p:nvSpPr>
          <p:spPr>
            <a:xfrm>
              <a:off x="5846025" y="2417683"/>
              <a:ext cx="3391964" cy="369332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b="1"/>
                <a:t>MASS-SHIFTER</a:t>
              </a:r>
              <a:endParaRPr lang="en-US"/>
            </a:p>
          </p:txBody>
        </p:sp>
        <p:sp>
          <p:nvSpPr>
            <p:cNvPr id="6" name="TextBox 5"/>
            <p:cNvSpPr txBox="1"/>
            <p:nvPr/>
          </p:nvSpPr>
          <p:spPr>
            <a:xfrm>
              <a:off x="4371795" y="3624164"/>
              <a:ext cx="3358109" cy="369332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b="1"/>
                <a:t>SEABED COLLISION</a:t>
              </a:r>
              <a:endParaRPr lang="en-US"/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4371795" y="4068119"/>
              <a:ext cx="3358109" cy="369332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b="1"/>
                <a:t>SHIP COLLISION</a:t>
              </a:r>
              <a:endParaRPr lang="en-US"/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4371795" y="4512074"/>
              <a:ext cx="3358109" cy="369332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b="1"/>
                <a:t>SURFACING</a:t>
              </a:r>
              <a:endParaRPr lang="en-US"/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5647086" y="1812234"/>
              <a:ext cx="3508070" cy="369332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US" b="1"/>
                <a:t>CANDIDATE SYSTEMS FOR FDI/P</a:t>
              </a:r>
            </a:p>
          </p:txBody>
        </p:sp>
        <p:sp>
          <p:nvSpPr>
            <p:cNvPr id="15" name="Rounded Rectangle 14"/>
            <p:cNvSpPr/>
            <p:nvPr/>
          </p:nvSpPr>
          <p:spPr>
            <a:xfrm>
              <a:off x="3817988" y="1724190"/>
              <a:ext cx="7099056" cy="4988843"/>
            </a:xfrm>
            <a:prstGeom prst="round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7" name="Straight Connector 16"/>
            <p:cNvCxnSpPr/>
            <p:nvPr/>
          </p:nvCxnSpPr>
          <p:spPr>
            <a:xfrm>
              <a:off x="4538872" y="3057452"/>
              <a:ext cx="5842913" cy="19675"/>
            </a:xfrm>
            <a:prstGeom prst="line">
              <a:avLst/>
            </a:prstGeom>
            <a:ln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8" name="TextBox 17"/>
            <p:cNvSpPr txBox="1"/>
            <p:nvPr/>
          </p:nvSpPr>
          <p:spPr>
            <a:xfrm>
              <a:off x="4371795" y="4956029"/>
              <a:ext cx="3358109" cy="369332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b="1"/>
                <a:t>RUDDER/ELEVATOR</a:t>
              </a:r>
              <a:endParaRPr lang="en-US"/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4371795" y="5399984"/>
              <a:ext cx="3358109" cy="369332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b="1"/>
                <a:t>BATTERY</a:t>
              </a:r>
              <a:endParaRPr lang="en-US"/>
            </a:p>
          </p:txBody>
        </p:sp>
        <p:sp>
          <p:nvSpPr>
            <p:cNvPr id="20" name="TextBox 19"/>
            <p:cNvSpPr txBox="1"/>
            <p:nvPr/>
          </p:nvSpPr>
          <p:spPr>
            <a:xfrm>
              <a:off x="4371795" y="5843941"/>
              <a:ext cx="3358109" cy="369332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b="1"/>
                <a:t>DVL INTEGRITY</a:t>
              </a:r>
              <a:endParaRPr lang="en-US"/>
            </a:p>
          </p:txBody>
        </p:sp>
        <p:sp>
          <p:nvSpPr>
            <p:cNvPr id="21" name="TextBox 20"/>
            <p:cNvSpPr txBox="1"/>
            <p:nvPr/>
          </p:nvSpPr>
          <p:spPr>
            <a:xfrm>
              <a:off x="7607429" y="3196954"/>
              <a:ext cx="3358109" cy="369332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b="1"/>
                <a:t>ATTITUDE CONTROLLERS</a:t>
              </a:r>
              <a:endParaRPr lang="en-US"/>
            </a:p>
          </p:txBody>
        </p:sp>
        <p:sp>
          <p:nvSpPr>
            <p:cNvPr id="22" name="TextBox 21"/>
            <p:cNvSpPr txBox="1"/>
            <p:nvPr/>
          </p:nvSpPr>
          <p:spPr>
            <a:xfrm>
              <a:off x="7607429" y="3696105"/>
              <a:ext cx="3358109" cy="369332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b="1"/>
                <a:t>GUIDANCE</a:t>
              </a:r>
              <a:endParaRPr lang="en-US"/>
            </a:p>
          </p:txBody>
        </p:sp>
        <p:sp>
          <p:nvSpPr>
            <p:cNvPr id="23" name="TextBox 22"/>
            <p:cNvSpPr txBox="1"/>
            <p:nvPr/>
          </p:nvSpPr>
          <p:spPr>
            <a:xfrm>
              <a:off x="7607429" y="4195256"/>
              <a:ext cx="3358109" cy="369332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b="1"/>
                <a:t>NAVIGATION</a:t>
              </a:r>
              <a:endParaRPr lang="en-US"/>
            </a:p>
          </p:txBody>
        </p:sp>
        <p:sp>
          <p:nvSpPr>
            <p:cNvPr id="24" name="TextBox 23"/>
            <p:cNvSpPr txBox="1"/>
            <p:nvPr/>
          </p:nvSpPr>
          <p:spPr>
            <a:xfrm>
              <a:off x="7607429" y="4694407"/>
              <a:ext cx="3358109" cy="369332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b="1"/>
                <a:t>COMMUNICATION</a:t>
              </a:r>
              <a:endParaRPr lang="en-US"/>
            </a:p>
          </p:txBody>
        </p:sp>
        <p:sp>
          <p:nvSpPr>
            <p:cNvPr id="25" name="TextBox 24"/>
            <p:cNvSpPr txBox="1"/>
            <p:nvPr/>
          </p:nvSpPr>
          <p:spPr>
            <a:xfrm>
              <a:off x="7607429" y="5193558"/>
              <a:ext cx="3358109" cy="369332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b="1"/>
                <a:t>SONAR INTEGRITY</a:t>
              </a:r>
              <a:endParaRPr lang="en-US"/>
            </a:p>
          </p:txBody>
        </p:sp>
        <p:sp>
          <p:nvSpPr>
            <p:cNvPr id="27" name="TextBox 26"/>
            <p:cNvSpPr txBox="1"/>
            <p:nvPr/>
          </p:nvSpPr>
          <p:spPr>
            <a:xfrm>
              <a:off x="7558935" y="5692707"/>
              <a:ext cx="3358109" cy="369332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b="1"/>
                <a:t>PROCESSOR INTEGRITY</a:t>
              </a:r>
            </a:p>
          </p:txBody>
        </p:sp>
      </p:grpSp>
      <p:cxnSp>
        <p:nvCxnSpPr>
          <p:cNvPr id="32" name="Straight Arrow Connector 31"/>
          <p:cNvCxnSpPr>
            <a:stCxn id="5" idx="3"/>
          </p:cNvCxnSpPr>
          <p:nvPr/>
        </p:nvCxnSpPr>
        <p:spPr>
          <a:xfrm flipH="1">
            <a:off x="7593980" y="1821764"/>
            <a:ext cx="718457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TextBox 32"/>
          <p:cNvSpPr txBox="1"/>
          <p:nvPr/>
        </p:nvSpPr>
        <p:spPr>
          <a:xfrm>
            <a:off x="8360931" y="1637098"/>
            <a:ext cx="17133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/>
              <a:t>starting point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6696575" y="5343301"/>
            <a:ext cx="3358109" cy="36933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b="1"/>
              <a:t>ground fault</a:t>
            </a:r>
            <a:endParaRPr lang="en-US" b="1"/>
          </a:p>
        </p:txBody>
      </p:sp>
    </p:spTree>
    <p:extLst>
      <p:ext uri="{BB962C8B-B14F-4D97-AF65-F5344CB8AC3E}">
        <p14:creationId xmlns:p14="http://schemas.microsoft.com/office/powerpoint/2010/main" val="2380657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Requirements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4411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Capabilities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479937"/>
            <a:ext cx="10515600" cy="4351338"/>
          </a:xfrm>
          <a:ln>
            <a:solidFill>
              <a:schemeClr val="tx1"/>
            </a:solidFill>
          </a:ln>
        </p:spPr>
        <p:txBody>
          <a:bodyPr>
            <a:normAutofit fontScale="62500" lnSpcReduction="20000"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/>
              <a:t>Focus on one actuator only</a:t>
            </a:r>
          </a:p>
          <a:p>
            <a:pPr lvl="1"/>
            <a:r>
              <a:rPr lang="en-US"/>
              <a:t>mass-shifter: well-characterized, well-separated faults, long prognostic horizon</a:t>
            </a:r>
          </a:p>
          <a:p>
            <a:pPr marL="514350" indent="-514350">
              <a:buFont typeface="+mj-lt"/>
              <a:buAutoNum type="arabicPeriod"/>
            </a:pPr>
            <a:r>
              <a:rPr lang="en-US"/>
              <a:t>Limit the faults</a:t>
            </a:r>
          </a:p>
          <a:p>
            <a:pPr lvl="1"/>
            <a:r>
              <a:rPr lang="en-US"/>
              <a:t>limit-tab overload, loose screw, bad absolute position sensor</a:t>
            </a:r>
          </a:p>
          <a:p>
            <a:pPr marL="514350" indent="-514350">
              <a:buFont typeface="+mj-lt"/>
              <a:buAutoNum type="arabicPeriod"/>
            </a:pPr>
            <a:r>
              <a:rPr lang="en-US"/>
              <a:t>Design to system to support algorithm development (not the other way around)</a:t>
            </a:r>
          </a:p>
          <a:p>
            <a:pPr lvl="1"/>
            <a:r>
              <a:rPr lang="en-US"/>
              <a:t>Python</a:t>
            </a:r>
          </a:p>
          <a:p>
            <a:pPr lvl="1"/>
            <a:r>
              <a:rPr lang="en-US"/>
              <a:t>implemented on a powerful computer that runs an actual OS</a:t>
            </a:r>
          </a:p>
          <a:p>
            <a:pPr marL="514350" indent="-514350">
              <a:buFont typeface="+mj-lt"/>
              <a:buAutoNum type="arabicPeriod"/>
            </a:pPr>
            <a:r>
              <a:rPr lang="en-US"/>
              <a:t>Create stand-alone hardware with minimal dependencies on the vehicle</a:t>
            </a:r>
          </a:p>
          <a:p>
            <a:pPr marL="514350" indent="-514350">
              <a:buFont typeface="+mj-lt"/>
              <a:buAutoNum type="arabicPeriod"/>
            </a:pPr>
            <a:r>
              <a:rPr lang="en-US"/>
              <a:t>Implement the FDI/P framework</a:t>
            </a:r>
          </a:p>
          <a:p>
            <a:pPr lvl="1"/>
            <a:r>
              <a:rPr lang="en-US" b="1"/>
              <a:t>F</a:t>
            </a:r>
            <a:r>
              <a:rPr lang="en-US"/>
              <a:t>ault = non-nominal operation</a:t>
            </a:r>
          </a:p>
          <a:p>
            <a:pPr lvl="1"/>
            <a:r>
              <a:rPr lang="en-US" b="1"/>
              <a:t>D</a:t>
            </a:r>
            <a:r>
              <a:rPr lang="en-US"/>
              <a:t>etect a fault 			“something’s weird”</a:t>
            </a:r>
          </a:p>
          <a:p>
            <a:pPr lvl="1"/>
            <a:r>
              <a:rPr lang="en-US" b="1"/>
              <a:t>I</a:t>
            </a:r>
            <a:r>
              <a:rPr lang="en-US"/>
              <a:t>solate the fault 		“it’s a mass-shifter limit tab fault”</a:t>
            </a:r>
          </a:p>
          <a:p>
            <a:pPr lvl="1"/>
            <a:r>
              <a:rPr lang="en-US" b="1"/>
              <a:t>P</a:t>
            </a:r>
            <a:r>
              <a:rPr lang="en-US"/>
              <a:t>redict the time-to-failure 	“it will overload in 8 seconds”</a:t>
            </a:r>
          </a:p>
          <a:p>
            <a:pPr marL="514350" indent="-514350">
              <a:buFont typeface="+mj-lt"/>
              <a:buAutoNum type="arabicPeriod"/>
            </a:pPr>
            <a:r>
              <a:rPr lang="en-US"/>
              <a:t>Include realistic fault-injection from the start</a:t>
            </a:r>
          </a:p>
          <a:p>
            <a:pPr lvl="1"/>
            <a:r>
              <a:rPr lang="en-US"/>
              <a:t>i.e. need to be able to put the system in an actual fault state, in actual conditions, and on purpose</a:t>
            </a:r>
          </a:p>
          <a:p>
            <a:pPr lvl="1"/>
            <a:r>
              <a:rPr lang="en-US"/>
              <a:t>reversibly, repeatably, controllably </a:t>
            </a:r>
          </a:p>
          <a:p>
            <a:pPr marL="514350" indent="-514350">
              <a:buFont typeface="+mj-lt"/>
              <a:buAutoNum type="arabicPeriod"/>
            </a:pPr>
            <a:endParaRPr lang="en-US"/>
          </a:p>
          <a:p>
            <a:pPr marL="514350" indent="-514350">
              <a:buFont typeface="+mj-lt"/>
              <a:buAutoNum type="arabicPeriod"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89527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R</a:t>
            </a:r>
            <a:r>
              <a:rPr lang="en-US"/>
              <a:t>equirements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ln>
            <a:solidFill>
              <a:schemeClr val="tx1"/>
            </a:solidFill>
          </a:ln>
        </p:spPr>
        <p:txBody>
          <a:bodyPr>
            <a:normAutofit fontScale="62500" lnSpcReduction="20000"/>
          </a:bodyPr>
          <a:lstStyle/>
          <a:p>
            <a:pPr marL="0" indent="0">
              <a:buNone/>
            </a:pPr>
            <a:r>
              <a:rPr lang="en-US" b="1"/>
              <a:t>System</a:t>
            </a:r>
          </a:p>
          <a:p>
            <a:r>
              <a:rPr lang="en-US"/>
              <a:t>SYS01. The system will be composed of 1) a predictive fault-detection subsystem, 2) a fault-injection subsystem, and 3) a fault-injection mission scripting tool, and 4) a post-mission analysis tool.</a:t>
            </a:r>
          </a:p>
          <a:p>
            <a:r>
              <a:rPr lang="en-US"/>
              <a:t>SYS02. The fault-detection and fault-injection subsystems will run on dedicated hardware that fits inside the LRAUV main housing, and that runs off power provided by the LRAUV.</a:t>
            </a:r>
          </a:p>
          <a:p>
            <a:r>
              <a:rPr lang="en-US"/>
              <a:t>SYS03. The fault-detection and fault-injection subsystems will have access to the vehicle data described in the Data Sources appendix.</a:t>
            </a:r>
          </a:p>
          <a:p>
            <a:r>
              <a:rPr lang="en-US"/>
              <a:t>SYS04. The system will be testable on the bench, in the tank, and at sea.</a:t>
            </a:r>
          </a:p>
          <a:p>
            <a:r>
              <a:rPr lang="en-US"/>
              <a:t>SYS05. The fault-detection and fault-injection processor  will be selected to support 1) computationally-intensive floating-point algorithms, 2) at least a 5X scaling-up of the computational load.</a:t>
            </a:r>
          </a:p>
          <a:p>
            <a:r>
              <a:rPr lang="en-US"/>
              <a:t>SYS06. The fault-detection and fault-injection applications will be written in Python.</a:t>
            </a:r>
          </a:p>
          <a:p>
            <a:r>
              <a:rPr lang="en-US"/>
              <a:t>SYS07. The system will be capable of native compilation.</a:t>
            </a:r>
          </a:p>
          <a:p>
            <a:r>
              <a:rPr lang="en-US"/>
              <a:t>SYS08. The system will support at least 1MBps file transfer, without having to open the vehicle.</a:t>
            </a:r>
          </a:p>
          <a:p>
            <a:r>
              <a:rPr lang="en-US"/>
              <a:t>SYS09. The system will be capable of logging time-stamped data from its data sources and from its algorithms.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28459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Requirements </a:t>
            </a:r>
            <a:r>
              <a:rPr lang="mr-IN"/>
              <a:t>–</a:t>
            </a:r>
            <a:r>
              <a:rPr lang="en-US"/>
              <a:t> cont’d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ln>
            <a:solidFill>
              <a:schemeClr val="tx1"/>
            </a:solidFill>
          </a:ln>
        </p:spPr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en-US" b="1"/>
              <a:t>Fault Detection</a:t>
            </a:r>
          </a:p>
          <a:p>
            <a:r>
              <a:rPr lang="en-US"/>
              <a:t>FD01. The fault-detection subsystem will detect the following mass-shifter faults:</a:t>
            </a:r>
          </a:p>
          <a:p>
            <a:pPr lvl="1"/>
            <a:r>
              <a:rPr lang="en-US"/>
              <a:t>Limit-tab current overload</a:t>
            </a:r>
          </a:p>
          <a:p>
            <a:pPr lvl="1"/>
            <a:r>
              <a:rPr lang="en-US"/>
              <a:t>Loose lead-screw</a:t>
            </a:r>
          </a:p>
          <a:p>
            <a:pPr lvl="1"/>
            <a:r>
              <a:rPr lang="en-US"/>
              <a:t>Position sensor failure</a:t>
            </a:r>
          </a:p>
          <a:p>
            <a:r>
              <a:rPr lang="en-US"/>
              <a:t>FD02. The fault-detection subsystem will estimate the remaining time to failure.</a:t>
            </a:r>
          </a:p>
          <a:p>
            <a:r>
              <a:rPr lang="en-US"/>
              <a:t>FD03. Optionally, the fault-detection subsystem will also detect the following thruster faults:</a:t>
            </a:r>
          </a:p>
          <a:p>
            <a:pPr lvl="1"/>
            <a:r>
              <a:rPr lang="en-US"/>
              <a:t>Current overload</a:t>
            </a:r>
          </a:p>
          <a:p>
            <a:pPr lvl="1"/>
            <a:r>
              <a:rPr lang="en-US"/>
              <a:t>Magnetic coupler failure</a:t>
            </a:r>
          </a:p>
          <a:p>
            <a:pPr lvl="1"/>
            <a:r>
              <a:rPr lang="en-US"/>
              <a:t>Propeller loss</a:t>
            </a:r>
          </a:p>
          <a:p>
            <a:pPr marL="9525" indent="0">
              <a:buNone/>
            </a:pPr>
            <a:r>
              <a:rPr lang="en-US"/>
              <a:t>and estimate the remaining time to failure.</a:t>
            </a:r>
          </a:p>
        </p:txBody>
      </p:sp>
    </p:spTree>
    <p:extLst>
      <p:ext uri="{BB962C8B-B14F-4D97-AF65-F5344CB8AC3E}">
        <p14:creationId xmlns:p14="http://schemas.microsoft.com/office/powerpoint/2010/main" val="3655899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Requirements </a:t>
            </a:r>
            <a:r>
              <a:rPr lang="mr-IN"/>
              <a:t>–</a:t>
            </a:r>
            <a:r>
              <a:rPr lang="en-US"/>
              <a:t> cont’d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ln>
            <a:solidFill>
              <a:schemeClr val="tx1"/>
            </a:solidFill>
          </a:ln>
        </p:spPr>
        <p:txBody>
          <a:bodyPr>
            <a:normAutofit fontScale="62500" lnSpcReduction="20000"/>
          </a:bodyPr>
          <a:lstStyle/>
          <a:p>
            <a:pPr marL="0" indent="0">
              <a:buNone/>
            </a:pPr>
            <a:r>
              <a:rPr lang="en-US" b="1"/>
              <a:t>Fault Injection</a:t>
            </a:r>
          </a:p>
          <a:p>
            <a:r>
              <a:rPr lang="en-US"/>
              <a:t>FI01. The fault-injection subsystem will be capable of injecting the mass-shifter faults enumerated in FD01:</a:t>
            </a:r>
          </a:p>
          <a:p>
            <a:r>
              <a:rPr lang="en-US"/>
              <a:t>FI02. The fault-injection subsystem will be capable of injecting faults during a mission.</a:t>
            </a:r>
          </a:p>
          <a:p>
            <a:r>
              <a:rPr lang="en-US"/>
              <a:t>FI03. The fault-injection subsystem will be capable of injecting faults reversibly, repeatably, and controllably.</a:t>
            </a:r>
          </a:p>
          <a:p>
            <a:pPr lvl="1"/>
            <a:r>
              <a:rPr lang="en-US"/>
              <a:t>reversibly: can return to nominal.</a:t>
            </a:r>
          </a:p>
          <a:p>
            <a:pPr lvl="1"/>
            <a:r>
              <a:rPr lang="en-US"/>
              <a:t>repeatably: can do it multiple times during a mission.</a:t>
            </a:r>
          </a:p>
          <a:p>
            <a:pPr lvl="1"/>
            <a:r>
              <a:rPr lang="en-US"/>
              <a:t>controllably: has hooks to control the fault parameters: rate of fault application, fault magnitude, etc.</a:t>
            </a:r>
          </a:p>
          <a:p>
            <a:r>
              <a:rPr lang="en-US"/>
              <a:t>FI04. The fault-injection subsystem will be capable of coordinating fault injection and actuator motion.</a:t>
            </a:r>
          </a:p>
          <a:p>
            <a:pPr lvl="1"/>
            <a:r>
              <a:rPr lang="en-US"/>
              <a:t>i.e. if we inject a mass-shifter failure, we ought to make sure the mass-shifter is commanded to move.</a:t>
            </a:r>
          </a:p>
          <a:p>
            <a:r>
              <a:rPr lang="en-US"/>
              <a:t>FI05. Optionally, the fault-injection subsystem will be capable of injecting the thruster faults enumerated in FD03</a:t>
            </a:r>
          </a:p>
          <a:p>
            <a:pPr lvl="1"/>
            <a:r>
              <a:rPr lang="en-US"/>
              <a:t>Current overload</a:t>
            </a:r>
          </a:p>
          <a:p>
            <a:pPr lvl="1"/>
            <a:r>
              <a:rPr lang="en-US"/>
              <a:t>Magnetic coupler failure</a:t>
            </a:r>
          </a:p>
          <a:p>
            <a:pPr lvl="1"/>
            <a:r>
              <a:rPr lang="en-US"/>
              <a:t>Propeller loss</a:t>
            </a:r>
          </a:p>
          <a:p>
            <a:pPr marL="0" indent="0">
              <a:buNone/>
            </a:pPr>
            <a:r>
              <a:rPr lang="en-US"/>
              <a:t>and do so in accordance with FI02, FI03, and FI04.</a:t>
            </a:r>
          </a:p>
          <a:p>
            <a:endParaRPr lang="en-US"/>
          </a:p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94243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827048" y="365124"/>
            <a:ext cx="10515600" cy="1325563"/>
          </a:xfrm>
        </p:spPr>
        <p:txBody>
          <a:bodyPr>
            <a:normAutofit fontScale="90000"/>
          </a:bodyPr>
          <a:lstStyle/>
          <a:p>
            <a:r>
              <a:rPr lang="en-US"/>
              <a:t/>
            </a:r>
            <a:br>
              <a:rPr lang="en-US"/>
            </a:br>
            <a:r>
              <a:rPr lang="en-US"/>
              <a:t>Data source requirements</a:t>
            </a:r>
            <a:br>
              <a:rPr lang="en-US"/>
            </a:br>
            <a:endParaRPr lang="en-US"/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8608977"/>
              </p:ext>
            </p:extLst>
          </p:nvPr>
        </p:nvGraphicFramePr>
        <p:xfrm>
          <a:off x="493442" y="2433817"/>
          <a:ext cx="7569820" cy="2372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92455"/>
                <a:gridCol w="1892455"/>
                <a:gridCol w="1892455"/>
                <a:gridCol w="1892455"/>
              </a:tblGrid>
              <a:tr h="370840">
                <a:tc>
                  <a:txBody>
                    <a:bodyPr/>
                    <a:lstStyle/>
                    <a:p>
                      <a:r>
                        <a:rPr lang="en-US"/>
                        <a:t>data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range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repeatibility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sampling</a:t>
                      </a:r>
                      <a:r>
                        <a:rPr lang="en-US" baseline="0"/>
                        <a:t> r</a:t>
                      </a:r>
                      <a:r>
                        <a:rPr lang="en-US"/>
                        <a:t>ate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400"/>
                        <a:t>motor current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/>
                        <a:t>typical</a:t>
                      </a:r>
                      <a:r>
                        <a:rPr lang="en-US" sz="1400" baseline="0"/>
                        <a:t> = +/- 50mA</a:t>
                      </a:r>
                    </a:p>
                    <a:p>
                      <a:r>
                        <a:rPr lang="en-US" sz="1400" baseline="0"/>
                        <a:t>full range = +/- 500mA</a:t>
                      </a:r>
                      <a:endParaRPr lang="en-US" sz="1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/>
                        <a:t>1  mA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/>
                        <a:t>10Hz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400"/>
                        <a:t>absolute tray position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/>
                        <a:t>+/- 50mm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/>
                        <a:t>0.1mm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/>
                        <a:t>10Hz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400"/>
                        <a:t>tray speed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/>
                        <a:t>+/- 1mm/s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/>
                        <a:t>0.05</a:t>
                      </a:r>
                      <a:r>
                        <a:rPr lang="en-US" sz="1400" baseline="0"/>
                        <a:t> mm/s</a:t>
                      </a:r>
                      <a:endParaRPr lang="en-US" sz="1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/>
                        <a:t>10Hz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400"/>
                        <a:t>tray pitch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/>
                        <a:t>+/- 30 degrees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/>
                        <a:t>0.5 degrees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/>
                        <a:t>10Hz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400"/>
                        <a:t>motor voltage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/>
                        <a:t>+/-</a:t>
                      </a:r>
                      <a:r>
                        <a:rPr lang="en-US" sz="1400" baseline="0"/>
                        <a:t> 24V</a:t>
                      </a:r>
                      <a:endParaRPr lang="en-US" sz="1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/>
                        <a:t>0.1V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/>
                        <a:t>10Hz</a:t>
                      </a: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2" name="Rectangle 1"/>
          <p:cNvSpPr/>
          <p:nvPr/>
        </p:nvSpPr>
        <p:spPr>
          <a:xfrm>
            <a:off x="493442" y="1885252"/>
            <a:ext cx="528920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/>
              <a:t>SENSOR RANGE, REPEATIBILITY, AND SAMPLING RATE</a:t>
            </a:r>
            <a:endParaRPr lang="en-US" b="1"/>
          </a:p>
        </p:txBody>
      </p:sp>
      <p:sp>
        <p:nvSpPr>
          <p:cNvPr id="7" name="Rectangle 6"/>
          <p:cNvSpPr/>
          <p:nvPr/>
        </p:nvSpPr>
        <p:spPr>
          <a:xfrm>
            <a:off x="9248235" y="1885252"/>
            <a:ext cx="162929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/>
              <a:t>CONTEXT DATA</a:t>
            </a:r>
            <a:endParaRPr lang="en-US" b="1"/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82821555"/>
              </p:ext>
            </p:extLst>
          </p:nvPr>
        </p:nvGraphicFramePr>
        <p:xfrm>
          <a:off x="9248235" y="2433817"/>
          <a:ext cx="1892455" cy="22250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92455"/>
              </a:tblGrid>
              <a:tr h="370840">
                <a:tc>
                  <a:txBody>
                    <a:bodyPr/>
                    <a:lstStyle/>
                    <a:p>
                      <a:r>
                        <a:rPr lang="en-US"/>
                        <a:t>data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400"/>
                        <a:t>goto X command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400"/>
                        <a:t>homing command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400"/>
                        <a:t>current position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en-US" sz="140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en-US" sz="140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225885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Hardware Design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96447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4670" y="159490"/>
            <a:ext cx="10822171" cy="41467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Phase 1: Current and Planned Lab Test Bed Design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60968" y="617337"/>
            <a:ext cx="9660115" cy="62406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5091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Team Composition / Roles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/>
              <a:t>Matt	systems</a:t>
            </a:r>
          </a:p>
          <a:p>
            <a:r>
              <a:rPr lang="en-US"/>
              <a:t>Eric		firware/software</a:t>
            </a:r>
          </a:p>
          <a:p>
            <a:r>
              <a:rPr lang="en-US"/>
              <a:t>Mark	hardware</a:t>
            </a:r>
          </a:p>
          <a:p>
            <a:r>
              <a:rPr lang="en-US"/>
              <a:t>Tom		software</a:t>
            </a:r>
          </a:p>
          <a:p>
            <a:r>
              <a:rPr lang="en-US"/>
              <a:t>Jon, Mike Parker, Brian Kieft</a:t>
            </a:r>
          </a:p>
        </p:txBody>
      </p:sp>
    </p:spTree>
    <p:extLst>
      <p:ext uri="{BB962C8B-B14F-4D97-AF65-F5344CB8AC3E}">
        <p14:creationId xmlns:p14="http://schemas.microsoft.com/office/powerpoint/2010/main" val="133265902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93018" y="675170"/>
            <a:ext cx="9570595" cy="6182830"/>
          </a:xfrm>
          <a:prstGeom prst="rect">
            <a:avLst/>
          </a:prstGeom>
        </p:spPr>
      </p:pic>
      <p:sp>
        <p:nvSpPr>
          <p:cNvPr id="5" name="Title 1"/>
          <p:cNvSpPr txBox="1">
            <a:spLocks/>
          </p:cNvSpPr>
          <p:nvPr/>
        </p:nvSpPr>
        <p:spPr>
          <a:xfrm>
            <a:off x="2281120" y="260500"/>
            <a:ext cx="8782493" cy="41467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675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 smtClean="0"/>
              <a:t>Phase 2: Prototype Proposed Hardware Design in Lab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224064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22205" y="0"/>
            <a:ext cx="9131595" cy="701749"/>
          </a:xfrm>
        </p:spPr>
        <p:txBody>
          <a:bodyPr>
            <a:normAutofit/>
          </a:bodyPr>
          <a:lstStyle/>
          <a:p>
            <a:r>
              <a:rPr lang="en-US" sz="3200" dirty="0" smtClean="0"/>
              <a:t>Phase 3: Proposed Final System Hardware Design</a:t>
            </a:r>
            <a:endParaRPr lang="en-US" sz="32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82233" y="576124"/>
            <a:ext cx="9723910" cy="6281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53541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Mass Shifter Drive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1842749"/>
            <a:ext cx="10060713" cy="38669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08043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Thruster Motor Drive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5130" y="1807645"/>
            <a:ext cx="10428670" cy="4008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78680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873447"/>
          </a:xfrm>
        </p:spPr>
        <p:txBody>
          <a:bodyPr>
            <a:normAutofit fontScale="90000"/>
          </a:bodyPr>
          <a:lstStyle/>
          <a:p>
            <a:r>
              <a:rPr lang="en-US" dirty="0"/>
              <a:t>Mass Shifter </a:t>
            </a:r>
            <a:r>
              <a:rPr lang="en-US" dirty="0" smtClean="0"/>
              <a:t>Position &amp; Speed from Position Pot</a:t>
            </a: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79388" y="1238572"/>
            <a:ext cx="7437262" cy="54313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09858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747459"/>
          </a:xfrm>
        </p:spPr>
        <p:txBody>
          <a:bodyPr/>
          <a:lstStyle/>
          <a:p>
            <a:r>
              <a:rPr lang="en-US" dirty="0" smtClean="0"/>
              <a:t>Mass Shifter Speed from Encoder Pulses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66214" y="1112584"/>
            <a:ext cx="6411434" cy="5628457"/>
          </a:xfrm>
          <a:prstGeom prst="rect">
            <a:avLst/>
          </a:prstGeom>
        </p:spPr>
      </p:pic>
      <p:sp>
        <p:nvSpPr>
          <p:cNvPr id="5" name="Oval 4"/>
          <p:cNvSpPr/>
          <p:nvPr/>
        </p:nvSpPr>
        <p:spPr>
          <a:xfrm>
            <a:off x="5316279" y="2169042"/>
            <a:ext cx="1424763" cy="62732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/>
          <p:cNvSpPr/>
          <p:nvPr/>
        </p:nvSpPr>
        <p:spPr>
          <a:xfrm>
            <a:off x="6595730" y="6230678"/>
            <a:ext cx="1424763" cy="62732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94418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Sampling of linear position sensors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6447" y="1855458"/>
            <a:ext cx="11819860" cy="30956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08575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17898" y="365125"/>
            <a:ext cx="9035902" cy="953301"/>
          </a:xfrm>
        </p:spPr>
        <p:txBody>
          <a:bodyPr/>
          <a:lstStyle/>
          <a:p>
            <a:r>
              <a:rPr lang="en-US" dirty="0" smtClean="0"/>
              <a:t>What Could Possibly Go Wrong?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67935" y="1318426"/>
            <a:ext cx="7539591" cy="4980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4530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Hardware Design Issues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14917" y="1602341"/>
            <a:ext cx="10515600" cy="4351338"/>
          </a:xfrm>
        </p:spPr>
        <p:txBody>
          <a:bodyPr/>
          <a:lstStyle/>
          <a:p>
            <a:r>
              <a:rPr lang="en-US" dirty="0"/>
              <a:t>Measuring speed to 0.05 mm/sec. @ 10 Hz requires very high resolution position </a:t>
            </a:r>
            <a:r>
              <a:rPr lang="en-US" dirty="0" smtClean="0"/>
              <a:t>measurement </a:t>
            </a:r>
            <a:r>
              <a:rPr lang="en-US" i="1" u="sng" dirty="0" smtClean="0">
                <a:solidFill>
                  <a:srgbClr val="FF0000"/>
                </a:solidFill>
              </a:rPr>
              <a:t>or use encoder pulses!</a:t>
            </a:r>
            <a:endParaRPr lang="en-US" i="1" u="sng" dirty="0">
              <a:solidFill>
                <a:srgbClr val="FF0000"/>
              </a:solidFill>
            </a:endParaRPr>
          </a:p>
          <a:p>
            <a:r>
              <a:rPr lang="en-US" dirty="0"/>
              <a:t>Low cost sensor unlikely to meet requirement.</a:t>
            </a:r>
          </a:p>
          <a:p>
            <a:r>
              <a:rPr lang="en-US" dirty="0"/>
              <a:t>High cost sensor might be OK for lab but will have alignment and interfacing issues.</a:t>
            </a:r>
          </a:p>
          <a:p>
            <a:r>
              <a:rPr lang="en-US" dirty="0"/>
              <a:t>What is driving the speed resolution requirement?</a:t>
            </a:r>
          </a:p>
          <a:p>
            <a:r>
              <a:rPr lang="en-US" dirty="0"/>
              <a:t>Will a low cost sensor (± 25µm) be OK?</a:t>
            </a:r>
          </a:p>
        </p:txBody>
      </p:sp>
    </p:spTree>
    <p:extLst>
      <p:ext uri="{BB962C8B-B14F-4D97-AF65-F5344CB8AC3E}">
        <p14:creationId xmlns:p14="http://schemas.microsoft.com/office/powerpoint/2010/main" val="11514424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Algorithms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4834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Technical Background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039075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V1: baseline implementation of the FDI/P chain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ln>
            <a:solidFill>
              <a:schemeClr val="tx1"/>
            </a:solidFill>
          </a:ln>
        </p:spPr>
        <p:txBody>
          <a:bodyPr>
            <a:normAutofit fontScale="55000" lnSpcReduction="20000"/>
          </a:bodyPr>
          <a:lstStyle/>
          <a:p>
            <a:r>
              <a:rPr lang="en-US"/>
              <a:t>Idea</a:t>
            </a:r>
          </a:p>
          <a:p>
            <a:pPr lvl="1"/>
            <a:r>
              <a:rPr lang="en-US"/>
              <a:t>represent each of 4 states as 2D gaussians</a:t>
            </a:r>
          </a:p>
          <a:p>
            <a:pPr lvl="2"/>
            <a:r>
              <a:rPr lang="en-US"/>
              <a:t>states = nominal, overload fault, screw fault, bad sensor</a:t>
            </a:r>
          </a:p>
          <a:p>
            <a:pPr lvl="2"/>
            <a:r>
              <a:rPr lang="en-US"/>
              <a:t>get gaussian parameters from the 2017 data </a:t>
            </a:r>
          </a:p>
          <a:p>
            <a:pPr lvl="1"/>
            <a:r>
              <a:rPr lang="en-US"/>
              <a:t>pick the nearest one</a:t>
            </a:r>
          </a:p>
          <a:p>
            <a:pPr lvl="2"/>
            <a:r>
              <a:rPr lang="en-US"/>
              <a:t>technically, the one with the smallest Mahalanobis distance</a:t>
            </a:r>
          </a:p>
          <a:p>
            <a:pPr lvl="1"/>
            <a:r>
              <a:rPr lang="en-US"/>
              <a:t>discard transients</a:t>
            </a:r>
          </a:p>
          <a:p>
            <a:r>
              <a:rPr lang="en-US"/>
              <a:t>Feature extraction</a:t>
            </a:r>
          </a:p>
          <a:p>
            <a:pPr lvl="1"/>
            <a:r>
              <a:rPr lang="en-US"/>
              <a:t>current: mean over 100ms</a:t>
            </a:r>
          </a:p>
          <a:p>
            <a:pPr lvl="1"/>
            <a:r>
              <a:rPr lang="en-US"/>
              <a:t>pitch detrending: linear in pitch</a:t>
            </a:r>
          </a:p>
          <a:p>
            <a:pPr lvl="1"/>
            <a:r>
              <a:rPr lang="en-US"/>
              <a:t>position: mean over 100ms</a:t>
            </a:r>
          </a:p>
          <a:p>
            <a:pPr lvl="1"/>
            <a:r>
              <a:rPr lang="en-US"/>
              <a:t>speed: finite differencing of mean position</a:t>
            </a:r>
          </a:p>
          <a:p>
            <a:pPr lvl="1"/>
            <a:r>
              <a:rPr lang="en-US"/>
              <a:t>voltage: mean over 100ms</a:t>
            </a:r>
          </a:p>
          <a:p>
            <a:r>
              <a:rPr lang="en-US"/>
              <a:t>Transient rejection</a:t>
            </a:r>
          </a:p>
          <a:p>
            <a:pPr lvl="1"/>
            <a:r>
              <a:rPr lang="en-US"/>
              <a:t>state machine = idle, accelerating, steady-state, decelerating</a:t>
            </a:r>
          </a:p>
          <a:p>
            <a:pPr lvl="1"/>
            <a:r>
              <a:rPr lang="en-US"/>
              <a:t>only run detection during steady state</a:t>
            </a:r>
          </a:p>
          <a:p>
            <a:pPr lvl="1"/>
            <a:r>
              <a:rPr lang="en-US"/>
              <a:t>idle </a:t>
            </a:r>
            <a:r>
              <a:rPr lang="en-US">
                <a:sym typeface="Wingdings"/>
              </a:rPr>
              <a:t> </a:t>
            </a:r>
            <a:r>
              <a:rPr lang="en-US"/>
              <a:t>accelerating: on new command</a:t>
            </a:r>
          </a:p>
          <a:p>
            <a:pPr lvl="1"/>
            <a:r>
              <a:rPr lang="en-US"/>
              <a:t>accelerating </a:t>
            </a:r>
            <a:r>
              <a:rPr lang="en-US">
                <a:sym typeface="Wingdings"/>
              </a:rPr>
              <a:t> steady-state: wait 1mm</a:t>
            </a:r>
          </a:p>
          <a:p>
            <a:pPr lvl="1"/>
            <a:r>
              <a:rPr lang="en-US">
                <a:sym typeface="Wingdings"/>
              </a:rPr>
              <a:t>steady-state  decelerating: 1mm before target</a:t>
            </a:r>
          </a:p>
          <a:p>
            <a:pPr lvl="1"/>
            <a:r>
              <a:rPr lang="en-US">
                <a:sym typeface="Wingdings"/>
              </a:rPr>
              <a:t>decelerating  idle: </a:t>
            </a:r>
            <a:endParaRPr lang="en-US"/>
          </a:p>
        </p:txBody>
      </p:sp>
      <p:sp>
        <p:nvSpPr>
          <p:cNvPr id="7" name="Content Placeholder 6"/>
          <p:cNvSpPr>
            <a:spLocks noGrp="1"/>
          </p:cNvSpPr>
          <p:nvPr>
            <p:ph sz="half" idx="2"/>
          </p:nvPr>
        </p:nvSpPr>
        <p:spPr>
          <a:ln>
            <a:solidFill>
              <a:schemeClr val="tx1"/>
            </a:solidFill>
          </a:ln>
        </p:spPr>
        <p:txBody>
          <a:bodyPr>
            <a:normAutofit fontScale="55000" lnSpcReduction="20000"/>
          </a:bodyPr>
          <a:lstStyle/>
          <a:p>
            <a:r>
              <a:rPr lang="en-US"/>
              <a:t>Detection: nominal if distance &lt; threshold</a:t>
            </a:r>
          </a:p>
          <a:p>
            <a:pPr lvl="1"/>
            <a:r>
              <a:rPr lang="en-US"/>
              <a:t>pick the threshold that maximize a </a:t>
            </a:r>
            <a:r>
              <a:rPr lang="en-US" b="1">
                <a:solidFill>
                  <a:srgbClr val="C00000"/>
                </a:solidFill>
              </a:rPr>
              <a:t>score</a:t>
            </a:r>
            <a:r>
              <a:rPr lang="en-US"/>
              <a:t> giving equal weight to detection and false alarms</a:t>
            </a:r>
          </a:p>
          <a:p>
            <a:r>
              <a:rPr lang="en-US"/>
              <a:t>Isolation:</a:t>
            </a:r>
          </a:p>
          <a:p>
            <a:pPr lvl="1"/>
            <a:r>
              <a:rPr lang="en-US"/>
              <a:t>compute the </a:t>
            </a:r>
            <a:r>
              <a:rPr lang="en-US" b="1">
                <a:solidFill>
                  <a:srgbClr val="C00000"/>
                </a:solidFill>
              </a:rPr>
              <a:t>distance</a:t>
            </a:r>
            <a:r>
              <a:rPr lang="en-US"/>
              <a:t> to each fault</a:t>
            </a:r>
          </a:p>
          <a:p>
            <a:pPr lvl="1"/>
            <a:r>
              <a:rPr lang="en-US"/>
              <a:t>pick the nearest one</a:t>
            </a:r>
          </a:p>
          <a:p>
            <a:pPr lvl="1"/>
            <a:r>
              <a:rPr lang="en-US"/>
              <a:t>overload: mean = best quadratic fit vs distance; sigma = cst</a:t>
            </a:r>
          </a:p>
          <a:p>
            <a:r>
              <a:rPr lang="en-US"/>
              <a:t>Time-to-Failure Prediction</a:t>
            </a:r>
          </a:p>
          <a:p>
            <a:pPr lvl="1"/>
            <a:r>
              <a:rPr lang="en-US"/>
              <a:t>overload: extrapolate the current linearly to the overload value (350mA)</a:t>
            </a:r>
          </a:p>
          <a:p>
            <a:pPr lvl="1"/>
            <a:r>
              <a:rPr lang="en-US"/>
              <a:t>screw and bad sensor faults: set TTF = 0  because they’re already failed.</a:t>
            </a:r>
          </a:p>
          <a:p>
            <a:endParaRPr lang="en-US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5" name="TextBox 4"/>
              <p:cNvSpPr txBox="1"/>
              <p:nvPr/>
            </p:nvSpPr>
            <p:spPr>
              <a:xfrm>
                <a:off x="7760448" y="4453795"/>
                <a:ext cx="2005101" cy="731290"/>
              </a:xfrm>
              <a:prstGeom prst="rect">
                <a:avLst/>
              </a:prstGeom>
              <a:solidFill>
                <a:schemeClr val="accent1">
                  <a:lumMod val="20000"/>
                  <a:lumOff val="80000"/>
                </a:schemeClr>
              </a:solidFill>
            </p:spPr>
            <p:txBody>
              <a:bodyPr wrap="none" rtlCol="0">
                <a:spAutoFit/>
              </a:bodyPr>
              <a:lstStyle/>
              <a:p>
                <a:r>
                  <a:rPr lang="en-US" sz="2000"/>
                  <a:t>score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000" i="1">
                            <a:latin typeface="Cambria Math" charset="0"/>
                          </a:rPr>
                        </m:ctrlPr>
                      </m:fPr>
                      <m:num>
                        <m:r>
                          <a:rPr lang="en-US" sz="2000" i="1">
                            <a:latin typeface="Cambria Math" charset="0"/>
                          </a:rPr>
                          <m:t>2</m:t>
                        </m:r>
                      </m:num>
                      <m:den>
                        <m:f>
                          <m:fPr>
                            <m:ctrlPr>
                              <a:rPr lang="en-US" sz="2000" i="1">
                                <a:latin typeface="Cambria Math" charset="0"/>
                              </a:rPr>
                            </m:ctrlPr>
                          </m:fPr>
                          <m:num>
                            <m:r>
                              <a:rPr lang="en-US" sz="2000" i="1">
                                <a:latin typeface="Cambria Math" charset="0"/>
                              </a:rPr>
                              <m:t>1</m:t>
                            </m:r>
                          </m:num>
                          <m:den>
                            <m:sSub>
                              <m:sSubPr>
                                <m:ctrlPr>
                                  <a:rPr lang="en-US" sz="2000" i="1">
                                    <a:latin typeface="Cambria Math" charset="0"/>
                                  </a:rPr>
                                </m:ctrlPr>
                              </m:sSubPr>
                              <m:e>
                                <m:r>
                                  <a:rPr lang="en-US" sz="2000" i="1">
                                    <a:latin typeface="Cambria Math" charset="0"/>
                                  </a:rPr>
                                  <m:t>𝑃</m:t>
                                </m:r>
                              </m:e>
                              <m:sub>
                                <m:r>
                                  <a:rPr lang="en-US" sz="2000" i="1">
                                    <a:latin typeface="Cambria Math" charset="0"/>
                                  </a:rPr>
                                  <m:t>𝑑</m:t>
                                </m:r>
                              </m:sub>
                            </m:sSub>
                          </m:den>
                        </m:f>
                        <m:r>
                          <a:rPr lang="en-US" sz="2000" i="1">
                            <a:latin typeface="Cambria Math" charset="0"/>
                          </a:rPr>
                          <m:t> + </m:t>
                        </m:r>
                        <m:f>
                          <m:fPr>
                            <m:ctrlPr>
                              <a:rPr lang="en-US" sz="2000" i="1">
                                <a:latin typeface="Cambria Math" charset="0"/>
                              </a:rPr>
                            </m:ctrlPr>
                          </m:fPr>
                          <m:num>
                            <m:r>
                              <a:rPr lang="en-US" sz="2000" i="1">
                                <a:latin typeface="Cambria Math" charset="0"/>
                              </a:rPr>
                              <m:t>1</m:t>
                            </m:r>
                          </m:num>
                          <m:den>
                            <m:r>
                              <a:rPr lang="en-US" sz="2000" i="1">
                                <a:latin typeface="Cambria Math" charset="0"/>
                              </a:rPr>
                              <m:t>1−</m:t>
                            </m:r>
                            <m:sSub>
                              <m:sSubPr>
                                <m:ctrlPr>
                                  <a:rPr lang="en-US" sz="2000" i="1">
                                    <a:latin typeface="Cambria Math" charset="0"/>
                                  </a:rPr>
                                </m:ctrlPr>
                              </m:sSubPr>
                              <m:e>
                                <m:r>
                                  <a:rPr lang="en-US" sz="2000" i="1">
                                    <a:latin typeface="Cambria Math" charset="0"/>
                                  </a:rPr>
                                  <m:t>𝑃</m:t>
                                </m:r>
                              </m:e>
                              <m:sub>
                                <m:r>
                                  <a:rPr lang="en-US" sz="2000" i="1">
                                    <a:latin typeface="Cambria Math" charset="0"/>
                                  </a:rPr>
                                  <m:t>𝑓𝑎</m:t>
                                </m:r>
                              </m:sub>
                            </m:sSub>
                          </m:den>
                        </m:f>
                      </m:den>
                    </m:f>
                  </m:oMath>
                </a14:m>
                <a:r>
                  <a:rPr lang="en-US">
                    <a:effectLst/>
                  </a:rPr>
                  <a:t> </a:t>
                </a:r>
                <a:endParaRPr lang="en-US"/>
              </a:p>
            </p:txBody>
          </p:sp>
        </mc:Choice>
        <mc:Fallback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60448" y="4453795"/>
                <a:ext cx="2005101" cy="731290"/>
              </a:xfrm>
              <a:prstGeom prst="rect">
                <a:avLst/>
              </a:prstGeom>
              <a:blipFill rotWithShape="0">
                <a:blip r:embed="rId2"/>
                <a:stretch>
                  <a:fillRect l="-3040" t="-833" b="-3083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6" name="TextBox 5"/>
              <p:cNvSpPr txBox="1"/>
              <p:nvPr/>
            </p:nvSpPr>
            <p:spPr>
              <a:xfrm>
                <a:off x="7620219" y="5320022"/>
                <a:ext cx="2739211" cy="369332"/>
              </a:xfrm>
              <a:prstGeom prst="rect">
                <a:avLst/>
              </a:prstGeom>
              <a:solidFill>
                <a:schemeClr val="accent1">
                  <a:lumMod val="20000"/>
                  <a:lumOff val="80000"/>
                </a:schemeClr>
              </a:solidFill>
            </p:spPr>
            <p:txBody>
              <a:bodyPr wrap="none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>
                              <a:latin typeface="Cambria Math" charset="0"/>
                            </a:rPr>
                          </m:ctrlPr>
                        </m:sSupPr>
                        <m:e>
                          <m:r>
                            <m:rPr>
                              <m:sty m:val="p"/>
                            </m:rPr>
                            <a:rPr lang="en-US" b="0" i="0">
                              <a:latin typeface="Cambria Math" charset="0"/>
                            </a:rPr>
                            <m:t>D</m:t>
                          </m:r>
                          <m:r>
                            <a:rPr lang="en-US" b="0" i="0">
                              <a:latin typeface="Cambria Math" charset="0"/>
                            </a:rPr>
                            <m:t>=</m:t>
                          </m:r>
                          <m:d>
                            <m:dPr>
                              <m:ctrlPr>
                                <a:rPr lang="en-US">
                                  <a:latin typeface="Cambria Math" charset="0"/>
                                </a:rPr>
                              </m:ctrlPr>
                            </m:dPr>
                            <m:e>
                              <m:r>
                                <a:rPr lang="en-US" i="1">
                                  <a:latin typeface="Cambria Math" charset="0"/>
                                </a:rPr>
                                <m:t>𝑋</m:t>
                              </m:r>
                              <m:r>
                                <a:rPr lang="en-US" i="1">
                                  <a:latin typeface="Cambria Math" charset="0"/>
                                </a:rPr>
                                <m:t>−</m:t>
                              </m:r>
                              <m:acc>
                                <m:accPr>
                                  <m:chr m:val="̅"/>
                                  <m:ctrlPr>
                                    <a:rPr lang="en-US" i="1">
                                      <a:latin typeface="Cambria Math" charset="0"/>
                                    </a:rPr>
                                  </m:ctrlPr>
                                </m:accPr>
                                <m:e>
                                  <m:r>
                                    <a:rPr lang="en-US" i="1">
                                      <a:latin typeface="Cambria Math" charset="0"/>
                                    </a:rPr>
                                    <m:t>𝑋</m:t>
                                  </m:r>
                                </m:e>
                              </m:acc>
                            </m:e>
                          </m:d>
                        </m:e>
                        <m:sup>
                          <m:r>
                            <a:rPr lang="en-US" i="1">
                              <a:latin typeface="Cambria Math" charset="0"/>
                            </a:rPr>
                            <m:t>+</m:t>
                          </m:r>
                        </m:sup>
                      </m:sSup>
                      <m:sSup>
                        <m:sSupPr>
                          <m:ctrlPr>
                            <a:rPr lang="en-US" i="1">
                              <a:latin typeface="Cambria Math" charset="0"/>
                            </a:rPr>
                          </m:ctrlPr>
                        </m:sSupPr>
                        <m:e>
                          <m:r>
                            <m:rPr>
                              <m:sty m:val="p"/>
                            </m:rPr>
                            <a:rPr lang="en-US">
                              <a:latin typeface="Cambria Math" charset="0"/>
                            </a:rPr>
                            <m:t>Σ</m:t>
                          </m:r>
                        </m:e>
                        <m:sup>
                          <m:r>
                            <a:rPr lang="en-US" i="1">
                              <a:latin typeface="Cambria Math" charset="0"/>
                            </a:rPr>
                            <m:t>−1</m:t>
                          </m:r>
                        </m:sup>
                      </m:sSup>
                      <m:d>
                        <m:dPr>
                          <m:ctrlPr>
                            <a:rPr lang="en-US" i="1">
                              <a:latin typeface="Cambria Math" charset="0"/>
                            </a:rPr>
                          </m:ctrlPr>
                        </m:dPr>
                        <m:e>
                          <m:r>
                            <a:rPr lang="en-US" i="1">
                              <a:latin typeface="Cambria Math" charset="0"/>
                            </a:rPr>
                            <m:t>𝑋</m:t>
                          </m:r>
                          <m:r>
                            <a:rPr lang="en-US" i="1">
                              <a:latin typeface="Cambria Math" charset="0"/>
                            </a:rPr>
                            <m:t>−</m:t>
                          </m:r>
                          <m:acc>
                            <m:accPr>
                              <m:chr m:val="̅"/>
                              <m:ctrlPr>
                                <a:rPr lang="en-US" i="1">
                                  <a:latin typeface="Cambria Math" charset="0"/>
                                </a:rPr>
                              </m:ctrlPr>
                            </m:accPr>
                            <m:e>
                              <m:r>
                                <a:rPr lang="en-US" i="1">
                                  <a:latin typeface="Cambria Math" charset="0"/>
                                </a:rPr>
                                <m:t>𝑋</m:t>
                              </m:r>
                            </m:e>
                          </m:acc>
                        </m:e>
                      </m:d>
                    </m:oMath>
                  </m:oMathPara>
                </a14:m>
                <a:endParaRPr lang="en-US"/>
              </a:p>
            </p:txBody>
          </p:sp>
        </mc:Choice>
        <mc:Fallback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20219" y="5320022"/>
                <a:ext cx="2739211" cy="369332"/>
              </a:xfrm>
              <a:prstGeom prst="rect">
                <a:avLst/>
              </a:prstGeom>
              <a:blipFill rotWithShape="0">
                <a:blip r:embed="rId3"/>
                <a:stretch>
                  <a:fillRect r="-334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70780958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Algorithmic roadmap (tentative)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/>
              <a:t>V2: Physics-based overload degradation model 	- end of April</a:t>
            </a:r>
          </a:p>
          <a:p>
            <a:r>
              <a:rPr lang="en-US"/>
              <a:t>V3: Bayesian D-matrix fault isolation			- tbd</a:t>
            </a:r>
          </a:p>
          <a:p>
            <a:pPr lvl="1"/>
            <a:r>
              <a:rPr lang="en-US"/>
              <a:t>migrate to motor current/ relative speed model</a:t>
            </a:r>
          </a:p>
          <a:p>
            <a:pPr lvl="1"/>
            <a:r>
              <a:rPr lang="en-US"/>
              <a:t>analytic redundancy</a:t>
            </a:r>
          </a:p>
          <a:p>
            <a:r>
              <a:rPr lang="en-US"/>
              <a:t>V4: model-based w/state residual			- tbd</a:t>
            </a:r>
          </a:p>
          <a:p>
            <a:pPr lvl="1"/>
            <a:r>
              <a:rPr lang="en-US"/>
              <a:t>false-alarms</a:t>
            </a:r>
          </a:p>
          <a:p>
            <a:pPr lvl="1"/>
            <a:r>
              <a:rPr lang="en-US"/>
              <a:t>robustness to operating condition</a:t>
            </a:r>
          </a:p>
          <a:p>
            <a:r>
              <a:rPr lang="en-US"/>
              <a:t>V5: model-based w/parameter residual		- tbd</a:t>
            </a:r>
          </a:p>
          <a:p>
            <a:pPr lvl="1"/>
            <a:r>
              <a:rPr lang="en-US"/>
              <a:t>better/worse than state residual?</a:t>
            </a:r>
          </a:p>
          <a:p>
            <a:r>
              <a:rPr lang="en-US"/>
              <a:t>V6: deployed system					- tbd</a:t>
            </a:r>
          </a:p>
          <a:p>
            <a:pPr lvl="1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64672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Risk Management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89058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Risk Elements</a:t>
            </a:r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31884801"/>
              </p:ext>
            </p:extLst>
          </p:nvPr>
        </p:nvGraphicFramePr>
        <p:xfrm>
          <a:off x="880509" y="1371600"/>
          <a:ext cx="10574768" cy="49377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395375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918443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6260950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/>
                        <a:t>risk element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point person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approach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800"/>
                        <a:t> collect the signals with the required accuracy and rate</a:t>
                      </a:r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Mark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Tx/>
                        <a:buChar char="-"/>
                      </a:pPr>
                      <a:r>
                        <a:rPr lang="en-US" baseline="0"/>
                        <a:t>analyze high-sampling rate data for required noise rejection</a:t>
                      </a: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en-US" baseline="0"/>
                        <a:t>derive reqs for speed sensing from position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/>
                        <a:t>reversible/repeatable/controllable</a:t>
                      </a:r>
                      <a:r>
                        <a:rPr lang="en-US" baseline="0"/>
                        <a:t> </a:t>
                      </a:r>
                      <a:r>
                        <a:rPr lang="en-US"/>
                        <a:t>fault-injection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MK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0" latinLnBrk="0"/>
                      <a:r>
                        <a:rPr lang="en-US" sz="1800" b="0" i="0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-   hold a</a:t>
                      </a:r>
                      <a:r>
                        <a:rPr lang="en-US" sz="1800" b="0" i="0" kern="1200" baseline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b="0" i="0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brainstorming session</a:t>
                      </a:r>
                    </a:p>
                    <a:p>
                      <a:pPr rtl="0" latinLnBrk="0"/>
                      <a:r>
                        <a:rPr lang="en-US" sz="1800" b="0" i="0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-   rank candidate solutions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/>
                        <a:t>overload fault recovery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Eric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Tx/>
                        <a:buChar char="-"/>
                      </a:pPr>
                      <a:r>
                        <a:rPr lang="en-US"/>
                        <a:t>meet  with</a:t>
                      </a:r>
                      <a:r>
                        <a:rPr lang="en-US" baseline="0"/>
                        <a:t> LRAUV s/w people to assess the exact sequence of events after an overload</a:t>
                      </a: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en-US" baseline="0"/>
                        <a:t>identify options for shortening the recovery time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/>
                        <a:t>getting context data</a:t>
                      </a:r>
                    </a:p>
                    <a:p>
                      <a:r>
                        <a:rPr lang="en-US"/>
                        <a:t>(pitch, commanded position,</a:t>
                      </a:r>
                      <a:r>
                        <a:rPr lang="en-US" baseline="0"/>
                        <a:t> encoder position)</a:t>
                      </a:r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Eric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Tx/>
                        <a:buChar char="-"/>
                      </a:pPr>
                      <a:r>
                        <a:rPr lang="en-US" baseline="0"/>
                        <a:t>identify possible sources, e.g. LCM, separate sensor, data sniffing, and their properties , e.g. rate, packet format.</a:t>
                      </a: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en-US" baseline="0"/>
                        <a:t>identify pros/cons of each.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/>
                        <a:t>GSAP appropriatness: compatibility with Python, and implementation</a:t>
                      </a:r>
                      <a:r>
                        <a:rPr lang="en-US" baseline="0"/>
                        <a:t> overhead.</a:t>
                      </a:r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MK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marR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Char char="-"/>
                        <a:tabLst/>
                        <a:defRPr/>
                      </a:pPr>
                      <a:r>
                        <a:rPr lang="en-US" baseline="0">
                          <a:solidFill>
                            <a:schemeClr val="tx1"/>
                          </a:solidFill>
                        </a:rPr>
                        <a:t>bring testbed back</a:t>
                      </a:r>
                    </a:p>
                    <a:p>
                      <a:pPr marL="285750" marR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Char char="-"/>
                        <a:tabLst/>
                        <a:defRPr/>
                      </a:pPr>
                      <a:r>
                        <a:rPr lang="en-US" baseline="0">
                          <a:solidFill>
                            <a:schemeClr val="tx1"/>
                          </a:solidFill>
                        </a:rPr>
                        <a:t>acquire NI DAQ data with python</a:t>
                      </a:r>
                    </a:p>
                    <a:p>
                      <a:pPr marL="285750" marR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Char char="-"/>
                        <a:tabLst/>
                        <a:defRPr/>
                      </a:pPr>
                      <a:r>
                        <a:rPr lang="en-US" baseline="0">
                          <a:solidFill>
                            <a:schemeClr val="tx1"/>
                          </a:solidFill>
                        </a:rPr>
                        <a:t>build proof-of-concept fault detection/isolation/prognostication in python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868591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4549401" y="1037934"/>
            <a:ext cx="2854712" cy="36933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/>
              <a:t>energy</a:t>
            </a:r>
            <a:r>
              <a:rPr lang="en-US"/>
              <a:t> below f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752963" y="-92339"/>
            <a:ext cx="10515600" cy="1325563"/>
          </a:xfrm>
        </p:spPr>
        <p:txBody>
          <a:bodyPr/>
          <a:lstStyle/>
          <a:p>
            <a:r>
              <a:rPr lang="en-US"/>
              <a:t>Denoising Requirement</a:t>
            </a:r>
          </a:p>
        </p:txBody>
      </p:sp>
      <p:grpSp>
        <p:nvGrpSpPr>
          <p:cNvPr id="21" name="Group 20"/>
          <p:cNvGrpSpPr/>
          <p:nvPr/>
        </p:nvGrpSpPr>
        <p:grpSpPr>
          <a:xfrm>
            <a:off x="726381" y="1037934"/>
            <a:ext cx="3466479" cy="5488269"/>
            <a:chOff x="1373150" y="1037934"/>
            <a:chExt cx="3466479" cy="5488269"/>
          </a:xfrm>
        </p:grpSpPr>
        <p:sp>
          <p:nvSpPr>
            <p:cNvPr id="8" name="TextBox 7"/>
            <p:cNvSpPr txBox="1"/>
            <p:nvPr/>
          </p:nvSpPr>
          <p:spPr>
            <a:xfrm>
              <a:off x="1951463" y="1037934"/>
              <a:ext cx="2888166" cy="369332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US"/>
                <a:t>spectrum vs frequency</a:t>
              </a:r>
            </a:p>
          </p:txBody>
        </p:sp>
        <p:sp>
          <p:nvSpPr>
            <p:cNvPr id="13" name="TextBox 12"/>
            <p:cNvSpPr txBox="1"/>
            <p:nvPr/>
          </p:nvSpPr>
          <p:spPr>
            <a:xfrm rot="16200000">
              <a:off x="538035" y="2455643"/>
              <a:ext cx="203956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/>
                <a:t>50,000 samples/s</a:t>
              </a:r>
            </a:p>
          </p:txBody>
        </p:sp>
        <p:sp>
          <p:nvSpPr>
            <p:cNvPr id="14" name="TextBox 13"/>
            <p:cNvSpPr txBox="1"/>
            <p:nvPr/>
          </p:nvSpPr>
          <p:spPr>
            <a:xfrm rot="16200000">
              <a:off x="538035" y="5159745"/>
              <a:ext cx="203956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/>
                <a:t>1,600 samples/s</a:t>
              </a:r>
            </a:p>
          </p:txBody>
        </p:sp>
        <p:pic>
          <p:nvPicPr>
            <p:cNvPr id="18" name="Picture 17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9998" r="25017"/>
            <a:stretch/>
          </p:blipFill>
          <p:spPr>
            <a:xfrm>
              <a:off x="1951462" y="1441840"/>
              <a:ext cx="2888167" cy="5084363"/>
            </a:xfrm>
            <a:prstGeom prst="rect">
              <a:avLst/>
            </a:prstGeom>
          </p:spPr>
        </p:pic>
      </p:grpSp>
      <p:pic>
        <p:nvPicPr>
          <p:cNvPr id="19" name="Picture 18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5304"/>
          <a:stretch/>
        </p:blipFill>
        <p:spPr>
          <a:xfrm>
            <a:off x="4549401" y="1441840"/>
            <a:ext cx="2854712" cy="5084363"/>
          </a:xfrm>
          <a:prstGeom prst="rect">
            <a:avLst/>
          </a:prstGeom>
        </p:spPr>
      </p:pic>
      <p:sp>
        <p:nvSpPr>
          <p:cNvPr id="20" name="TextBox 19"/>
          <p:cNvSpPr txBox="1"/>
          <p:nvPr/>
        </p:nvSpPr>
        <p:spPr>
          <a:xfrm>
            <a:off x="5017752" y="2317142"/>
            <a:ext cx="16506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/>
              <a:t>90% of the energy is noise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7760654" y="3383856"/>
            <a:ext cx="4237762" cy="1200329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2400" b="1"/>
              <a:t>at least 20dB of anti-aliasing filtering is needed to get the SNR above 10dB</a:t>
            </a:r>
            <a:endParaRPr lang="en-US" sz="2800" b="1"/>
          </a:p>
        </p:txBody>
      </p:sp>
      <p:cxnSp>
        <p:nvCxnSpPr>
          <p:cNvPr id="24" name="Straight Arrow Connector 23"/>
          <p:cNvCxnSpPr/>
          <p:nvPr/>
        </p:nvCxnSpPr>
        <p:spPr>
          <a:xfrm>
            <a:off x="6891456" y="2196790"/>
            <a:ext cx="0" cy="146330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/>
          <p:cNvCxnSpPr/>
          <p:nvPr/>
        </p:nvCxnSpPr>
        <p:spPr>
          <a:xfrm>
            <a:off x="5017752" y="3660090"/>
            <a:ext cx="2052123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180071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Speed Measurement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graphicFrame>
            <p:nvGraphicFramePr>
              <p:cNvPr id="13" name="Table 12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869321384"/>
                  </p:ext>
                </p:extLst>
              </p:nvPr>
            </p:nvGraphicFramePr>
            <p:xfrm>
              <a:off x="267632" y="2382625"/>
              <a:ext cx="11086168" cy="2853373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965145"/>
                    <a:gridCol w="1361615"/>
                    <a:gridCol w="1952457"/>
                    <a:gridCol w="1233129"/>
                    <a:gridCol w="2203650"/>
                    <a:gridCol w="1490968"/>
                    <a:gridCol w="1879204"/>
                  </a:tblGrid>
                  <a:tr h="0">
                    <a:tc>
                      <a:txBody>
                        <a:bodyPr/>
                        <a:lstStyle/>
                        <a:p>
                          <a:r>
                            <a:rPr lang="en-US" sz="1600"/>
                            <a:t>sensor type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1600"/>
                            <a:t>example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1600"/>
                            <a:t>measurement principle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1600"/>
                            <a:t>source of noise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1600"/>
                            <a:t>rms</a:t>
                          </a:r>
                          <a:r>
                            <a:rPr lang="en-US" sz="1600" baseline="0"/>
                            <a:t> speed error</a:t>
                          </a:r>
                          <a:endParaRPr lang="en-US" sz="160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1600"/>
                            <a:t>typical sensor error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1600"/>
                            <a:t>typical speed error at 10 S/s</a:t>
                          </a:r>
                        </a:p>
                      </a:txBody>
                      <a:tcPr/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r>
                            <a:rPr lang="en-US" sz="1600"/>
                            <a:t> @ analog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1600"/>
                            <a:t>string</a:t>
                          </a:r>
                          <a:r>
                            <a:rPr lang="en-US" sz="1600" baseline="0"/>
                            <a:t> potentiometer</a:t>
                          </a:r>
                          <a:endParaRPr lang="en-US" sz="160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1600"/>
                            <a:t>V = (X2-X1)/DT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sz="1600"/>
                            <a:t>uncorrelated gaussian</a:t>
                          </a:r>
                          <a:r>
                            <a:rPr lang="en-US" sz="1600" baseline="0"/>
                            <a:t> noise</a:t>
                          </a:r>
                          <a:endParaRPr lang="en-US" sz="1600"/>
                        </a:p>
                        <a:p>
                          <a:endParaRPr lang="en-US" sz="160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ad>
                                  <m:radPr>
                                    <m:degHide m:val="on"/>
                                    <m:ctrlPr>
                                      <a:rPr lang="en-US" sz="1600" i="1">
                                        <a:latin typeface="Cambria Math" charset="0"/>
                                      </a:rPr>
                                    </m:ctrlPr>
                                  </m:radPr>
                                  <m:deg/>
                                  <m:e>
                                    <m:r>
                                      <a:rPr lang="en-US" sz="1600" i="0">
                                        <a:latin typeface="Cambria Math" charset="0"/>
                                      </a:rPr>
                                      <m:t>2</m:t>
                                    </m:r>
                                  </m:e>
                                </m:rad>
                                <m:r>
                                  <a:rPr lang="en-US" sz="1600" i="0">
                                    <a:latin typeface="Cambria Math" charset="0"/>
                                  </a:rPr>
                                  <m:t>∗ </m:t>
                                </m:r>
                                <m:f>
                                  <m:fPr>
                                    <m:ctrlPr>
                                      <a:rPr lang="en-US" sz="1600" i="1">
                                        <a:latin typeface="Cambria Math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US" sz="1600" i="1">
                                        <a:latin typeface="Cambria Math" charset="0"/>
                                      </a:rPr>
                                      <m:t>𝑟𝑚𝑠</m:t>
                                    </m:r>
                                    <m:r>
                                      <a:rPr lang="en-US" sz="1600" i="0">
                                        <a:latin typeface="Cambria Math" charset="0"/>
                                      </a:rPr>
                                      <m:t> </m:t>
                                    </m:r>
                                    <m:r>
                                      <a:rPr lang="en-US" sz="1600" i="1">
                                        <a:latin typeface="Cambria Math" charset="0"/>
                                      </a:rPr>
                                      <m:t>𝑝𝑜𝑠𝑖𝑡𝑖𝑜𝑛</m:t>
                                    </m:r>
                                    <m:r>
                                      <a:rPr lang="en-US" sz="1600" i="0">
                                        <a:latin typeface="Cambria Math" charset="0"/>
                                      </a:rPr>
                                      <m:t> </m:t>
                                    </m:r>
                                    <m:r>
                                      <a:rPr lang="en-US" sz="1600" i="1">
                                        <a:latin typeface="Cambria Math" charset="0"/>
                                      </a:rPr>
                                      <m:t>𝑒𝑟𝑟𝑜𝑟</m:t>
                                    </m:r>
                                  </m:num>
                                  <m:den>
                                    <m:r>
                                      <a:rPr lang="en-US" sz="1600" i="1">
                                        <a:latin typeface="Cambria Math" charset="0"/>
                                      </a:rPr>
                                      <m:t>𝑠𝑎𝑚𝑝𝑙𝑖𝑛𝑔</m:t>
                                    </m:r>
                                    <m:r>
                                      <a:rPr lang="en-US" sz="1600" i="0">
                                        <a:latin typeface="Cambria Math" charset="0"/>
                                      </a:rPr>
                                      <m:t> </m:t>
                                    </m:r>
                                    <m:r>
                                      <a:rPr lang="en-US" sz="1600" i="1">
                                        <a:latin typeface="Cambria Math" charset="0"/>
                                      </a:rPr>
                                      <m:t>𝑝𝑒𝑟𝑖𝑜𝑑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en-US" sz="160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1600"/>
                            <a:t>3 micron</a:t>
                          </a:r>
                          <a:r>
                            <a:rPr lang="en-US" sz="1600" baseline="0"/>
                            <a:t> (when averaged over 160 samples)</a:t>
                          </a:r>
                          <a:endParaRPr lang="en-US" sz="160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1600"/>
                            <a:t>0.05mm/s </a:t>
                          </a:r>
                        </a:p>
                      </a:txBody>
                      <a:tcPr/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r>
                            <a:rPr lang="en-US" sz="1600"/>
                            <a:t>digital 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1600"/>
                            <a:t>optical encoder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1600"/>
                            <a:t>V=(X2-X1)/DT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1600"/>
                            <a:t>x-quantization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1600" i="0">
                                    <a:latin typeface="Cambria Math" charset="0"/>
                                  </a:rPr>
                                  <m:t> </m:t>
                                </m:r>
                                <m:f>
                                  <m:fPr>
                                    <m:ctrlPr>
                                      <a:rPr lang="en-US" sz="1600" i="1">
                                        <a:latin typeface="Cambria Math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US" sz="1600" i="1">
                                        <a:latin typeface="Cambria Math" charset="0"/>
                                      </a:rPr>
                                      <m:t>𝑠𝑒𝑛𝑠𝑜𝑟</m:t>
                                    </m:r>
                                    <m:r>
                                      <a:rPr lang="en-US" sz="1600" i="0">
                                        <a:latin typeface="Cambria Math" charset="0"/>
                                      </a:rPr>
                                      <m:t> </m:t>
                                    </m:r>
                                    <m:r>
                                      <a:rPr lang="en-US" sz="1600" i="1">
                                        <a:latin typeface="Cambria Math" charset="0"/>
                                      </a:rPr>
                                      <m:t>𝑟𝑒𝑠𝑜𝑙𝑢𝑡𝑖𝑜𝑛</m:t>
                                    </m:r>
                                  </m:num>
                                  <m:den>
                                    <m:rad>
                                      <m:radPr>
                                        <m:degHide m:val="on"/>
                                        <m:ctrlPr>
                                          <a:rPr lang="en-US" sz="1600" i="1">
                                            <a:latin typeface="Cambria Math" charset="0"/>
                                          </a:rPr>
                                        </m:ctrlPr>
                                      </m:radPr>
                                      <m:deg/>
                                      <m:e>
                                        <m:r>
                                          <a:rPr lang="en-US" sz="1600" i="0">
                                            <a:latin typeface="Cambria Math" charset="0"/>
                                          </a:rPr>
                                          <m:t>12</m:t>
                                        </m:r>
                                      </m:e>
                                    </m:rad>
                                    <m:r>
                                      <a:rPr lang="en-US" sz="1600" i="0">
                                        <a:latin typeface="Cambria Math" charset="0"/>
                                      </a:rPr>
                                      <m:t>∗</m:t>
                                    </m:r>
                                    <m:r>
                                      <a:rPr lang="en-US" sz="1600" i="1">
                                        <a:latin typeface="Cambria Math" charset="0"/>
                                      </a:rPr>
                                      <m:t>𝑠𝑎𝑚𝑝𝑙𝑖𝑛𝑔</m:t>
                                    </m:r>
                                    <m:r>
                                      <a:rPr lang="en-US" sz="1600" i="0">
                                        <a:latin typeface="Cambria Math" charset="0"/>
                                      </a:rPr>
                                      <m:t> </m:t>
                                    </m:r>
                                    <m:r>
                                      <a:rPr lang="en-US" sz="1600" i="1">
                                        <a:latin typeface="Cambria Math" charset="0"/>
                                      </a:rPr>
                                      <m:t>𝑝𝑒𝑟𝑖𝑜𝑑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en-US" sz="160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1600"/>
                            <a:t>5 micron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1600"/>
                            <a:t>0.015mm/s</a:t>
                          </a:r>
                        </a:p>
                      </a:txBody>
                      <a:tcPr/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r>
                            <a:rPr lang="en-US" sz="1600" b="1"/>
                            <a:t>counter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1600" b="1"/>
                            <a:t>A-phase from encoder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1600" b="1"/>
                            <a:t>V=C*nb</a:t>
                          </a:r>
                          <a:r>
                            <a:rPr lang="en-US" sz="1600" b="1" baseline="0"/>
                            <a:t> pulses/(n*T_tb)</a:t>
                          </a:r>
                          <a:endParaRPr lang="en-US" sz="1600" b="1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1600" b="1"/>
                            <a:t>timebase +</a:t>
                          </a:r>
                        </a:p>
                        <a:p>
                          <a:r>
                            <a:rPr lang="en-US" sz="1600" b="1"/>
                            <a:t>pulse</a:t>
                          </a:r>
                          <a:r>
                            <a:rPr lang="en-US" sz="1600" b="1" baseline="0"/>
                            <a:t> jitter</a:t>
                          </a:r>
                          <a:endParaRPr lang="en-US" sz="1600" b="1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14:m>
                            <m:oMath xmlns:m="http://schemas.openxmlformats.org/officeDocument/2006/math">
                              <m:f>
                                <m:fPr>
                                  <m:ctrlPr>
                                    <a:rPr lang="en-US" sz="1600" b="1" i="1">
                                      <a:latin typeface="Cambria Math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sz="1600" b="1" i="1">
                                      <a:latin typeface="Cambria Math" charset="0"/>
                                    </a:rPr>
                                    <m:t>𝒄𝒐𝒖𝒏𝒕𝒆𝒓</m:t>
                                  </m:r>
                                  <m:r>
                                    <a:rPr lang="en-US" sz="1600" b="1" i="1">
                                      <a:latin typeface="Cambria Math" charset="0"/>
                                    </a:rPr>
                                    <m:t> </m:t>
                                  </m:r>
                                  <m:r>
                                    <a:rPr lang="en-US" sz="1600" b="1" i="1">
                                      <a:latin typeface="Cambria Math" charset="0"/>
                                    </a:rPr>
                                    <m:t>𝒕𝒊𝒎𝒆𝒃𝒂𝒔𝒆</m:t>
                                  </m:r>
                                </m:num>
                                <m:den>
                                  <m:rad>
                                    <m:radPr>
                                      <m:degHide m:val="on"/>
                                      <m:ctrlPr>
                                        <a:rPr lang="en-US" sz="1600" b="1" i="1">
                                          <a:latin typeface="Cambria Math" charset="0"/>
                                        </a:rPr>
                                      </m:ctrlPr>
                                    </m:radPr>
                                    <m:deg/>
                                    <m:e>
                                      <m:r>
                                        <a:rPr lang="en-US" sz="1600" b="1" i="0">
                                          <a:latin typeface="Cambria Math" charset="0"/>
                                        </a:rPr>
                                        <m:t>𝟏𝟐</m:t>
                                      </m:r>
                                    </m:e>
                                  </m:rad>
                                  <m:r>
                                    <a:rPr lang="en-US" sz="1600" b="1" i="0">
                                      <a:latin typeface="Cambria Math" charset="0"/>
                                    </a:rPr>
                                    <m:t>∗</m:t>
                                  </m:r>
                                  <m:r>
                                    <a:rPr lang="en-US" sz="1600" b="1" i="1">
                                      <a:latin typeface="Cambria Math" charset="0"/>
                                    </a:rPr>
                                    <m:t>𝒔𝒂𝒎𝒑𝒍𝒊𝒏𝒈</m:t>
                                  </m:r>
                                  <m:r>
                                    <a:rPr lang="en-US" sz="1600" b="1" i="0">
                                      <a:latin typeface="Cambria Math" charset="0"/>
                                    </a:rPr>
                                    <m:t> </m:t>
                                  </m:r>
                                  <m:r>
                                    <a:rPr lang="en-US" sz="1600" b="1" i="1">
                                      <a:latin typeface="Cambria Math" charset="0"/>
                                    </a:rPr>
                                    <m:t>𝒑𝒆𝒓𝒊𝒐𝒅</m:t>
                                  </m:r>
                                </m:den>
                              </m:f>
                            </m:oMath>
                          </a14:m>
                          <a:r>
                            <a:rPr lang="en-US" sz="1600" b="1"/>
                            <a:t>*V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1600" b="1"/>
                            <a:t>10ns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1600" b="1"/>
                            <a:t>0.000 000 03</a:t>
                          </a:r>
                          <a:r>
                            <a:rPr lang="en-US" sz="1600" b="1" baseline="30000"/>
                            <a:t> </a:t>
                          </a:r>
                          <a:r>
                            <a:rPr lang="en-US" sz="1600" b="1" baseline="0"/>
                            <a:t> mm/s</a:t>
                          </a:r>
                          <a:endParaRPr lang="en-US" sz="1600" b="1"/>
                        </a:p>
                      </a:txBody>
                      <a:tcPr/>
                    </a:tc>
                  </a:tr>
                </a:tbl>
              </a:graphicData>
            </a:graphic>
          </p:graphicFrame>
        </mc:Choice>
        <mc:Fallback>
          <p:graphicFrame>
            <p:nvGraphicFramePr>
              <p:cNvPr id="13" name="Table 12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869321384"/>
                  </p:ext>
                </p:extLst>
              </p:nvPr>
            </p:nvGraphicFramePr>
            <p:xfrm>
              <a:off x="267632" y="2382625"/>
              <a:ext cx="11086168" cy="2853373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965145"/>
                    <a:gridCol w="1361615"/>
                    <a:gridCol w="1952457"/>
                    <a:gridCol w="1233129"/>
                    <a:gridCol w="2203650"/>
                    <a:gridCol w="1490968"/>
                    <a:gridCol w="1879204"/>
                  </a:tblGrid>
                  <a:tr h="579120">
                    <a:tc>
                      <a:txBody>
                        <a:bodyPr/>
                        <a:lstStyle/>
                        <a:p>
                          <a:r>
                            <a:rPr lang="en-US" sz="1600"/>
                            <a:t>sensor type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1600"/>
                            <a:t>example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1600"/>
                            <a:t>measurement principle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1600"/>
                            <a:t>source of noise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1600"/>
                            <a:t>rms</a:t>
                          </a:r>
                          <a:r>
                            <a:rPr lang="en-US" sz="1600" baseline="0"/>
                            <a:t> speed error</a:t>
                          </a:r>
                          <a:endParaRPr lang="en-US" sz="160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1600"/>
                            <a:t>typical sensor error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1600"/>
                            <a:t>typical speed error at 10 S/s</a:t>
                          </a:r>
                        </a:p>
                      </a:txBody>
                      <a:tcPr/>
                    </a:tc>
                  </a:tr>
                  <a:tr h="1066800">
                    <a:tc>
                      <a:txBody>
                        <a:bodyPr/>
                        <a:lstStyle/>
                        <a:p>
                          <a:r>
                            <a:rPr lang="en-US" sz="1600"/>
                            <a:t> @ analog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1600"/>
                            <a:t>string</a:t>
                          </a:r>
                          <a:r>
                            <a:rPr lang="en-US" sz="1600" baseline="0"/>
                            <a:t> potentiometer</a:t>
                          </a:r>
                          <a:endParaRPr lang="en-US" sz="160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1600"/>
                            <a:t>V = (X2-X1)/DT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sz="1600"/>
                            <a:t>uncorrelated gaussian</a:t>
                          </a:r>
                          <a:r>
                            <a:rPr lang="en-US" sz="1600" baseline="0"/>
                            <a:t> noise</a:t>
                          </a:r>
                          <a:endParaRPr lang="en-US" sz="1600"/>
                        </a:p>
                        <a:p>
                          <a:endParaRPr lang="en-US" sz="160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2"/>
                          <a:stretch>
                            <a:fillRect l="-250276" t="-55114" r="-153867" b="-12897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US" sz="1600"/>
                            <a:t>3 micron</a:t>
                          </a:r>
                          <a:r>
                            <a:rPr lang="en-US" sz="1600" baseline="0"/>
                            <a:t> (when averaged over 160 samples)</a:t>
                          </a:r>
                          <a:endParaRPr lang="en-US" sz="160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1600"/>
                            <a:t>0.05mm/s </a:t>
                          </a:r>
                        </a:p>
                      </a:txBody>
                      <a:tcPr/>
                    </a:tc>
                  </a:tr>
                  <a:tr h="628333">
                    <a:tc>
                      <a:txBody>
                        <a:bodyPr/>
                        <a:lstStyle/>
                        <a:p>
                          <a:r>
                            <a:rPr lang="en-US" sz="1600"/>
                            <a:t>digital 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1600"/>
                            <a:t>optical encoder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1600"/>
                            <a:t>V=(X2-X1)/DT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1600"/>
                            <a:t>x-quantization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2"/>
                          <a:stretch>
                            <a:fillRect l="-250276" t="-265049" r="-153867" b="-120388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US" sz="1600"/>
                            <a:t>5 micron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1600"/>
                            <a:t>0.015mm/s</a:t>
                          </a:r>
                        </a:p>
                      </a:txBody>
                      <a:tcPr/>
                    </a:tc>
                  </a:tr>
                  <a:tr h="579120">
                    <a:tc>
                      <a:txBody>
                        <a:bodyPr/>
                        <a:lstStyle/>
                        <a:p>
                          <a:r>
                            <a:rPr lang="en-US" sz="1600" b="1"/>
                            <a:t>counter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1600" b="1"/>
                            <a:t>A-phase from encoder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1600" b="1"/>
                            <a:t>V=C*nb</a:t>
                          </a:r>
                          <a:r>
                            <a:rPr lang="en-US" sz="1600" b="1" baseline="0"/>
                            <a:t> pulses/(n*T_tb)</a:t>
                          </a:r>
                          <a:endParaRPr lang="en-US" sz="1600" b="1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1600" b="1"/>
                            <a:t>timebase +</a:t>
                          </a:r>
                        </a:p>
                        <a:p>
                          <a:r>
                            <a:rPr lang="en-US" sz="1600" b="1"/>
                            <a:t>pulse</a:t>
                          </a:r>
                          <a:r>
                            <a:rPr lang="en-US" sz="1600" b="1" baseline="0"/>
                            <a:t> jitter</a:t>
                          </a:r>
                          <a:endParaRPr lang="en-US" sz="1600" b="1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2"/>
                          <a:stretch>
                            <a:fillRect l="-250276" t="-395789" r="-153867" b="-3052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US" sz="1600" b="1"/>
                            <a:t>10ns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1600" b="1"/>
                            <a:t>0.000 000 03</a:t>
                          </a:r>
                          <a:r>
                            <a:rPr lang="en-US" sz="1600" b="1" baseline="30000"/>
                            <a:t> </a:t>
                          </a:r>
                          <a:r>
                            <a:rPr lang="en-US" sz="1600" b="1" baseline="0"/>
                            <a:t> mm/s</a:t>
                          </a:r>
                          <a:endParaRPr lang="en-US" sz="1600" b="1"/>
                        </a:p>
                      </a:txBody>
                      <a:tcPr/>
                    </a:tc>
                  </a:tr>
                </a:tbl>
              </a:graphicData>
            </a:graphic>
          </p:graphicFrame>
        </mc:Fallback>
      </mc:AlternateContent>
      <p:sp>
        <p:nvSpPr>
          <p:cNvPr id="15" name="TextBox 14"/>
          <p:cNvSpPr txBox="1"/>
          <p:nvPr/>
        </p:nvSpPr>
        <p:spPr>
          <a:xfrm>
            <a:off x="267632" y="1667324"/>
            <a:ext cx="372450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/>
              <a:t>Requirement:  0.05mm/s at 10 S/s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3992137" y="5798634"/>
            <a:ext cx="3936380" cy="46166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b="1"/>
              <a:t>we will use a counter</a:t>
            </a:r>
          </a:p>
        </p:txBody>
      </p:sp>
    </p:spTree>
    <p:extLst>
      <p:ext uri="{BB962C8B-B14F-4D97-AF65-F5344CB8AC3E}">
        <p14:creationId xmlns:p14="http://schemas.microsoft.com/office/powerpoint/2010/main" val="3694785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Fault-Injection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08182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Limit-tab current overload</a:t>
            </a: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742502500"/>
              </p:ext>
            </p:extLst>
          </p:nvPr>
        </p:nvGraphicFramePr>
        <p:xfrm>
          <a:off x="678513" y="3377704"/>
          <a:ext cx="6075555" cy="33223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52132"/>
                <a:gridCol w="1182029"/>
                <a:gridCol w="2241394"/>
              </a:tblGrid>
              <a:tr h="0">
                <a:tc>
                  <a:txBody>
                    <a:bodyPr/>
                    <a:lstStyle/>
                    <a:p>
                      <a:r>
                        <a:rPr lang="en-US" sz="1400"/>
                        <a:t>Concept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/>
                        <a:t>Pros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/>
                        <a:t>Cons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400"/>
                        <a:t>1. Adjustable limit tab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/>
                        <a:t>control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/>
                        <a:t>most complex</a:t>
                      </a:r>
                    </a:p>
                    <a:p>
                      <a:r>
                        <a:rPr lang="en-US" sz="1400"/>
                        <a:t>load passed</a:t>
                      </a:r>
                      <a:r>
                        <a:rPr lang="en-US" sz="1400" baseline="0"/>
                        <a:t> onto motor</a:t>
                      </a:r>
                      <a:endParaRPr lang="en-US" sz="140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400"/>
                        <a:t>2. Retractable</a:t>
                      </a:r>
                      <a:r>
                        <a:rPr lang="en-US" sz="1400" baseline="0"/>
                        <a:t> limit tab</a:t>
                      </a:r>
                      <a:endParaRPr lang="en-US" sz="1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/>
                        <a:t>simple</a:t>
                      </a:r>
                    </a:p>
                    <a:p>
                      <a:r>
                        <a:rPr lang="en-US" sz="1400"/>
                        <a:t>load</a:t>
                      </a:r>
                      <a:r>
                        <a:rPr lang="en-US" sz="1400" baseline="0"/>
                        <a:t> passed to tab</a:t>
                      </a:r>
                      <a:endParaRPr lang="en-US" sz="1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/>
                        <a:t>attachment location?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400" b="1"/>
                        <a:t>3. Retractable, secured to tab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b="1"/>
                        <a:t>simple</a:t>
                      </a:r>
                    </a:p>
                    <a:p>
                      <a:r>
                        <a:rPr lang="en-US" sz="1400" b="1"/>
                        <a:t>load passed to tab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40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400" b="1"/>
                        <a:t>4. </a:t>
                      </a:r>
                      <a:r>
                        <a:rPr lang="en-US" sz="1400" b="1" baseline="0"/>
                        <a:t>change the max position in the config file.</a:t>
                      </a:r>
                      <a:endParaRPr lang="en-US" sz="1400" b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b="1"/>
                        <a:t>no</a:t>
                      </a:r>
                      <a:r>
                        <a:rPr lang="en-US" sz="1400" b="1" baseline="0"/>
                        <a:t> hardware</a:t>
                      </a:r>
                      <a:endParaRPr lang="en-US" sz="1400" b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/>
                        <a:t>sw override or not?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400" b="1"/>
                        <a:t>5. Move the</a:t>
                      </a:r>
                      <a:r>
                        <a:rPr lang="en-US" sz="1400" b="1" baseline="0"/>
                        <a:t> tab manually</a:t>
                      </a:r>
                      <a:endParaRPr lang="en-US" sz="1400" b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b="1"/>
                        <a:t>no hardware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/>
                        <a:t>no</a:t>
                      </a:r>
                      <a:r>
                        <a:rPr lang="en-US" sz="1400" baseline="0"/>
                        <a:t> reversible while underway</a:t>
                      </a:r>
                      <a:endParaRPr lang="en-US" sz="140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" name="Content Placeholder 2"/>
          <p:cNvSpPr txBox="1">
            <a:spLocks/>
          </p:cNvSpPr>
          <p:nvPr/>
        </p:nvSpPr>
        <p:spPr>
          <a:xfrm>
            <a:off x="670930" y="1942366"/>
            <a:ext cx="6083138" cy="1017936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800"/>
              <a:t>Fault description: wheel pushes into the mechanical stop until the electronics shuts-down due to a current overload.</a:t>
            </a:r>
          </a:p>
          <a:p>
            <a:r>
              <a:rPr lang="en-US" sz="1800"/>
              <a:t>Issue: software override.  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93460" y="1346987"/>
            <a:ext cx="4914149" cy="1364702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25268" y="2918117"/>
            <a:ext cx="4782341" cy="154824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93460" y="4795024"/>
            <a:ext cx="4848318" cy="13415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1310783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88558" y="0"/>
            <a:ext cx="10515600" cy="1325563"/>
          </a:xfrm>
        </p:spPr>
        <p:txBody>
          <a:bodyPr/>
          <a:lstStyle/>
          <a:p>
            <a:r>
              <a:rPr lang="en-US"/>
              <a:t>Loose lead-screw</a:t>
            </a: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7771029"/>
              </p:ext>
            </p:extLst>
          </p:nvPr>
        </p:nvGraphicFramePr>
        <p:xfrm>
          <a:off x="487475" y="2207605"/>
          <a:ext cx="7329531" cy="3444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91993"/>
                <a:gridCol w="1562286"/>
                <a:gridCol w="3775252"/>
              </a:tblGrid>
              <a:tr h="275181">
                <a:tc>
                  <a:txBody>
                    <a:bodyPr/>
                    <a:lstStyle/>
                    <a:p>
                      <a:r>
                        <a:rPr lang="en-US" sz="1400"/>
                        <a:t>Concept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/>
                        <a:t>Pros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/>
                        <a:t>Cons</a:t>
                      </a:r>
                    </a:p>
                  </a:txBody>
                  <a:tcPr/>
                </a:tc>
              </a:tr>
              <a:tr h="660434">
                <a:tc>
                  <a:txBody>
                    <a:bodyPr/>
                    <a:lstStyle/>
                    <a:p>
                      <a:r>
                        <a:rPr lang="en-US" sz="1400"/>
                        <a:t>1. Clutch replaces torque coupler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/>
                        <a:t>easy to mount</a:t>
                      </a:r>
                    </a:p>
                    <a:p>
                      <a:r>
                        <a:rPr lang="en-US" sz="1400"/>
                        <a:t>easy to re-attach</a:t>
                      </a:r>
                    </a:p>
                    <a:p>
                      <a:r>
                        <a:rPr lang="en-US" sz="1400"/>
                        <a:t>battery is not loose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/>
                        <a:t>lose the torque coupler</a:t>
                      </a:r>
                    </a:p>
                    <a:p>
                      <a:r>
                        <a:rPr lang="en-US" sz="1400"/>
                        <a:t>battery is not loose</a:t>
                      </a:r>
                    </a:p>
                  </a:txBody>
                  <a:tcPr/>
                </a:tc>
              </a:tr>
              <a:tr h="660434">
                <a:tc>
                  <a:txBody>
                    <a:bodyPr/>
                    <a:lstStyle/>
                    <a:p>
                      <a:r>
                        <a:rPr lang="en-US" sz="1400" b="1"/>
                        <a:t>2. Clutch replaces flange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b="1"/>
                        <a:t>easy</a:t>
                      </a:r>
                      <a:r>
                        <a:rPr lang="en-US" sz="1400" b="1" baseline="0"/>
                        <a:t> to mount, correct location</a:t>
                      </a:r>
                    </a:p>
                    <a:p>
                      <a:r>
                        <a:rPr lang="en-US" sz="1400" b="1" baseline="0"/>
                        <a:t>easy to re-attach</a:t>
                      </a:r>
                    </a:p>
                    <a:p>
                      <a:r>
                        <a:rPr lang="en-US" sz="1400" b="1" baseline="0"/>
                        <a:t>battery is not loose</a:t>
                      </a:r>
                      <a:endParaRPr lang="en-US" sz="1400" b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b="1"/>
                        <a:t>battery is not loose</a:t>
                      </a:r>
                    </a:p>
                  </a:txBody>
                  <a:tcPr/>
                </a:tc>
              </a:tr>
              <a:tr h="467807">
                <a:tc>
                  <a:txBody>
                    <a:bodyPr/>
                    <a:lstStyle/>
                    <a:p>
                      <a:r>
                        <a:rPr lang="en-US" sz="1400"/>
                        <a:t>3. Solenoid-mounted pin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/>
                        <a:t>actual failure, lab or at-sea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baseline="0"/>
                        <a:t>the battery </a:t>
                      </a:r>
                      <a:r>
                        <a:rPr lang="en-US" sz="1400" u="sng" baseline="0"/>
                        <a:t>will</a:t>
                      </a:r>
                      <a:r>
                        <a:rPr lang="en-US" sz="1400" baseline="0"/>
                        <a:t> be loose</a:t>
                      </a:r>
                    </a:p>
                    <a:p>
                      <a:r>
                        <a:rPr lang="en-US" sz="1400" baseline="0"/>
                        <a:t>hard to re-attach.</a:t>
                      </a:r>
                      <a:endParaRPr lang="en-US" sz="1400"/>
                    </a:p>
                  </a:txBody>
                  <a:tcPr/>
                </a:tc>
              </a:tr>
              <a:tr h="467807">
                <a:tc>
                  <a:txBody>
                    <a:bodyPr/>
                    <a:lstStyle/>
                    <a:p>
                      <a:r>
                        <a:rPr lang="en-US" sz="1400" b="1"/>
                        <a:t>4. Manual</a:t>
                      </a:r>
                      <a:r>
                        <a:rPr lang="en-US" sz="1400" b="1" baseline="0"/>
                        <a:t> &amp;</a:t>
                      </a:r>
                      <a:r>
                        <a:rPr lang="en-US" sz="1400" b="1"/>
                        <a:t> easier</a:t>
                      </a:r>
                      <a:r>
                        <a:rPr lang="en-US" sz="1400" b="1" baseline="0"/>
                        <a:t> to align/insert</a:t>
                      </a:r>
                      <a:endParaRPr lang="en-US" sz="1400" b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b="1"/>
                        <a:t>easy, actual failure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b="1"/>
                        <a:t>only in lab</a:t>
                      </a:r>
                    </a:p>
                    <a:p>
                      <a:r>
                        <a:rPr lang="en-US" sz="1400" b="1"/>
                        <a:t>hard to re-attach</a:t>
                      </a:r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93068" y="1176397"/>
            <a:ext cx="4298932" cy="2523683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93068" y="3736928"/>
            <a:ext cx="4298932" cy="2720961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487475" y="1176397"/>
            <a:ext cx="7329531" cy="646331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en-US"/>
              <a:t>Fault description: loss of coupling between the lead-screw and the mass.</a:t>
            </a:r>
          </a:p>
          <a:p>
            <a:r>
              <a:rPr lang="en-US"/>
              <a:t>Issues: reversibility, repeatability, controllability.</a:t>
            </a:r>
          </a:p>
        </p:txBody>
      </p:sp>
    </p:spTree>
    <p:extLst>
      <p:ext uri="{BB962C8B-B14F-4D97-AF65-F5344CB8AC3E}">
        <p14:creationId xmlns:p14="http://schemas.microsoft.com/office/powerpoint/2010/main" val="1113235011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P</a:t>
            </a:r>
            <a:r>
              <a:rPr lang="en-US"/>
              <a:t>osition sensor bias</a:t>
            </a: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98467584"/>
              </p:ext>
            </p:extLst>
          </p:nvPr>
        </p:nvGraphicFramePr>
        <p:xfrm>
          <a:off x="715538" y="2560613"/>
          <a:ext cx="6666570" cy="2118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18316"/>
                <a:gridCol w="1926064"/>
                <a:gridCol w="2222190"/>
              </a:tblGrid>
              <a:tr h="0">
                <a:tc>
                  <a:txBody>
                    <a:bodyPr/>
                    <a:lstStyle/>
                    <a:p>
                      <a:r>
                        <a:rPr lang="en-US"/>
                        <a:t>Concept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Pros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Cons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/>
                        <a:t>1. Continuous</a:t>
                      </a:r>
                      <a:r>
                        <a:rPr lang="en-US" baseline="0"/>
                        <a:t> extender</a:t>
                      </a:r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control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complex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/>
                        <a:t>2. Binar</a:t>
                      </a:r>
                      <a:r>
                        <a:rPr lang="en-US" baseline="0"/>
                        <a:t>y extender</a:t>
                      </a:r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simple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limited bias values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b="1"/>
                        <a:t>3. Manual / slots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/>
                        <a:t>simplest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/>
                        <a:t>only in lab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b="1"/>
                        <a:t>4. Voltage</a:t>
                      </a:r>
                      <a:r>
                        <a:rPr lang="en-US" b="1" baseline="0"/>
                        <a:t> injection</a:t>
                      </a:r>
                      <a:endParaRPr lang="en-US" b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/>
                        <a:t>simple</a:t>
                      </a:r>
                    </a:p>
                    <a:p>
                      <a:r>
                        <a:rPr lang="en-US" b="1"/>
                        <a:t>lab</a:t>
                      </a:r>
                      <a:r>
                        <a:rPr lang="en-US" b="1" baseline="0"/>
                        <a:t> and at-sea</a:t>
                      </a:r>
                      <a:endParaRPr lang="en-US" b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b="1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3" name="Rectangle 2"/>
          <p:cNvSpPr/>
          <p:nvPr/>
        </p:nvSpPr>
        <p:spPr>
          <a:xfrm>
            <a:off x="715537" y="1610449"/>
            <a:ext cx="6666571" cy="646331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en-US"/>
              <a:t>Fault description: string-pot attachment point moves.</a:t>
            </a:r>
          </a:p>
          <a:p>
            <a:r>
              <a:rPr lang="en-US"/>
              <a:t>Issues: reversibility, repeatability, controllability.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93620" y="154994"/>
            <a:ext cx="4698380" cy="2727279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93620" y="3278180"/>
            <a:ext cx="4400510" cy="26431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329721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ab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2717532"/>
              </p:ext>
            </p:extLst>
          </p:nvPr>
        </p:nvGraphicFramePr>
        <p:xfrm>
          <a:off x="2443831" y="1864497"/>
          <a:ext cx="7413845" cy="2229585"/>
        </p:xfrm>
        <a:graphic>
          <a:graphicData uri="http://schemas.openxmlformats.org/drawingml/2006/table">
            <a:tbl>
              <a:tblPr firstRow="1" bandRow="1"/>
              <a:tblGrid>
                <a:gridCol w="1853462"/>
                <a:gridCol w="2032083"/>
                <a:gridCol w="1674838"/>
                <a:gridCol w="1853462"/>
              </a:tblGrid>
              <a:tr h="386401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9pPr>
                    </a:lstStyle>
                    <a:p>
                      <a:r>
                        <a:rPr lang="en-US" sz="1400" b="1"/>
                        <a:t>Vehicle</a:t>
                      </a: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629DD1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9pPr>
                    </a:lstStyle>
                    <a:p>
                      <a:pPr algn="ctr"/>
                      <a:r>
                        <a:rPr lang="en-US" sz="1400"/>
                        <a:t>Endurance</a:t>
                      </a:r>
                      <a:endParaRPr lang="en-US" sz="1400" b="1"/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629DD1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9pPr>
                    </a:lstStyle>
                    <a:p>
                      <a:pPr algn="ctr"/>
                      <a:r>
                        <a:rPr lang="en-US" sz="1400"/>
                        <a:t>MTBF</a:t>
                      </a:r>
                      <a:endParaRPr lang="en-US" sz="1400" b="1"/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629DD1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9pPr>
                    </a:lstStyle>
                    <a:p>
                      <a:pPr marL="0" marR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/>
                        <a:t>Source</a:t>
                      </a:r>
                      <a:endParaRPr lang="en-US" sz="1400" b="1"/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629DD1"/>
                    </a:solidFill>
                  </a:tcPr>
                </a:tc>
              </a:tr>
              <a:tr h="347761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9pPr>
                    </a:lstStyle>
                    <a:p>
                      <a:pPr marL="0" marR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/>
                        <a:t>Autosub (1996-2000)</a:t>
                      </a:r>
                      <a:endParaRPr lang="en-US" sz="1200" b="0"/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629DD1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9pPr>
                    </a:lstStyle>
                    <a:p>
                      <a:pPr marL="0" marR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/>
                        <a:t>45h</a:t>
                      </a:r>
                      <a:endParaRPr lang="en-US" sz="1200" b="0"/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629DD1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9pPr>
                    </a:lstStyle>
                    <a:p>
                      <a:pPr marL="0" marR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/>
                        <a:t>10h</a:t>
                      </a:r>
                      <a:endParaRPr lang="en-US" sz="1200" b="0"/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629DD1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9pPr>
                    </a:lstStyle>
                    <a:p>
                      <a:pPr marL="0" marR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/>
                        <a:t>Griffiths 2003</a:t>
                      </a:r>
                      <a:endParaRPr lang="en-US" sz="1200" b="0"/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629DD1">
                        <a:tint val="40000"/>
                      </a:srgbClr>
                    </a:solidFill>
                  </a:tcPr>
                </a:tc>
              </a:tr>
              <a:tr h="347761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9pPr>
                    </a:lstStyle>
                    <a:p>
                      <a:r>
                        <a:rPr lang="en-US" sz="1200"/>
                        <a:t>Autosub LR</a:t>
                      </a: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629DD1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9pPr>
                    </a:lstStyle>
                    <a:p>
                      <a:pPr marL="0" marR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/>
                        <a:t>4,400h</a:t>
                      </a: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629DD1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9pPr>
                    </a:lstStyle>
                    <a:p>
                      <a:pPr marL="0" marR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/>
                        <a:t>20h</a:t>
                      </a: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629DD1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9pPr>
                    </a:lstStyle>
                    <a:p>
                      <a:pPr marL="0" marR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/>
                        <a:t>Brito 2015</a:t>
                      </a: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629DD1">
                        <a:tint val="20000"/>
                      </a:srgbClr>
                    </a:solidFill>
                  </a:tcPr>
                </a:tc>
              </a:tr>
              <a:tr h="45214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9pPr>
                    </a:lstStyle>
                    <a:p>
                      <a:r>
                        <a:rPr lang="en-US" sz="1200"/>
                        <a:t>Webb Gliders (2010-12) </a:t>
                      </a: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629DD1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9pPr>
                    </a:lstStyle>
                    <a:p>
                      <a:pPr algn="ctr"/>
                      <a:r>
                        <a:rPr lang="en-US" sz="1200"/>
                        <a:t>6 months</a:t>
                      </a: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629DD1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9pPr>
                    </a:lstStyle>
                    <a:p>
                      <a:pPr algn="ctr"/>
                      <a:r>
                        <a:rPr lang="en-US" sz="1200"/>
                        <a:t>1</a:t>
                      </a:r>
                      <a:r>
                        <a:rPr lang="en-US" sz="1200" baseline="0"/>
                        <a:t> month</a:t>
                      </a:r>
                      <a:r>
                        <a:rPr lang="en-US" sz="1200"/>
                        <a:t> </a:t>
                      </a: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629DD1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9pPr>
                    </a:lstStyle>
                    <a:p>
                      <a:pPr marL="0" marR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/>
                        <a:t>Brito 2014</a:t>
                      </a: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629DD1">
                        <a:tint val="40000"/>
                      </a:srgbClr>
                    </a:solidFill>
                  </a:tcPr>
                </a:tc>
              </a:tr>
              <a:tr h="347761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9pPr>
                    </a:lstStyle>
                    <a:p>
                      <a:r>
                        <a:rPr lang="en-US" sz="1200"/>
                        <a:t>LRAUV (2012-16)</a:t>
                      </a: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629DD1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9pPr>
                    </a:lstStyle>
                    <a:p>
                      <a:pPr algn="ctr"/>
                      <a:r>
                        <a:rPr lang="en-US" sz="1200"/>
                        <a:t>21</a:t>
                      </a:r>
                      <a:r>
                        <a:rPr lang="en-US" sz="1200" baseline="0"/>
                        <a:t> days</a:t>
                      </a:r>
                      <a:r>
                        <a:rPr lang="en-US" sz="1200"/>
                        <a:t> </a:t>
                      </a: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629DD1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9pPr>
                    </a:lstStyle>
                    <a:p>
                      <a:pPr marL="0" marR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/>
                        <a:t>35h</a:t>
                      </a: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629DD1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9pPr>
                    </a:lstStyle>
                    <a:p>
                      <a:pPr algn="ctr"/>
                      <a:r>
                        <a:rPr lang="en-US" sz="1200"/>
                        <a:t>MBARI</a:t>
                      </a: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629DD1">
                        <a:tint val="20000"/>
                      </a:srgbClr>
                    </a:solidFill>
                  </a:tcPr>
                </a:tc>
              </a:tr>
              <a:tr h="347761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9pPr>
                    </a:lstStyle>
                    <a:p>
                      <a:r>
                        <a:rPr lang="en-US" sz="1200" b="1"/>
                        <a:t>Commercial aircraft</a:t>
                      </a: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629DD1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9pPr>
                    </a:lstStyle>
                    <a:p>
                      <a:pPr algn="ctr"/>
                      <a:r>
                        <a:rPr lang="en-US" sz="1200" b="1"/>
                        <a:t>10 h</a:t>
                      </a: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629DD1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9pPr>
                    </a:lstStyle>
                    <a:p>
                      <a:pPr marL="0" marR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1"/>
                        <a:t>10,000h</a:t>
                      </a: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629DD1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9pPr>
                    </a:lstStyle>
                    <a:p>
                      <a:pPr algn="ctr"/>
                      <a:r>
                        <a:rPr lang="en-US" sz="1200" b="1"/>
                        <a:t>Patton 1991</a:t>
                      </a: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629DD1">
                        <a:tint val="40000"/>
                      </a:srgbClr>
                    </a:solidFill>
                  </a:tcPr>
                </a:tc>
              </a:tr>
            </a:tbl>
          </a:graphicData>
        </a:graphic>
      </p:graphicFrame>
      <p:sp>
        <p:nvSpPr>
          <p:cNvPr id="2" name="TextBox 1"/>
          <p:cNvSpPr txBox="1"/>
          <p:nvPr/>
        </p:nvSpPr>
        <p:spPr>
          <a:xfrm>
            <a:off x="4632124" y="4908450"/>
            <a:ext cx="4032374" cy="40011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000" b="1"/>
              <a:t>HOW DID THEY GET TO 10,000h?</a:t>
            </a:r>
          </a:p>
        </p:txBody>
      </p:sp>
    </p:spTree>
    <p:extLst>
      <p:ext uri="{BB962C8B-B14F-4D97-AF65-F5344CB8AC3E}">
        <p14:creationId xmlns:p14="http://schemas.microsoft.com/office/powerpoint/2010/main" val="4028036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ERIC SLIDES HERE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1998031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Overload Fault Recovery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half" idx="1"/>
          </p:nvPr>
        </p:nvSpPr>
        <p:spPr>
          <a:ln>
            <a:solidFill>
              <a:schemeClr val="tx1"/>
            </a:solidFill>
          </a:ln>
        </p:spPr>
        <p:txBody>
          <a:bodyPr>
            <a:normAutofit fontScale="77500" lnSpcReduction="20000"/>
          </a:bodyPr>
          <a:lstStyle/>
          <a:p>
            <a:r>
              <a:rPr lang="en-US" dirty="0"/>
              <a:t>When externally creating faults, the LRAUV Application must: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Respond predictably to this fault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Not disable the unit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Recover without user intervention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Report status appropriately</a:t>
            </a:r>
          </a:p>
          <a:p>
            <a:endParaRPr lang="en-US"/>
          </a:p>
        </p:txBody>
      </p:sp>
      <p:sp>
        <p:nvSpPr>
          <p:cNvPr id="7" name="Content Placeholder 6"/>
          <p:cNvSpPr>
            <a:spLocks noGrp="1"/>
          </p:cNvSpPr>
          <p:nvPr>
            <p:ph sz="half" idx="2"/>
          </p:nvPr>
        </p:nvSpPr>
        <p:spPr>
          <a:ln>
            <a:solidFill>
              <a:schemeClr val="tx1"/>
            </a:solidFill>
          </a:ln>
        </p:spPr>
        <p:txBody>
          <a:bodyPr>
            <a:normAutofit fontScale="77500" lnSpcReduction="20000"/>
          </a:bodyPr>
          <a:lstStyle/>
          <a:p>
            <a:r>
              <a:rPr lang="en-US" dirty="0"/>
              <a:t>How does the system respond to a fault now? </a:t>
            </a:r>
          </a:p>
          <a:p>
            <a:pPr lvl="1"/>
            <a:r>
              <a:rPr lang="en-US" dirty="0"/>
              <a:t>Overcurrent faults are resolved by </a:t>
            </a:r>
            <a:r>
              <a:rPr lang="en-US" dirty="0" err="1"/>
              <a:t>unpowering</a:t>
            </a:r>
            <a:r>
              <a:rPr lang="en-US" dirty="0"/>
              <a:t> the </a:t>
            </a:r>
            <a:r>
              <a:rPr lang="en-US" dirty="0" err="1"/>
              <a:t>ez</a:t>
            </a:r>
            <a:r>
              <a:rPr lang="en-US" dirty="0"/>
              <a:t>-servo from the LCB.</a:t>
            </a:r>
          </a:p>
          <a:p>
            <a:pPr lvl="1"/>
            <a:r>
              <a:rPr lang="en-US" dirty="0"/>
              <a:t>The </a:t>
            </a:r>
            <a:r>
              <a:rPr lang="en-US" dirty="0" err="1"/>
              <a:t>ez</a:t>
            </a:r>
            <a:r>
              <a:rPr lang="en-US" dirty="0"/>
              <a:t>-servo goes through its startup, and is re-homed (5-20 seconds)</a:t>
            </a:r>
          </a:p>
          <a:p>
            <a:pPr lvl="1"/>
            <a:r>
              <a:rPr lang="en-US" dirty="0"/>
              <a:t>This is allowed &lt;X&gt; times before the servo is considered in failure, which triggers the “default” mission.</a:t>
            </a:r>
          </a:p>
          <a:p>
            <a:pPr lvl="1"/>
            <a:r>
              <a:rPr lang="en-US" dirty="0"/>
              <a:t>That &lt;X&gt; can be changed in configuration.</a:t>
            </a:r>
          </a:p>
          <a:p>
            <a:r>
              <a:rPr lang="en-US" dirty="0"/>
              <a:t>We can script missions that directly command the mass shifter to move. Both in water and the lab.†</a:t>
            </a:r>
          </a:p>
          <a:p>
            <a:r>
              <a:rPr lang="en-US" dirty="0"/>
              <a:t>Configurations will be modified to allow for many faults. </a:t>
            </a:r>
          </a:p>
          <a:p>
            <a:r>
              <a:rPr lang="en-US" dirty="0"/>
              <a:t>No core code changes will be required. </a:t>
            </a:r>
          </a:p>
          <a:p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BB4C43FA-EE0B-1C4D-951E-8309EC37C891}"/>
              </a:ext>
            </a:extLst>
          </p:cNvPr>
          <p:cNvSpPr txBox="1"/>
          <p:nvPr/>
        </p:nvSpPr>
        <p:spPr>
          <a:xfrm>
            <a:off x="6479823" y="6488668"/>
            <a:ext cx="55800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†unsure if that instruction allows for command past stops</a:t>
            </a:r>
          </a:p>
        </p:txBody>
      </p:sp>
    </p:spTree>
    <p:extLst>
      <p:ext uri="{BB962C8B-B14F-4D97-AF65-F5344CB8AC3E}">
        <p14:creationId xmlns:p14="http://schemas.microsoft.com/office/powerpoint/2010/main" val="784438433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Acquisition of Context Data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ln>
            <a:solidFill>
              <a:schemeClr val="tx1"/>
            </a:solidFill>
          </a:ln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/>
              <a:t>FDI data: packet sniffing</a:t>
            </a:r>
          </a:p>
          <a:p>
            <a:pPr lvl="1"/>
            <a:r>
              <a:rPr lang="en-US" dirty="0"/>
              <a:t>Commanded position</a:t>
            </a:r>
          </a:p>
          <a:p>
            <a:pPr lvl="1"/>
            <a:r>
              <a:rPr lang="en-US" dirty="0"/>
              <a:t>Homing command</a:t>
            </a:r>
          </a:p>
          <a:p>
            <a:pPr lvl="1"/>
            <a:r>
              <a:rPr lang="en-US" dirty="0"/>
              <a:t>Current position</a:t>
            </a:r>
            <a:endParaRPr lang="en-US" b="1" dirty="0"/>
          </a:p>
          <a:p>
            <a:pPr marL="0" indent="0">
              <a:buNone/>
            </a:pPr>
            <a:r>
              <a:rPr lang="en-US" b="1" dirty="0"/>
              <a:t>Additional tbd debug data: LCM </a:t>
            </a:r>
          </a:p>
          <a:p>
            <a:pPr lvl="1"/>
            <a:r>
              <a:rPr lang="en-US" dirty="0"/>
              <a:t>e.g.: vehicle time, depth, heading, LCB voltage/current, encodere position</a:t>
            </a:r>
          </a:p>
          <a:p>
            <a:pPr lvl="1"/>
            <a:r>
              <a:rPr lang="en-US" dirty="0"/>
              <a:t>LCM broadcast has been tested elsewhere </a:t>
            </a:r>
            <a:r>
              <a:rPr lang="mr-IN" dirty="0"/>
              <a:t>–</a:t>
            </a:r>
            <a:r>
              <a:rPr lang="en-US" dirty="0"/>
              <a:t> Tom/Brian K.</a:t>
            </a:r>
          </a:p>
          <a:p>
            <a:pPr lvl="1"/>
            <a:r>
              <a:rPr lang="en-US" dirty="0">
                <a:hlinkClick r:id="rId2"/>
              </a:rPr>
              <a:t>https://bitbucket.org/mbari/lrauv-application/src/master/Source/controlModule/</a:t>
            </a:r>
            <a:endParaRPr lang="en-US" dirty="0"/>
          </a:p>
          <a:p>
            <a:pPr lvl="1"/>
            <a:r>
              <a:rPr lang="en-US" dirty="0"/>
              <a:t>Individual writers will have inherent time bases - </a:t>
            </a:r>
            <a:r>
              <a:rPr lang="en-US"/>
              <a:t>2.5Hz for many</a:t>
            </a:r>
            <a:endParaRPr lang="en-US" dirty="0"/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2361866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50073" y="541492"/>
            <a:ext cx="10515600" cy="1325563"/>
          </a:xfrm>
        </p:spPr>
        <p:txBody>
          <a:bodyPr/>
          <a:lstStyle/>
          <a:p>
            <a:r>
              <a:rPr lang="en-US"/>
              <a:t>GSAP/Python (MK)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/>
              <a:t>GSAP is a no-go for now</a:t>
            </a:r>
          </a:p>
          <a:p>
            <a:pPr lvl="1"/>
            <a:r>
              <a:rPr lang="en-US"/>
              <a:t>is for prognostication </a:t>
            </a:r>
            <a:r>
              <a:rPr lang="en-US">
                <a:sym typeface="Wingdings"/>
              </a:rPr>
              <a:t> our focus is</a:t>
            </a:r>
            <a:r>
              <a:rPr lang="en-US"/>
              <a:t> detection/ isolation</a:t>
            </a:r>
          </a:p>
          <a:p>
            <a:pPr lvl="1"/>
            <a:r>
              <a:rPr lang="en-US"/>
              <a:t>has no Python bindings</a:t>
            </a:r>
          </a:p>
          <a:p>
            <a:pPr lvl="1"/>
            <a:r>
              <a:rPr lang="en-US"/>
              <a:t>is model-based </a:t>
            </a:r>
            <a:r>
              <a:rPr lang="en-US">
                <a:sym typeface="Wingdings"/>
              </a:rPr>
              <a:t> we’re data-driven</a:t>
            </a:r>
          </a:p>
          <a:p>
            <a:pPr lvl="1"/>
            <a:r>
              <a:rPr lang="en-US">
                <a:sym typeface="Wingdings"/>
              </a:rPr>
              <a:t>is too onerous for a prototype   keep option open for long-term</a:t>
            </a:r>
          </a:p>
          <a:p>
            <a:pPr lvl="1"/>
            <a:endParaRPr lang="en-US">
              <a:sym typeface="Wingdings"/>
            </a:endParaRPr>
          </a:p>
          <a:p>
            <a:pPr lvl="1"/>
            <a:endParaRPr lang="en-US">
              <a:sym typeface="Wingdings"/>
            </a:endParaRPr>
          </a:p>
          <a:p>
            <a:pPr lvl="1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341543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914400" y="1081667"/>
            <a:ext cx="5123834" cy="2758739"/>
            <a:chOff x="2545551" y="1398791"/>
            <a:chExt cx="7309326" cy="5041755"/>
          </a:xfrm>
        </p:grpSpPr>
        <p:pic>
          <p:nvPicPr>
            <p:cNvPr id="3" name="Picture 2"/>
            <p:cNvPicPr>
              <a:picLocks noChangeAspect="1"/>
            </p:cNvPicPr>
            <p:nvPr/>
          </p:nvPicPr>
          <p:blipFill rotWithShape="1">
            <a:blip r:embed="rId2"/>
            <a:srcRect l="4666" t="76" r="1423"/>
            <a:stretch/>
          </p:blipFill>
          <p:spPr>
            <a:xfrm>
              <a:off x="2545551" y="1398791"/>
              <a:ext cx="7309326" cy="5041755"/>
            </a:xfrm>
            <a:prstGeom prst="rect">
              <a:avLst/>
            </a:prstGeom>
          </p:spPr>
        </p:pic>
        <p:sp>
          <p:nvSpPr>
            <p:cNvPr id="4" name="Rectangle 3"/>
            <p:cNvSpPr/>
            <p:nvPr/>
          </p:nvSpPr>
          <p:spPr>
            <a:xfrm>
              <a:off x="8048138" y="4442349"/>
              <a:ext cx="1066083" cy="1144603"/>
            </a:xfrm>
            <a:prstGeom prst="rect">
              <a:avLst/>
            </a:prstGeom>
            <a:noFill/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Rectangle 4"/>
            <p:cNvSpPr/>
            <p:nvPr/>
          </p:nvSpPr>
          <p:spPr>
            <a:xfrm>
              <a:off x="3127487" y="3538152"/>
              <a:ext cx="950336" cy="245741"/>
            </a:xfrm>
            <a:prstGeom prst="rect">
              <a:avLst/>
            </a:prstGeom>
            <a:noFill/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Rectangle 5"/>
            <p:cNvSpPr/>
            <p:nvPr/>
          </p:nvSpPr>
          <p:spPr>
            <a:xfrm>
              <a:off x="4402238" y="3707110"/>
              <a:ext cx="903235" cy="334701"/>
            </a:xfrm>
            <a:prstGeom prst="rect">
              <a:avLst/>
            </a:prstGeom>
            <a:noFill/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Rectangle 6"/>
            <p:cNvSpPr/>
            <p:nvPr/>
          </p:nvSpPr>
          <p:spPr>
            <a:xfrm>
              <a:off x="6871727" y="4453102"/>
              <a:ext cx="1060874" cy="306555"/>
            </a:xfrm>
            <a:prstGeom prst="rect">
              <a:avLst/>
            </a:prstGeom>
            <a:noFill/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Rectangle 7"/>
            <p:cNvSpPr/>
            <p:nvPr/>
          </p:nvSpPr>
          <p:spPr>
            <a:xfrm>
              <a:off x="5700091" y="4503486"/>
              <a:ext cx="1061347" cy="306555"/>
            </a:xfrm>
            <a:prstGeom prst="rect">
              <a:avLst/>
            </a:prstGeom>
            <a:noFill/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3095269" y="5957407"/>
              <a:ext cx="2130265" cy="422001"/>
            </a:xfrm>
            <a:prstGeom prst="rect">
              <a:avLst/>
            </a:prstGeom>
            <a:noFill/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TextBox 9"/>
          <p:cNvSpPr txBox="1"/>
          <p:nvPr/>
        </p:nvSpPr>
        <p:spPr>
          <a:xfrm>
            <a:off x="6294711" y="1587837"/>
            <a:ext cx="5086293" cy="230832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285750" indent="-285750">
              <a:buFont typeface="Arial" charset="0"/>
              <a:buChar char="•"/>
            </a:pPr>
            <a:r>
              <a:rPr lang="en-US"/>
              <a:t>Using redundancy wherever possible</a:t>
            </a:r>
          </a:p>
          <a:p>
            <a:pPr marL="742950" lvl="1" indent="-285750">
              <a:buFont typeface="Arial" charset="0"/>
              <a:buChar char="•"/>
            </a:pPr>
            <a:r>
              <a:rPr lang="en-US"/>
              <a:t>sensor, incl. dynamic redundancy</a:t>
            </a:r>
          </a:p>
          <a:p>
            <a:pPr marL="742950" lvl="1" indent="-285750">
              <a:buFont typeface="Arial" charset="0"/>
              <a:buChar char="•"/>
            </a:pPr>
            <a:r>
              <a:rPr lang="en-US"/>
              <a:t>actuator</a:t>
            </a:r>
          </a:p>
          <a:p>
            <a:pPr marL="742950" lvl="1" indent="-285750">
              <a:buFont typeface="Arial" charset="0"/>
              <a:buChar char="•"/>
            </a:pPr>
            <a:r>
              <a:rPr lang="en-US"/>
              <a:t>processing</a:t>
            </a:r>
          </a:p>
          <a:p>
            <a:pPr marL="285750" indent="-285750">
              <a:buFont typeface="Arial" charset="0"/>
              <a:buChar char="•"/>
            </a:pPr>
            <a:r>
              <a:rPr lang="en-US"/>
              <a:t>Using predictive health monitoring (awareness)</a:t>
            </a:r>
          </a:p>
          <a:p>
            <a:pPr marL="742950" lvl="1" indent="-285750">
              <a:buFont typeface="Arial" charset="0"/>
              <a:buChar char="•"/>
            </a:pPr>
            <a:r>
              <a:rPr lang="en-US"/>
              <a:t>FDI/PR framework</a:t>
            </a:r>
          </a:p>
          <a:p>
            <a:pPr marL="742950" lvl="1" indent="-285750">
              <a:buFont typeface="Arial" charset="0"/>
              <a:buChar char="•"/>
            </a:pPr>
            <a:r>
              <a:rPr lang="en-US"/>
              <a:t>time-to-failure prediction</a:t>
            </a:r>
          </a:p>
          <a:p>
            <a:pPr marL="285750" indent="-285750">
              <a:buFont typeface="Arial" charset="0"/>
              <a:buChar char="•"/>
            </a:pPr>
            <a:endParaRPr lang="en-US"/>
          </a:p>
        </p:txBody>
      </p:sp>
      <p:sp>
        <p:nvSpPr>
          <p:cNvPr id="11" name="Rounded Rectangle 10"/>
          <p:cNvSpPr/>
          <p:nvPr/>
        </p:nvSpPr>
        <p:spPr>
          <a:xfrm>
            <a:off x="356839" y="1092817"/>
            <a:ext cx="11474603" cy="2988527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613316" y="6035740"/>
            <a:ext cx="10961650" cy="40011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en-US" sz="2000" b="1"/>
              <a:t>IS IT POSSIBLE TO ACHIEVE RELIABILITY IN A SMALL MARKET WITH LIMITED FUNDING?</a:t>
            </a:r>
          </a:p>
        </p:txBody>
      </p:sp>
      <p:sp>
        <p:nvSpPr>
          <p:cNvPr id="14" name="Rectangle 13"/>
          <p:cNvSpPr/>
          <p:nvPr/>
        </p:nvSpPr>
        <p:spPr>
          <a:xfrm>
            <a:off x="4513770" y="4242727"/>
            <a:ext cx="7159084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 algn="ctr"/>
            <a:r>
              <a:rPr lang="en-US" sz="1600" b="1"/>
              <a:t>FDI/PR</a:t>
            </a:r>
          </a:p>
          <a:p>
            <a:pPr lvl="1"/>
            <a:r>
              <a:rPr lang="en-US" sz="1600" b="1"/>
              <a:t>F</a:t>
            </a:r>
            <a:r>
              <a:rPr lang="en-US" sz="1600"/>
              <a:t>ault = non-nominal operation</a:t>
            </a:r>
          </a:p>
          <a:p>
            <a:pPr lvl="1"/>
            <a:r>
              <a:rPr lang="en-US" sz="1600" b="1"/>
              <a:t>D</a:t>
            </a:r>
            <a:r>
              <a:rPr lang="en-US" sz="1600"/>
              <a:t>etect a fault 			“something’s weird”</a:t>
            </a:r>
          </a:p>
          <a:p>
            <a:pPr lvl="1"/>
            <a:r>
              <a:rPr lang="en-US" sz="1600" b="1"/>
              <a:t>I</a:t>
            </a:r>
            <a:r>
              <a:rPr lang="en-US" sz="1600"/>
              <a:t>solate the fault 			“it’s a mass-shifter limit tab fault”</a:t>
            </a:r>
          </a:p>
          <a:p>
            <a:pPr lvl="1"/>
            <a:r>
              <a:rPr lang="en-US" sz="1600" b="1"/>
              <a:t>P</a:t>
            </a:r>
            <a:r>
              <a:rPr lang="en-US" sz="1600"/>
              <a:t>redict the time-to-failure 		“it will overload in 8 seconds”</a:t>
            </a:r>
          </a:p>
          <a:p>
            <a:pPr lvl="1"/>
            <a:r>
              <a:rPr lang="en-US" sz="1600" b="1"/>
              <a:t>R</a:t>
            </a:r>
            <a:r>
              <a:rPr lang="en-US" sz="1600"/>
              <a:t>ecovery			“pull the actuator back and disable it”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4355183" y="4242727"/>
            <a:ext cx="7476259" cy="1569660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59499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1248937" y="1392316"/>
            <a:ext cx="9935736" cy="3660775"/>
          </a:xfrm>
          <a:ln>
            <a:noFill/>
          </a:ln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/>
              <a:t>Lessons from aerospace/automotive: </a:t>
            </a:r>
          </a:p>
          <a:p>
            <a:pPr lvl="1"/>
            <a:r>
              <a:rPr lang="en-US"/>
              <a:t>reliable systems have redundancies</a:t>
            </a:r>
          </a:p>
          <a:p>
            <a:pPr lvl="2"/>
            <a:r>
              <a:rPr lang="en-US"/>
              <a:t>adding sensors and actuators actually decreases the operating cost</a:t>
            </a:r>
          </a:p>
          <a:p>
            <a:pPr lvl="2"/>
            <a:r>
              <a:rPr lang="en-US"/>
              <a:t>the weight penalty is ~ 10%</a:t>
            </a:r>
          </a:p>
          <a:p>
            <a:pPr lvl="1"/>
            <a:r>
              <a:rPr lang="en-US"/>
              <a:t>most hardware failures are from sensors</a:t>
            </a:r>
          </a:p>
          <a:p>
            <a:pPr lvl="1"/>
            <a:r>
              <a:rPr lang="en-US"/>
              <a:t>most in-mission failures are algorithmic</a:t>
            </a:r>
          </a:p>
          <a:p>
            <a:pPr lvl="1"/>
            <a:r>
              <a:rPr lang="en-US"/>
              <a:t>prediction + analytic redundancy are ways of reducing cost</a:t>
            </a:r>
          </a:p>
          <a:p>
            <a:pPr lvl="2"/>
            <a:r>
              <a:rPr lang="en-US"/>
              <a:t>prediction allows taking action before a failure happens</a:t>
            </a:r>
          </a:p>
          <a:p>
            <a:pPr lvl="2"/>
            <a:r>
              <a:rPr lang="en-US"/>
              <a:t>analytic reduncancy allows redundancy without new h/w</a:t>
            </a:r>
          </a:p>
          <a:p>
            <a:pPr lvl="1"/>
            <a:r>
              <a:rPr lang="en-US"/>
              <a:t>realistic failure testing is essential</a:t>
            </a:r>
          </a:p>
          <a:p>
            <a:pPr lvl="2"/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1817649" y="5887843"/>
            <a:ext cx="8932126" cy="46166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b="1"/>
              <a:t>POSSIBLY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512956" y="1182031"/>
            <a:ext cx="11351942" cy="4081346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83516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-206082"/>
            <a:ext cx="10515600" cy="1325563"/>
          </a:xfrm>
        </p:spPr>
        <p:txBody>
          <a:bodyPr/>
          <a:lstStyle/>
          <a:p>
            <a:r>
              <a:rPr lang="en-US" sz="4000"/>
              <a:t>2017: Fault characterization of a critical actuator*</a:t>
            </a:r>
            <a:r>
              <a:rPr lang="en-US"/>
              <a:t> </a:t>
            </a:r>
          </a:p>
        </p:txBody>
      </p:sp>
      <p:grpSp>
        <p:nvGrpSpPr>
          <p:cNvPr id="17" name="Group 16"/>
          <p:cNvGrpSpPr/>
          <p:nvPr/>
        </p:nvGrpSpPr>
        <p:grpSpPr>
          <a:xfrm>
            <a:off x="6981330" y="907377"/>
            <a:ext cx="3706414" cy="2861112"/>
            <a:chOff x="6981330" y="907377"/>
            <a:chExt cx="3706414" cy="2861112"/>
          </a:xfrm>
        </p:grpSpPr>
        <p:pic>
          <p:nvPicPr>
            <p:cNvPr id="4" name="Picture 3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981330" y="907377"/>
              <a:ext cx="3706414" cy="2337892"/>
            </a:xfrm>
            <a:prstGeom prst="rect">
              <a:avLst/>
            </a:prstGeom>
          </p:spPr>
        </p:pic>
        <p:sp>
          <p:nvSpPr>
            <p:cNvPr id="5" name="Rounded Rectangle 4"/>
            <p:cNvSpPr/>
            <p:nvPr/>
          </p:nvSpPr>
          <p:spPr>
            <a:xfrm>
              <a:off x="7822166" y="1557717"/>
              <a:ext cx="2024743" cy="1110610"/>
            </a:xfrm>
            <a:prstGeom prst="roundRect">
              <a:avLst/>
            </a:prstGeom>
            <a:noFill/>
            <a:ln w="76200">
              <a:solidFill>
                <a:srgbClr val="FF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TextBox 5"/>
            <p:cNvSpPr txBox="1"/>
            <p:nvPr/>
          </p:nvSpPr>
          <p:spPr>
            <a:xfrm>
              <a:off x="7812815" y="3245269"/>
              <a:ext cx="2043445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800" b="1"/>
                <a:t>#1. overload</a:t>
              </a:r>
            </a:p>
          </p:txBody>
        </p:sp>
      </p:grpSp>
      <p:grpSp>
        <p:nvGrpSpPr>
          <p:cNvPr id="19" name="Group 18"/>
          <p:cNvGrpSpPr/>
          <p:nvPr/>
        </p:nvGrpSpPr>
        <p:grpSpPr>
          <a:xfrm>
            <a:off x="6501156" y="3757945"/>
            <a:ext cx="4509972" cy="2964230"/>
            <a:chOff x="6501156" y="3757945"/>
            <a:chExt cx="4509972" cy="2964230"/>
          </a:xfrm>
        </p:grpSpPr>
        <p:pic>
          <p:nvPicPr>
            <p:cNvPr id="7" name="Picture 6"/>
            <p:cNvPicPr>
              <a:picLocks noChangeAspect="1"/>
            </p:cNvPicPr>
            <p:nvPr/>
          </p:nvPicPr>
          <p:blipFill rotWithShape="1">
            <a:blip r:embed="rId5"/>
            <a:srcRect r="17325"/>
            <a:stretch/>
          </p:blipFill>
          <p:spPr>
            <a:xfrm>
              <a:off x="6501156" y="3757945"/>
              <a:ext cx="4509972" cy="2426182"/>
            </a:xfrm>
            <a:prstGeom prst="rect">
              <a:avLst/>
            </a:prstGeom>
          </p:spPr>
        </p:pic>
        <p:sp>
          <p:nvSpPr>
            <p:cNvPr id="8" name="Rounded Rectangle 7"/>
            <p:cNvSpPr/>
            <p:nvPr/>
          </p:nvSpPr>
          <p:spPr>
            <a:xfrm>
              <a:off x="6701255" y="4012209"/>
              <a:ext cx="2628925" cy="831670"/>
            </a:xfrm>
            <a:prstGeom prst="roundRect">
              <a:avLst/>
            </a:prstGeom>
            <a:noFill/>
            <a:ln w="76200">
              <a:solidFill>
                <a:srgbClr val="FF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7677116" y="6198955"/>
              <a:ext cx="2430474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800" b="1"/>
                <a:t>#3. bad sensor</a:t>
              </a:r>
            </a:p>
          </p:txBody>
        </p:sp>
      </p:grpSp>
      <p:grpSp>
        <p:nvGrpSpPr>
          <p:cNvPr id="18" name="Group 17"/>
          <p:cNvGrpSpPr/>
          <p:nvPr/>
        </p:nvGrpSpPr>
        <p:grpSpPr>
          <a:xfrm>
            <a:off x="1586815" y="3788506"/>
            <a:ext cx="3359778" cy="2933669"/>
            <a:chOff x="1676023" y="3788506"/>
            <a:chExt cx="3359778" cy="2933669"/>
          </a:xfrm>
        </p:grpSpPr>
        <p:pic>
          <p:nvPicPr>
            <p:cNvPr id="10" name="Picture 9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676023" y="3788506"/>
              <a:ext cx="3229995" cy="2421600"/>
            </a:xfrm>
            <a:prstGeom prst="rect">
              <a:avLst/>
            </a:prstGeom>
          </p:spPr>
        </p:pic>
        <p:sp>
          <p:nvSpPr>
            <p:cNvPr id="11" name="Oval 10"/>
            <p:cNvSpPr/>
            <p:nvPr/>
          </p:nvSpPr>
          <p:spPr>
            <a:xfrm>
              <a:off x="2109164" y="4048732"/>
              <a:ext cx="642257" cy="1022723"/>
            </a:xfrm>
            <a:prstGeom prst="ellipse">
              <a:avLst/>
            </a:prstGeom>
            <a:noFill/>
            <a:ln w="76200">
              <a:solidFill>
                <a:srgbClr val="FF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1817228" y="6198955"/>
              <a:ext cx="3218573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800" b="1"/>
                <a:t>#2. loose lead-screw</a:t>
              </a:r>
            </a:p>
          </p:txBody>
        </p:sp>
      </p:grpSp>
      <p:grpSp>
        <p:nvGrpSpPr>
          <p:cNvPr id="16" name="Group 15"/>
          <p:cNvGrpSpPr>
            <a:grpSpLocks noChangeAspect="1"/>
          </p:cNvGrpSpPr>
          <p:nvPr/>
        </p:nvGrpSpPr>
        <p:grpSpPr>
          <a:xfrm>
            <a:off x="1456717" y="902026"/>
            <a:ext cx="3985078" cy="2864879"/>
            <a:chOff x="1456717" y="1075889"/>
            <a:chExt cx="3557099" cy="2557204"/>
          </a:xfrm>
        </p:grpSpPr>
        <p:pic>
          <p:nvPicPr>
            <p:cNvPr id="3" name="IMG_0357.m4v">
              <a:hlinkClick r:id="" action="ppaction://media"/>
            </p:cNvPr>
            <p:cNvPicPr>
              <a:picLocks noChangeAspect="1"/>
            </p:cNvPicPr>
            <p:nvPr>
              <a:videoFile r:link="rId2"/>
              <p:extLst>
                <p:ext uri="{DAA4B4D4-6D71-4841-9C94-3DE7FCFB9230}">
                  <p14:media xmlns:p14="http://schemas.microsoft.com/office/powerpoint/2010/main" r:embed="rId1"/>
                </p:ext>
              </p:extLst>
            </p:nvPr>
          </p:nvPicPr>
          <p:blipFill>
            <a:blip r:embed="rId7"/>
            <a:stretch>
              <a:fillRect/>
            </a:stretch>
          </p:blipFill>
          <p:spPr>
            <a:xfrm>
              <a:off x="1456717" y="1075889"/>
              <a:ext cx="3557099" cy="2000868"/>
            </a:xfrm>
            <a:prstGeom prst="rect">
              <a:avLst/>
            </a:prstGeom>
          </p:spPr>
        </p:pic>
        <p:sp>
          <p:nvSpPr>
            <p:cNvPr id="13" name="TextBox 12"/>
            <p:cNvSpPr txBox="1"/>
            <p:nvPr/>
          </p:nvSpPr>
          <p:spPr>
            <a:xfrm>
              <a:off x="1760920" y="3109873"/>
              <a:ext cx="2948692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800" b="1"/>
                <a:t>nominal operation</a:t>
              </a:r>
            </a:p>
          </p:txBody>
        </p:sp>
      </p:grpSp>
      <p:sp>
        <p:nvSpPr>
          <p:cNvPr id="14" name="TextBox 13"/>
          <p:cNvSpPr txBox="1"/>
          <p:nvPr/>
        </p:nvSpPr>
        <p:spPr>
          <a:xfrm>
            <a:off x="10296252" y="6531929"/>
            <a:ext cx="2286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/>
              <a:t>*LRAUV mass-shifter</a:t>
            </a:r>
          </a:p>
        </p:txBody>
      </p:sp>
    </p:spTree>
    <p:extLst>
      <p:ext uri="{BB962C8B-B14F-4D97-AF65-F5344CB8AC3E}">
        <p14:creationId xmlns:p14="http://schemas.microsoft.com/office/powerpoint/2010/main" val="1371661450"/>
      </p:ext>
    </p:extLst>
  </p:cSld>
  <p:clrMapOvr>
    <a:masterClrMapping/>
  </p:clrMapOvr>
  <p:timing>
    <p:tnLst>
      <p:par>
        <p:cTn id="1" dur="indefinite" restart="never" nodeType="tmRoot">
          <p:childTnLst>
            <p:video>
              <p:cMediaNode vol="80000">
                <p:cTn id="2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785978" y="244392"/>
            <a:ext cx="10668001" cy="1028247"/>
          </a:xfrm>
        </p:spPr>
        <p:txBody>
          <a:bodyPr>
            <a:normAutofit/>
          </a:bodyPr>
          <a:lstStyle/>
          <a:p>
            <a:r>
              <a:rPr lang="en-US" sz="3600"/>
              <a:t>Fault Detection and Fault Isolation?</a:t>
            </a:r>
          </a:p>
        </p:txBody>
      </p:sp>
      <p:grpSp>
        <p:nvGrpSpPr>
          <p:cNvPr id="13" name="Group 12"/>
          <p:cNvGrpSpPr/>
          <p:nvPr/>
        </p:nvGrpSpPr>
        <p:grpSpPr>
          <a:xfrm>
            <a:off x="5174649" y="1361531"/>
            <a:ext cx="6782325" cy="5352843"/>
            <a:chOff x="2275331" y="1311964"/>
            <a:chExt cx="6782325" cy="5352843"/>
          </a:xfrm>
        </p:grpSpPr>
        <p:pic>
          <p:nvPicPr>
            <p:cNvPr id="15" name="Picture 14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540" t="9046" r="6867" b="1704"/>
            <a:stretch/>
          </p:blipFill>
          <p:spPr bwMode="auto">
            <a:xfrm>
              <a:off x="2275331" y="1311964"/>
              <a:ext cx="6782325" cy="5352843"/>
            </a:xfrm>
            <a:prstGeom prst="rect">
              <a:avLst/>
            </a:prstGeom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p:sp>
          <p:nvSpPr>
            <p:cNvPr id="2" name="Oval 1"/>
            <p:cNvSpPr/>
            <p:nvPr/>
          </p:nvSpPr>
          <p:spPr>
            <a:xfrm>
              <a:off x="4081346" y="1371600"/>
              <a:ext cx="1984917" cy="2029522"/>
            </a:xfrm>
            <a:prstGeom prst="ellipse">
              <a:avLst/>
            </a:prstGeom>
            <a:noFill/>
            <a:ln w="38100"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Oval 4"/>
            <p:cNvSpPr/>
            <p:nvPr/>
          </p:nvSpPr>
          <p:spPr>
            <a:xfrm>
              <a:off x="2845234" y="3572155"/>
              <a:ext cx="735981" cy="1200567"/>
            </a:xfrm>
            <a:prstGeom prst="ellipse">
              <a:avLst/>
            </a:prstGeom>
            <a:noFill/>
            <a:ln w="38100"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Oval 5"/>
            <p:cNvSpPr/>
            <p:nvPr/>
          </p:nvSpPr>
          <p:spPr>
            <a:xfrm>
              <a:off x="2852671" y="4583198"/>
              <a:ext cx="735981" cy="1200567"/>
            </a:xfrm>
            <a:prstGeom prst="ellipse">
              <a:avLst/>
            </a:prstGeom>
            <a:noFill/>
            <a:ln w="38100"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" name="TextBox 3"/>
            <p:cNvSpPr txBox="1"/>
            <p:nvPr/>
          </p:nvSpPr>
          <p:spPr>
            <a:xfrm>
              <a:off x="5073804" y="3987772"/>
              <a:ext cx="160577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b="1">
                  <a:solidFill>
                    <a:srgbClr val="FFC000"/>
                  </a:solidFill>
                </a:rPr>
                <a:t>NOMINAL</a:t>
              </a:r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4270916" y="2201695"/>
              <a:ext cx="160577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b="1">
                  <a:solidFill>
                    <a:srgbClr val="C00000"/>
                  </a:solidFill>
                </a:rPr>
                <a:t>OVERLOAD</a:t>
              </a:r>
            </a:p>
          </p:txBody>
        </p:sp>
        <p:sp>
          <p:nvSpPr>
            <p:cNvPr id="9" name="TextBox 8"/>
            <p:cNvSpPr txBox="1"/>
            <p:nvPr/>
          </p:nvSpPr>
          <p:spPr>
            <a:xfrm rot="16200000">
              <a:off x="2397511" y="3926464"/>
              <a:ext cx="160577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b="1">
                  <a:solidFill>
                    <a:srgbClr val="C00000"/>
                  </a:solidFill>
                </a:rPr>
                <a:t>SENSOR</a:t>
              </a:r>
            </a:p>
          </p:txBody>
        </p:sp>
        <p:sp>
          <p:nvSpPr>
            <p:cNvPr id="11" name="TextBox 10"/>
            <p:cNvSpPr txBox="1"/>
            <p:nvPr/>
          </p:nvSpPr>
          <p:spPr>
            <a:xfrm rot="16200000">
              <a:off x="2619485" y="4890078"/>
              <a:ext cx="116711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b="1">
                  <a:solidFill>
                    <a:srgbClr val="C00000"/>
                  </a:solidFill>
                </a:rPr>
                <a:t>LEAD SCREW</a:t>
              </a:r>
            </a:p>
          </p:txBody>
        </p:sp>
      </p:grpSp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70" t="8789" r="6980" b="7303"/>
          <a:stretch/>
        </p:blipFill>
        <p:spPr bwMode="auto">
          <a:xfrm>
            <a:off x="926892" y="2251262"/>
            <a:ext cx="3274220" cy="2813588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10" name="TextBox 9"/>
          <p:cNvSpPr txBox="1"/>
          <p:nvPr/>
        </p:nvSpPr>
        <p:spPr>
          <a:xfrm>
            <a:off x="1365245" y="1881930"/>
            <a:ext cx="23975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/>
              <a:t>nominal performance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312034" y="5846368"/>
            <a:ext cx="4980391" cy="70788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000" b="1"/>
              <a:t>YES: NOMINAL AND FAULTS ARE WELL-SEPARATED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7187481" y="931765"/>
            <a:ext cx="23975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/>
              <a:t>nominal +faults</a:t>
            </a:r>
          </a:p>
        </p:txBody>
      </p:sp>
    </p:spTree>
    <p:extLst>
      <p:ext uri="{BB962C8B-B14F-4D97-AF65-F5344CB8AC3E}">
        <p14:creationId xmlns:p14="http://schemas.microsoft.com/office/powerpoint/2010/main" val="3877371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0" y="0"/>
            <a:ext cx="10218234" cy="1325562"/>
          </a:xfrm>
        </p:spPr>
        <p:txBody>
          <a:bodyPr/>
          <a:lstStyle/>
          <a:p>
            <a:r>
              <a:rPr lang="en-US"/>
              <a:t>Time-to-Failure Prediction?</a:t>
            </a:r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70874" y="3798793"/>
            <a:ext cx="3487501" cy="2616000"/>
          </a:xfrm>
          <a:prstGeom prst="rect">
            <a:avLst/>
          </a:prstGeom>
        </p:spPr>
      </p:pic>
      <p:pic>
        <p:nvPicPr>
          <p:cNvPr id="7" name="IMG_0325.m4v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01724" y="1295108"/>
            <a:ext cx="6776329" cy="3811685"/>
          </a:xfrm>
          <a:prstGeom prst="rect">
            <a:avLst/>
          </a:prstGeom>
        </p:spPr>
      </p:pic>
      <p:grpSp>
        <p:nvGrpSpPr>
          <p:cNvPr id="14" name="Group 13"/>
          <p:cNvGrpSpPr/>
          <p:nvPr/>
        </p:nvGrpSpPr>
        <p:grpSpPr>
          <a:xfrm>
            <a:off x="7967906" y="978578"/>
            <a:ext cx="3493436" cy="2620453"/>
            <a:chOff x="7961971" y="1235056"/>
            <a:chExt cx="3493436" cy="2620453"/>
          </a:xfrm>
        </p:grpSpPr>
        <p:pic>
          <p:nvPicPr>
            <p:cNvPr id="6" name="Picture 5"/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961971" y="1235056"/>
              <a:ext cx="3493436" cy="2620453"/>
            </a:xfrm>
            <a:prstGeom prst="rect">
              <a:avLst/>
            </a:prstGeom>
          </p:spPr>
        </p:pic>
        <p:cxnSp>
          <p:nvCxnSpPr>
            <p:cNvPr id="8" name="Straight Arrow Connector 7"/>
            <p:cNvCxnSpPr/>
            <p:nvPr/>
          </p:nvCxnSpPr>
          <p:spPr>
            <a:xfrm>
              <a:off x="8764859" y="2718730"/>
              <a:ext cx="1" cy="395264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" name="TextBox 8"/>
            <p:cNvSpPr txBox="1"/>
            <p:nvPr/>
          </p:nvSpPr>
          <p:spPr>
            <a:xfrm>
              <a:off x="8419170" y="2360616"/>
              <a:ext cx="88171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/>
                <a:t>contact</a:t>
              </a:r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9856074" y="1379563"/>
              <a:ext cx="101046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/>
                <a:t>overload</a:t>
              </a:r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9856074" y="2952126"/>
              <a:ext cx="112235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/>
                <a:t>shutdown</a:t>
              </a:r>
            </a:p>
          </p:txBody>
        </p:sp>
      </p:grpSp>
      <p:sp>
        <p:nvSpPr>
          <p:cNvPr id="13" name="Rounded Rectangle 12"/>
          <p:cNvSpPr/>
          <p:nvPr/>
        </p:nvSpPr>
        <p:spPr>
          <a:xfrm>
            <a:off x="7817004" y="585280"/>
            <a:ext cx="3724508" cy="6071997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extBox 14"/>
          <p:cNvSpPr txBox="1"/>
          <p:nvPr/>
        </p:nvSpPr>
        <p:spPr>
          <a:xfrm>
            <a:off x="701723" y="5917877"/>
            <a:ext cx="6632167" cy="40011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000" b="1"/>
              <a:t>YES: WE HAVE A 10S HORIZON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8761175" y="698307"/>
            <a:ext cx="190689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/>
              <a:t>current vs time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8761175" y="3646648"/>
            <a:ext cx="190689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/>
              <a:t>speed vs time</a:t>
            </a:r>
          </a:p>
        </p:txBody>
      </p:sp>
    </p:spTree>
    <p:extLst>
      <p:ext uri="{BB962C8B-B14F-4D97-AF65-F5344CB8AC3E}">
        <p14:creationId xmlns:p14="http://schemas.microsoft.com/office/powerpoint/2010/main" val="20408004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2706</TotalTime>
  <Words>2087</Words>
  <Application>Microsoft Macintosh PowerPoint</Application>
  <PresentationFormat>Widescreen</PresentationFormat>
  <Paragraphs>424</Paragraphs>
  <Slides>43</Slides>
  <Notes>2</Notes>
  <HiddenSlides>0</HiddenSlides>
  <MMClips>2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43</vt:i4>
      </vt:variant>
    </vt:vector>
  </HeadingPairs>
  <TitlesOfParts>
    <vt:vector size="50" baseType="lpstr">
      <vt:lpstr>Calibri</vt:lpstr>
      <vt:lpstr>Calibri Light</vt:lpstr>
      <vt:lpstr>Cambria Math</vt:lpstr>
      <vt:lpstr>Mangal</vt:lpstr>
      <vt:lpstr>Wingdings</vt:lpstr>
      <vt:lpstr>Arial</vt:lpstr>
      <vt:lpstr>Office Theme</vt:lpstr>
      <vt:lpstr>Predictive Fault-Detection: Concept Review</vt:lpstr>
      <vt:lpstr>Team Composition / Roles</vt:lpstr>
      <vt:lpstr>Technical Background</vt:lpstr>
      <vt:lpstr>PowerPoint Presentation</vt:lpstr>
      <vt:lpstr>PowerPoint Presentation</vt:lpstr>
      <vt:lpstr>PowerPoint Presentation</vt:lpstr>
      <vt:lpstr>2017: Fault characterization of a critical actuator* </vt:lpstr>
      <vt:lpstr>Fault Detection and Fault Isolation?</vt:lpstr>
      <vt:lpstr>Time-to-Failure Prediction?</vt:lpstr>
      <vt:lpstr>PowerPoint Presentation</vt:lpstr>
      <vt:lpstr>PowerPoint Presentation</vt:lpstr>
      <vt:lpstr>Requirements</vt:lpstr>
      <vt:lpstr>Capabilities</vt:lpstr>
      <vt:lpstr>Requirements</vt:lpstr>
      <vt:lpstr>Requirements – cont’d</vt:lpstr>
      <vt:lpstr>Requirements – cont’d</vt:lpstr>
      <vt:lpstr> Data source requirements </vt:lpstr>
      <vt:lpstr>Hardware Design</vt:lpstr>
      <vt:lpstr>Phase 1: Current and Planned Lab Test Bed Design</vt:lpstr>
      <vt:lpstr>PowerPoint Presentation</vt:lpstr>
      <vt:lpstr>Phase 3: Proposed Final System Hardware Design</vt:lpstr>
      <vt:lpstr>Mass Shifter Drive</vt:lpstr>
      <vt:lpstr>Thruster Motor Drive</vt:lpstr>
      <vt:lpstr>Mass Shifter Position &amp; Speed from Position Pot</vt:lpstr>
      <vt:lpstr>Mass Shifter Speed from Encoder Pulses</vt:lpstr>
      <vt:lpstr>Sampling of linear position sensors</vt:lpstr>
      <vt:lpstr>What Could Possibly Go Wrong?</vt:lpstr>
      <vt:lpstr>Hardware Design Issues</vt:lpstr>
      <vt:lpstr>Algorithms</vt:lpstr>
      <vt:lpstr>V1: baseline implementation of the FDI/P chain</vt:lpstr>
      <vt:lpstr>Algorithmic roadmap (tentative)</vt:lpstr>
      <vt:lpstr>Risk Management</vt:lpstr>
      <vt:lpstr>Risk Elements</vt:lpstr>
      <vt:lpstr>Denoising Requirement</vt:lpstr>
      <vt:lpstr>Speed Measurement</vt:lpstr>
      <vt:lpstr>Fault-Injection</vt:lpstr>
      <vt:lpstr>Limit-tab current overload</vt:lpstr>
      <vt:lpstr>Loose lead-screw</vt:lpstr>
      <vt:lpstr>Position sensor bias</vt:lpstr>
      <vt:lpstr>ERIC SLIDES HERE</vt:lpstr>
      <vt:lpstr>Overload Fault Recovery</vt:lpstr>
      <vt:lpstr>Acquisition of Context Data</vt:lpstr>
      <vt:lpstr>GSAP/Python (MK)</vt:lpstr>
    </vt:vector>
  </TitlesOfParts>
  <Company/>
  <LinksUpToDate>false</LinksUpToDate>
  <SharedDoc>false</SharedDoc>
  <HyperlinksChanged>false</HyperlinksChanged>
  <AppVersion>15.0028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WetWiFi Kickoff</dc:title>
  <dc:creator>mathieu.p.kemp@gmail.com</dc:creator>
  <cp:lastModifiedBy>mathieu.p.kemp@gmail.com</cp:lastModifiedBy>
  <cp:revision>110</cp:revision>
  <cp:lastPrinted>2018-03-27T15:55:19Z</cp:lastPrinted>
  <dcterms:created xsi:type="dcterms:W3CDTF">2018-01-10T15:56:59Z</dcterms:created>
  <dcterms:modified xsi:type="dcterms:W3CDTF">2018-03-28T21:45:01Z</dcterms:modified>
</cp:coreProperties>
</file>