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82" r:id="rId2"/>
    <p:sldId id="299" r:id="rId3"/>
    <p:sldId id="286" r:id="rId4"/>
    <p:sldId id="300" r:id="rId5"/>
    <p:sldId id="291" r:id="rId6"/>
    <p:sldId id="301" r:id="rId7"/>
    <p:sldId id="302" r:id="rId8"/>
    <p:sldId id="295" r:id="rId9"/>
    <p:sldId id="293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5" d="100"/>
          <a:sy n="115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07624-7E8A-1C43-A24F-F0A5838E3B5A}" type="datetimeFigureOut">
              <a:t>2/22/18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B7776-2DB0-5443-8C89-4E1B59E396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All the data.</a:t>
            </a:r>
            <a:r>
              <a:rPr lang="en-US" baseline="0"/>
              <a:t> Nice separation, except for the tails.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1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4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2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0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5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8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5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87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3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5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974E5-2195-5247-ACAC-EB122FCBD6FC}" type="datetimeFigureOut">
              <a:t>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1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Fault detection weekly meeting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Feb 22</a:t>
            </a:r>
          </a:p>
        </p:txBody>
      </p:sp>
    </p:spTree>
    <p:extLst>
      <p:ext uri="{BB962C8B-B14F-4D97-AF65-F5344CB8AC3E}">
        <p14:creationId xmlns:p14="http://schemas.microsoft.com/office/powerpoint/2010/main" val="545833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176" y="0"/>
            <a:ext cx="10515600" cy="1325563"/>
          </a:xfrm>
        </p:spPr>
        <p:txBody>
          <a:bodyPr/>
          <a:lstStyle/>
          <a:p>
            <a:r>
              <a:rPr lang="en-US"/>
              <a:t>Risk Elements / Concept Design Review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6093438"/>
              </p:ext>
            </p:extLst>
          </p:nvPr>
        </p:nvGraphicFramePr>
        <p:xfrm>
          <a:off x="302942" y="871219"/>
          <a:ext cx="10515600" cy="301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6073"/>
                <a:gridCol w="3369527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Point Person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1. Can we collect the signals with the required accuracy and rate?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Mark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2. How do</a:t>
                      </a:r>
                      <a:r>
                        <a:rPr lang="en-US" sz="1600" baseline="0"/>
                        <a:t> we inject faults reversibly, repeatedly, controllably</a:t>
                      </a:r>
                      <a:r>
                        <a:rPr lang="en-US" sz="160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3. Can the vehicle s/w recover from an overload fault </a:t>
                      </a:r>
                      <a:r>
                        <a:rPr lang="en-US" sz="1600" baseline="0"/>
                        <a:t>reversibly, repeatedly, controllably</a:t>
                      </a:r>
                      <a:r>
                        <a:rPr lang="en-US" sz="160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Eric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4. Can we run GSAP on a prototyping computer </a:t>
                      </a:r>
                      <a:r>
                        <a:rPr lang="mr-IN" sz="1600"/>
                        <a:t>–</a:t>
                      </a:r>
                      <a:r>
                        <a:rPr lang="en-US" sz="1600"/>
                        <a:t> Raspberry Pi, Beaglebone, etc?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I/O?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Eric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5. Can we get the needed data from the</a:t>
                      </a:r>
                      <a:r>
                        <a:rPr lang="en-US" sz="1600" baseline="0"/>
                        <a:t> </a:t>
                      </a:r>
                      <a:r>
                        <a:rPr lang="en-US" sz="1600"/>
                        <a:t>vehicle?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Eric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6. Is GSAP</a:t>
                      </a:r>
                      <a:r>
                        <a:rPr lang="en-US" sz="1600" baseline="0"/>
                        <a:t> the right framework?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MK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353375"/>
              </p:ext>
            </p:extLst>
          </p:nvPr>
        </p:nvGraphicFramePr>
        <p:xfrm>
          <a:off x="302942" y="3952365"/>
          <a:ext cx="10515600" cy="284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Milestone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Completion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Entry criteria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/>
                        <a:t>Concept Design</a:t>
                      </a:r>
                      <a:r>
                        <a:rPr lang="en-US" sz="1600" b="1" baseline="0"/>
                        <a:t> Review</a:t>
                      </a:r>
                      <a:endParaRPr lang="en-US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March 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baseline="0"/>
                        <a:t>Risk elements retired</a:t>
                      </a:r>
                    </a:p>
                    <a:p>
                      <a:r>
                        <a:rPr lang="en-US" sz="1600" b="1" baseline="0"/>
                        <a:t>System diagram done</a:t>
                      </a:r>
                    </a:p>
                    <a:p>
                      <a:r>
                        <a:rPr lang="en-US" sz="1600" b="1" baseline="0"/>
                        <a:t>System requirements done </a:t>
                      </a:r>
                      <a:endParaRPr lang="en-US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Design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May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Design meets requirements</a:t>
                      </a:r>
                      <a:r>
                        <a:rPr lang="en-US" sz="1600" baseline="0"/>
                        <a:t> </a:t>
                      </a:r>
                      <a:r>
                        <a:rPr lang="en-US" sz="1600"/>
                        <a:t>Hardware verification done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Requirement</a:t>
                      </a:r>
                      <a:r>
                        <a:rPr lang="en-US" sz="1600" baseline="0"/>
                        <a:t> verification review - bench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August</a:t>
                      </a:r>
                      <a:r>
                        <a:rPr lang="en-US" sz="1600" baseline="0"/>
                        <a:t> 31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Requirements</a:t>
                      </a:r>
                      <a:r>
                        <a:rPr lang="en-US" sz="1600" baseline="0"/>
                        <a:t> tested on the bench.</a:t>
                      </a:r>
                      <a:endParaRPr lang="en-US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Requirement</a:t>
                      </a:r>
                      <a:r>
                        <a:rPr lang="en-US" sz="1600" baseline="0"/>
                        <a:t> verification review - tank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October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Requirements tested in the</a:t>
                      </a:r>
                      <a:r>
                        <a:rPr lang="en-US" sz="1600" baseline="0"/>
                        <a:t> tank.</a:t>
                      </a:r>
                      <a:endParaRPr lang="en-US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First at-sea trial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November 30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Requirements tested at-sea.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0994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Digression: what’s the R&amp;D question here?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u="sng"/>
              <a:t>How do we achieve reliability for an ocean-going system</a:t>
            </a:r>
            <a:r>
              <a:rPr lang="en-US"/>
              <a:t>.</a:t>
            </a:r>
          </a:p>
          <a:p>
            <a:pPr lvl="1"/>
            <a:r>
              <a:rPr lang="en-US"/>
              <a:t>small market</a:t>
            </a:r>
          </a:p>
          <a:p>
            <a:pPr lvl="1"/>
            <a:r>
              <a:rPr lang="en-US"/>
              <a:t>size and power</a:t>
            </a:r>
          </a:p>
          <a:p>
            <a:r>
              <a:rPr lang="en-US"/>
              <a:t>Aerospace , automotive, US Navy subs achived it using redundancy + predictive maintenance. That’s the proposed approach here:</a:t>
            </a:r>
          </a:p>
          <a:p>
            <a:pPr lvl="1"/>
            <a:r>
              <a:rPr lang="en-US"/>
              <a:t>sensor redundancy</a:t>
            </a:r>
          </a:p>
          <a:p>
            <a:pPr lvl="1"/>
            <a:r>
              <a:rPr lang="en-US"/>
              <a:t>actuator redundancy</a:t>
            </a:r>
          </a:p>
          <a:p>
            <a:pPr lvl="1"/>
            <a:r>
              <a:rPr lang="en-US"/>
              <a:t>analytical redundancy</a:t>
            </a:r>
          </a:p>
        </p:txBody>
      </p:sp>
    </p:spTree>
    <p:extLst>
      <p:ext uri="{BB962C8B-B14F-4D97-AF65-F5344CB8AC3E}">
        <p14:creationId xmlns:p14="http://schemas.microsoft.com/office/powerpoint/2010/main" val="645087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cut at top-level requirements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/>
              <a:t>SYS. System requirements</a:t>
            </a:r>
          </a:p>
          <a:p>
            <a:r>
              <a:rPr lang="en-US"/>
              <a:t>SYS01. The system will be composed of 1) a predictive fault-detection subsystem, 2) a fault-injection subsystem, and 3) a fault-injection mission scripting tool, and 4) a post-mission analysis tool.</a:t>
            </a:r>
          </a:p>
          <a:p>
            <a:r>
              <a:rPr lang="en-US"/>
              <a:t>SYS02. The fault-detection and fault-injection subsystems will run on dedicated hardware that fits inside the LRAUV main housing, and that runs off power provided by the LRAUV.</a:t>
            </a:r>
          </a:p>
          <a:p>
            <a:r>
              <a:rPr lang="en-US"/>
              <a:t>SYS03. The fault-detection and fault-injection subsystems will have access to the vehicle data described in the Data Sources appendix.</a:t>
            </a:r>
          </a:p>
          <a:p>
            <a:r>
              <a:rPr lang="en-US"/>
              <a:t>SYS034. The system will be testable on the bench, in the tank, and at sea.</a:t>
            </a:r>
          </a:p>
          <a:p>
            <a:r>
              <a:rPr lang="en-US"/>
              <a:t>SYS04. The fault-detection and fault-injection processor  will be selected to 1) support computationally-intensive floating-point algorithms, 2) support a 5x scaling-up of the computational load.</a:t>
            </a:r>
          </a:p>
          <a:p>
            <a:r>
              <a:rPr lang="en-US"/>
              <a:t>SYS05. The fault-detection and fault-injection applications will be written in Python.</a:t>
            </a:r>
          </a:p>
          <a:p>
            <a:r>
              <a:rPr lang="en-US"/>
              <a:t>SYS06. The system will be capable of native compilation.</a:t>
            </a:r>
          </a:p>
          <a:p>
            <a:r>
              <a:rPr lang="en-US"/>
              <a:t>SYS07. The system will support fast file transfer without having to recover the vehicle.</a:t>
            </a:r>
          </a:p>
        </p:txBody>
      </p:sp>
    </p:spTree>
    <p:extLst>
      <p:ext uri="{BB962C8B-B14F-4D97-AF65-F5344CB8AC3E}">
        <p14:creationId xmlns:p14="http://schemas.microsoft.com/office/powerpoint/2010/main" val="1867089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1</a:t>
            </a:r>
            <a:r>
              <a:rPr lang="en-US" baseline="30000"/>
              <a:t>st</a:t>
            </a:r>
            <a:r>
              <a:rPr lang="en-US"/>
              <a:t> cut </a:t>
            </a:r>
            <a:r>
              <a:rPr lang="mr-IN"/>
              <a:t>–</a:t>
            </a:r>
            <a:r>
              <a:rPr lang="en-US"/>
              <a:t>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/>
              <a:t>FD. Fault Detection</a:t>
            </a:r>
          </a:p>
          <a:p>
            <a:r>
              <a:rPr lang="en-US"/>
              <a:t>FD01. The fault-detection subsystem will detect the following mass-shifter faults:</a:t>
            </a:r>
          </a:p>
          <a:p>
            <a:pPr lvl="1"/>
            <a:r>
              <a:rPr lang="en-US"/>
              <a:t>Limit-tab current overload</a:t>
            </a:r>
          </a:p>
          <a:p>
            <a:pPr lvl="1"/>
            <a:r>
              <a:rPr lang="en-US"/>
              <a:t>Loose lead-screw</a:t>
            </a:r>
          </a:p>
          <a:p>
            <a:pPr lvl="1"/>
            <a:r>
              <a:rPr lang="en-US"/>
              <a:t>Position sensor failure</a:t>
            </a:r>
          </a:p>
          <a:p>
            <a:r>
              <a:rPr lang="en-US"/>
              <a:t>FD02. The fault-detection subsystem will estimate the remaining time to failure.</a:t>
            </a:r>
          </a:p>
          <a:p>
            <a:r>
              <a:rPr lang="en-US"/>
              <a:t>FD03. Optionally, the fault-detection subsystem will also detect the following thruster faults:</a:t>
            </a:r>
          </a:p>
          <a:p>
            <a:pPr lvl="1"/>
            <a:r>
              <a:rPr lang="en-US"/>
              <a:t>Current overload</a:t>
            </a:r>
          </a:p>
          <a:p>
            <a:pPr lvl="1"/>
            <a:r>
              <a:rPr lang="en-US"/>
              <a:t>Magnetic coupler failure</a:t>
            </a:r>
          </a:p>
          <a:p>
            <a:pPr lvl="1"/>
            <a:r>
              <a:rPr lang="en-US"/>
              <a:t>Propeller loss</a:t>
            </a:r>
          </a:p>
          <a:p>
            <a:pPr marL="0" indent="0">
              <a:buNone/>
            </a:pPr>
            <a:r>
              <a:rPr lang="en-US"/>
              <a:t>	 and estimate the remaining time to failure.</a:t>
            </a:r>
          </a:p>
        </p:txBody>
      </p:sp>
    </p:spTree>
    <p:extLst>
      <p:ext uri="{BB962C8B-B14F-4D97-AF65-F5344CB8AC3E}">
        <p14:creationId xmlns:p14="http://schemas.microsoft.com/office/powerpoint/2010/main" val="37479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1</a:t>
            </a:r>
            <a:r>
              <a:rPr lang="en-US" baseline="30000"/>
              <a:t>st</a:t>
            </a:r>
            <a:r>
              <a:rPr lang="en-US"/>
              <a:t> cut </a:t>
            </a:r>
            <a:r>
              <a:rPr lang="mr-IN"/>
              <a:t>–</a:t>
            </a:r>
            <a:r>
              <a:rPr lang="en-US"/>
              <a:t> cont’d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FI. Fault Injection</a:t>
            </a:r>
          </a:p>
          <a:p>
            <a:r>
              <a:rPr lang="en-US"/>
              <a:t>FI01. The fault-injection subsystem will be capable of injecting the mass-shifter faults enumerated in FD01:</a:t>
            </a:r>
          </a:p>
          <a:p>
            <a:r>
              <a:rPr lang="en-US"/>
              <a:t>FI02. The fault-injection subsystem will be capable of injecting faults during a mission.</a:t>
            </a:r>
          </a:p>
          <a:p>
            <a:r>
              <a:rPr lang="en-US"/>
              <a:t>FI03. The fault-injection subsystem will be capable of injecting faults reversibly, repeatedly, and controllably.</a:t>
            </a:r>
          </a:p>
          <a:p>
            <a:pPr lvl="1"/>
            <a:r>
              <a:rPr lang="en-US"/>
              <a:t>reversibly: can return to nominal.</a:t>
            </a:r>
          </a:p>
          <a:p>
            <a:pPr lvl="1"/>
            <a:r>
              <a:rPr lang="en-US"/>
              <a:t>repeatedly: can do it multiple times during a mission.</a:t>
            </a:r>
          </a:p>
          <a:p>
            <a:pPr lvl="1"/>
            <a:r>
              <a:rPr lang="en-US"/>
              <a:t>controllably: has hooks to control the fault parameters: rate of fault application, fault magnitude, etc.</a:t>
            </a:r>
          </a:p>
          <a:p>
            <a:r>
              <a:rPr lang="en-US"/>
              <a:t>FI04. The fault-injection subsystem will be capable of coordinating fault injection and actuator motion.</a:t>
            </a:r>
          </a:p>
          <a:p>
            <a:pPr lvl="1"/>
            <a:r>
              <a:rPr lang="en-US"/>
              <a:t>i.e. if we inject a mass-shifter failure, we ought to make sure the mass-shifter is commanded to move.</a:t>
            </a:r>
          </a:p>
          <a:p>
            <a:r>
              <a:rPr lang="en-US"/>
              <a:t>FI05. Optionally, the fault-injection subsystem will be capable of injecting the thruster faults enumerated in FD03</a:t>
            </a:r>
          </a:p>
          <a:p>
            <a:pPr lvl="1"/>
            <a:r>
              <a:rPr lang="en-US"/>
              <a:t>Current overload</a:t>
            </a:r>
          </a:p>
          <a:p>
            <a:pPr lvl="1"/>
            <a:r>
              <a:rPr lang="en-US"/>
              <a:t>Magnetic coupler failure</a:t>
            </a:r>
          </a:p>
          <a:p>
            <a:pPr lvl="1"/>
            <a:r>
              <a:rPr lang="en-US"/>
              <a:t>Propeller loss</a:t>
            </a:r>
          </a:p>
          <a:p>
            <a:pPr marL="0" indent="0">
              <a:buNone/>
            </a:pPr>
            <a:r>
              <a:rPr lang="en-US"/>
              <a:t>	and do so in accordance with FI02, FI03, and FI04.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35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MS. Mission scripting tools.</a:t>
            </a:r>
          </a:p>
          <a:p>
            <a:r>
              <a:rPr lang="en-US"/>
              <a:t>MS01. ...</a:t>
            </a:r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r>
              <a:rPr lang="en-US" b="1"/>
              <a:t>PMA. Post-mission analysis tools.</a:t>
            </a:r>
          </a:p>
          <a:p>
            <a:pPr lvl="1"/>
            <a:r>
              <a:rPr lang="en-US"/>
              <a:t>PMA01. ...</a:t>
            </a:r>
          </a:p>
        </p:txBody>
      </p:sp>
    </p:spTree>
    <p:extLst>
      <p:ext uri="{BB962C8B-B14F-4D97-AF65-F5344CB8AC3E}">
        <p14:creationId xmlns:p14="http://schemas.microsoft.com/office/powerpoint/2010/main" val="612329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Appendix: Data Sources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795298"/>
              </p:ext>
            </p:extLst>
          </p:nvPr>
        </p:nvGraphicFramePr>
        <p:xfrm>
          <a:off x="224884" y="2136736"/>
          <a:ext cx="4893526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5155"/>
                <a:gridCol w="2018371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Source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commanded mass-shifter</a:t>
                      </a:r>
                      <a:r>
                        <a:rPr lang="en-US" baseline="0"/>
                        <a:t> position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vehicle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vehicle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encoder speed</a:t>
                      </a:r>
                      <a:r>
                        <a:rPr lang="en-US" baseline="0"/>
                        <a:t> and position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vehicle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commanded mass-shifter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vehicle</a:t>
                      </a:r>
                      <a:r>
                        <a:rPr lang="en-US" baseline="0"/>
                        <a:t> config file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motor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A/D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speed and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A/D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motor 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A/D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03971" y="1690688"/>
            <a:ext cx="3980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MASS-SHIFTER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1837901"/>
              </p:ext>
            </p:extLst>
          </p:nvPr>
        </p:nvGraphicFramePr>
        <p:xfrm>
          <a:off x="6120153" y="2121869"/>
          <a:ext cx="489352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5155"/>
                <a:gridCol w="2018371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Source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commanded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vehicle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motor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A/D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motor 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A/D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999240" y="1675821"/>
            <a:ext cx="3980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THRUSTER</a:t>
            </a:r>
          </a:p>
        </p:txBody>
      </p:sp>
    </p:spTree>
    <p:extLst>
      <p:ext uri="{BB962C8B-B14F-4D97-AF65-F5344CB8AC3E}">
        <p14:creationId xmlns:p14="http://schemas.microsoft.com/office/powerpoint/2010/main" val="1380593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" t="4226" r="6867" b="1703"/>
          <a:stretch/>
        </p:blipFill>
        <p:spPr bwMode="auto">
          <a:xfrm>
            <a:off x="2275331" y="1022888"/>
            <a:ext cx="6782325" cy="56419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3999" y="-5359"/>
            <a:ext cx="9348440" cy="1028247"/>
          </a:xfrm>
        </p:spPr>
        <p:txBody>
          <a:bodyPr>
            <a:normAutofit fontScale="90000"/>
          </a:bodyPr>
          <a:lstStyle/>
          <a:p>
            <a:r>
              <a:rPr lang="en-US"/>
              <a:t>Mass-shifter faults - per the requirements</a:t>
            </a:r>
          </a:p>
        </p:txBody>
      </p:sp>
      <p:sp>
        <p:nvSpPr>
          <p:cNvPr id="2" name="Oval 1"/>
          <p:cNvSpPr/>
          <p:nvPr/>
        </p:nvSpPr>
        <p:spPr>
          <a:xfrm>
            <a:off x="4081346" y="1371600"/>
            <a:ext cx="1984917" cy="202952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845234" y="3572155"/>
            <a:ext cx="735981" cy="120056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52671" y="4583198"/>
            <a:ext cx="735981" cy="120056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073804" y="3987772"/>
            <a:ext cx="160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FFC000"/>
                </a:solidFill>
              </a:rPr>
              <a:t>NOMINAL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70916" y="2201695"/>
            <a:ext cx="160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</a:rPr>
              <a:t>OVERLOAD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2397511" y="3926464"/>
            <a:ext cx="160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</a:rPr>
              <a:t>SENSOR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2619485" y="4890078"/>
            <a:ext cx="1167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</a:rPr>
              <a:t>LEAD SCREW</a:t>
            </a:r>
          </a:p>
        </p:txBody>
      </p:sp>
    </p:spTree>
    <p:extLst>
      <p:ext uri="{BB962C8B-B14F-4D97-AF65-F5344CB8AC3E}">
        <p14:creationId xmlns:p14="http://schemas.microsoft.com/office/powerpoint/2010/main" val="85224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839" y="97496"/>
            <a:ext cx="10515600" cy="1325563"/>
          </a:xfrm>
        </p:spPr>
        <p:txBody>
          <a:bodyPr/>
          <a:lstStyle/>
          <a:p>
            <a:r>
              <a:rPr lang="en-US"/>
              <a:t>Fault detection/isolation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3246491"/>
              </p:ext>
            </p:extLst>
          </p:nvPr>
        </p:nvGraphicFramePr>
        <p:xfrm>
          <a:off x="737839" y="1055069"/>
          <a:ext cx="10037783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3064"/>
                <a:gridCol w="1307260"/>
                <a:gridCol w="1307260"/>
                <a:gridCol w="862489"/>
                <a:gridCol w="2075715"/>
                <a:gridCol w="1803997"/>
                <a:gridCol w="129799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/>
                        <a:t>Fault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Severity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Occurence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Detection 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Inputs</a:t>
                      </a:r>
                      <a:r>
                        <a:rPr lang="en-US" sz="1200" baseline="0"/>
                        <a:t> needed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Analytical redundancy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/>
                        <a:t>None</a:t>
                      </a:r>
                      <a:r>
                        <a:rPr lang="en-US" sz="1200" baseline="0"/>
                        <a:t> (nominal)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1200"/>
                        <a:t>[current,speed] within a few sigmas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1200"/>
                        <a:t>NB: transient rejection</a:t>
                      </a:r>
                      <a:endParaRPr lang="en-US" sz="1200" baseline="0"/>
                    </a:p>
                    <a:p>
                      <a:endParaRPr lang="en-US" sz="1200" baseline="0"/>
                    </a:p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1200"/>
                        <a:t>commanded position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1200"/>
                        <a:t>commanded velocity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1200"/>
                        <a:t>motor current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1200"/>
                        <a:t>pitch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1200" baseline="0"/>
                        <a:t>speed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1200"/>
                        <a:t>motor voltage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1200"/>
                        <a:t>encoder</a:t>
                      </a:r>
                      <a:r>
                        <a:rPr lang="en-US" sz="1200" baseline="0"/>
                        <a:t> speed</a:t>
                      </a:r>
                      <a:endParaRPr lang="en-US" sz="1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/>
                        <a:t>Overload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wheel pushes into limit</a:t>
                      </a:r>
                      <a:r>
                        <a:rPr lang="en-US" sz="1200" baseline="0"/>
                        <a:t> tab until servo shuts down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high recoverable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frequent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high current / lower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/>
                        <a:t>Loose lead-screw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loose or missing set-screw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high unrecoverable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no speed, low current</a:t>
                      </a:r>
                    </a:p>
                    <a:p>
                      <a:r>
                        <a:rPr lang="en-US" sz="1200"/>
                        <a:t>encoder speed</a:t>
                      </a:r>
                      <a:r>
                        <a:rPr lang="en-US" sz="1200" baseline="0"/>
                        <a:t> </a:t>
                      </a:r>
                      <a:r>
                        <a:rPr lang="en-US" sz="1200"/>
                        <a:t>≠ speed and lower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/>
                        <a:t>Sensor 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/>
                        <a:t>Position sensor malfunction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motor speed</a:t>
                      </a:r>
                      <a:r>
                        <a:rPr lang="en-US" sz="1200" baseline="0"/>
                        <a:t> </a:t>
                      </a:r>
                      <a:r>
                        <a:rPr lang="en-US" sz="1200"/>
                        <a:t>≠ battery speed and normal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026174"/>
              </p:ext>
            </p:extLst>
          </p:nvPr>
        </p:nvGraphicFramePr>
        <p:xfrm>
          <a:off x="2154044" y="4374130"/>
          <a:ext cx="7569820" cy="237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455"/>
                <a:gridCol w="1892455"/>
                <a:gridCol w="1892455"/>
                <a:gridCol w="1892455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Range (no SF)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Desired precision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Desired Rate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typical</a:t>
                      </a:r>
                      <a:r>
                        <a:rPr lang="en-US" sz="1400" baseline="0"/>
                        <a:t> = +/- 50mA</a:t>
                      </a:r>
                    </a:p>
                    <a:p>
                      <a:r>
                        <a:rPr lang="en-US" sz="1400" baseline="0"/>
                        <a:t>full range = +/- 500mA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 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+/- 50mm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0.1mm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+/- 1mm/s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0.05</a:t>
                      </a:r>
                      <a:r>
                        <a:rPr lang="en-US" sz="1400" baseline="0"/>
                        <a:t> mm/s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pitch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+/- 30 degrees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0.5 degrees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motor 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</a:t>
                      </a:r>
                      <a:r>
                        <a:rPr lang="en-US" sz="1400" baseline="0"/>
                        <a:t> 16V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0.1V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8090308" y="2602159"/>
            <a:ext cx="32671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NOT FINAL</a:t>
            </a:r>
            <a:endParaRPr lang="en-US" sz="54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93458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4865</TotalTime>
  <Words>861</Words>
  <Application>Microsoft Macintosh PowerPoint</Application>
  <PresentationFormat>Widescreen</PresentationFormat>
  <Paragraphs>186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Calibri Light</vt:lpstr>
      <vt:lpstr>Mangal</vt:lpstr>
      <vt:lpstr>Arial</vt:lpstr>
      <vt:lpstr>Office Theme</vt:lpstr>
      <vt:lpstr>Fault detection weekly meeting</vt:lpstr>
      <vt:lpstr>Digression: what’s the R&amp;D question here?</vt:lpstr>
      <vt:lpstr>First cut at top-level requirements</vt:lpstr>
      <vt:lpstr>Requirements 1st cut – cont’d</vt:lpstr>
      <vt:lpstr>Requirements 1st cut – cont’d</vt:lpstr>
      <vt:lpstr>PowerPoint Presentation</vt:lpstr>
      <vt:lpstr>Appendix: Data Sources</vt:lpstr>
      <vt:lpstr>Mass-shifter faults - per the requirements</vt:lpstr>
      <vt:lpstr>Fault detection/isolation</vt:lpstr>
      <vt:lpstr>Risk Elements / Concept Design Review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Tasking</dc:title>
  <dc:creator>mathieu.p.kemp@gmail.com</dc:creator>
  <cp:lastModifiedBy>mathieu.p.kemp@gmail.com</cp:lastModifiedBy>
  <cp:revision>71</cp:revision>
  <dcterms:created xsi:type="dcterms:W3CDTF">2018-01-22T16:01:38Z</dcterms:created>
  <dcterms:modified xsi:type="dcterms:W3CDTF">2018-02-22T20:32:24Z</dcterms:modified>
</cp:coreProperties>
</file>