
<file path=[Content_Types].xml><?xml version="1.0" encoding="utf-8"?>
<Types xmlns="http://schemas.openxmlformats.org/package/2006/content-types">
  <Default Extension="xml" ContentType="application/xml"/>
  <Default Extension="m4v" ContentType="video/unknown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3" r:id="rId2"/>
    <p:sldId id="265" r:id="rId3"/>
    <p:sldId id="259" r:id="rId4"/>
    <p:sldId id="266" r:id="rId5"/>
    <p:sldId id="262" r:id="rId6"/>
    <p:sldId id="258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7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15" d="100"/>
          <a:sy n="115" d="100"/>
        </p:scale>
        <p:origin x="3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1/24/18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Position</a:t>
            </a:r>
            <a:r>
              <a:rPr lang="en-US" baseline="0"/>
              <a:t> increases linearly.</a:t>
            </a:r>
          </a:p>
          <a:p>
            <a:r>
              <a:rPr lang="en-US" baseline="0"/>
              <a:t>Velocity fluctuates around a nominal value (0.7mm/s).</a:t>
            </a:r>
          </a:p>
          <a:p>
            <a:r>
              <a:rPr lang="en-US" baseline="0"/>
              <a:t>Current has a strong transient for 1/4 of a second, then it settles around a steady 25mA.</a:t>
            </a:r>
          </a:p>
          <a:p>
            <a:r>
              <a:rPr lang="en-US" baseline="0"/>
              <a:t>Sidebar: the current spectrum is super-rich, but we’re still trying to figure out what causes the different bands.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74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Nominal operation is nicely clustered.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14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grows,</a:t>
            </a:r>
            <a:r>
              <a:rPr lang="en-US" baseline="0"/>
              <a:t> velocity decreases</a:t>
            </a:r>
          </a:p>
          <a:p>
            <a:r>
              <a:rPr lang="en-US" baseline="0"/>
              <a:t>10s to catch the fault before it overloads.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57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94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1/24/18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Updated Timelines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01/31 		Requirements document (MK)</a:t>
            </a:r>
          </a:p>
          <a:p>
            <a:r>
              <a:rPr lang="en-US"/>
              <a:t>03/15		Concept Design Review (minus application s/w)</a:t>
            </a:r>
          </a:p>
          <a:p>
            <a:r>
              <a:rPr lang="en-US"/>
              <a:t>04/30		Application S/W Concept Design Review</a:t>
            </a:r>
          </a:p>
          <a:p>
            <a:r>
              <a:rPr lang="en-US"/>
              <a:t>05/15		Design Review (minus application s/w)</a:t>
            </a:r>
          </a:p>
          <a:p>
            <a:r>
              <a:rPr lang="en-US"/>
              <a:t>07/16		Application S/W Design Review</a:t>
            </a:r>
          </a:p>
          <a:p>
            <a:r>
              <a:rPr lang="en-US"/>
              <a:t>07/31		H/W fab done</a:t>
            </a:r>
          </a:p>
          <a:p>
            <a:r>
              <a:rPr lang="en-US"/>
              <a:t>09/28		H/W integration done</a:t>
            </a:r>
          </a:p>
          <a:p>
            <a:r>
              <a:rPr lang="en-US"/>
              <a:t>10/31		S/W integration done</a:t>
            </a:r>
          </a:p>
          <a:p>
            <a:r>
              <a:rPr lang="en-US"/>
              <a:t>11/01		Start of wet testing</a:t>
            </a:r>
          </a:p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994" y="365125"/>
            <a:ext cx="5625806" cy="117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processing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0404" y="1828802"/>
            <a:ext cx="6446520" cy="3735091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/>
              <a:t>Steady-state </a:t>
            </a:r>
            <a:r>
              <a:rPr lang="mr-IN"/>
              <a:t>–</a:t>
            </a:r>
            <a:r>
              <a:rPr lang="en-US"/>
              <a:t> reject 0.5s startup transient</a:t>
            </a:r>
          </a:p>
          <a:p>
            <a:r>
              <a:rPr lang="en-US"/>
              <a:t>Pitch detrending</a:t>
            </a:r>
          </a:p>
          <a:p>
            <a:pPr lvl="1"/>
            <a:r>
              <a:rPr lang="en-US"/>
              <a:t>pitch-corrected current = measured current </a:t>
            </a:r>
            <a:r>
              <a:rPr lang="mr-IN"/>
              <a:t>–</a:t>
            </a:r>
            <a:r>
              <a:rPr lang="en-US"/>
              <a:t> K*pitch</a:t>
            </a:r>
          </a:p>
          <a:p>
            <a:r>
              <a:rPr lang="en-US"/>
              <a:t>Nominal</a:t>
            </a:r>
          </a:p>
          <a:p>
            <a:pPr lvl="1"/>
            <a:r>
              <a:rPr lang="en-US"/>
              <a:t>60 seconds x 30 times x 5 pitch values</a:t>
            </a:r>
          </a:p>
          <a:p>
            <a:r>
              <a:rPr lang="en-US"/>
              <a:t>Known faults (8 times x 5 pitch)</a:t>
            </a:r>
          </a:p>
          <a:p>
            <a:pPr lvl="1"/>
            <a:r>
              <a:rPr lang="en-US"/>
              <a:t>Limit fault: push into stop tab until overload.</a:t>
            </a:r>
          </a:p>
          <a:p>
            <a:pPr lvl="1"/>
            <a:r>
              <a:rPr lang="en-US"/>
              <a:t>Setscrew fault: disconnect screw.</a:t>
            </a:r>
          </a:p>
          <a:p>
            <a:r>
              <a:rPr lang="en-US"/>
              <a:t>Novel faults (8 times x 5 pitch)</a:t>
            </a:r>
          </a:p>
          <a:p>
            <a:pPr lvl="1"/>
            <a:r>
              <a:rPr lang="en-US"/>
              <a:t>Sensor fault: disconnect sstring pot sensor.</a:t>
            </a:r>
          </a:p>
          <a:p>
            <a:pPr lvl="1"/>
            <a:r>
              <a:rPr lang="en-US"/>
              <a:t>Speed fault: change commanded velocity to 50% and 200%.</a:t>
            </a:r>
          </a:p>
        </p:txBody>
      </p:sp>
    </p:spTree>
    <p:extLst>
      <p:ext uri="{BB962C8B-B14F-4D97-AF65-F5344CB8AC3E}">
        <p14:creationId xmlns:p14="http://schemas.microsoft.com/office/powerpoint/2010/main" val="130245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-494500"/>
            <a:ext cx="7269480" cy="1325562"/>
          </a:xfrm>
        </p:spPr>
        <p:txBody>
          <a:bodyPr/>
          <a:lstStyle/>
          <a:p>
            <a:r>
              <a:rPr lang="en-US"/>
              <a:t>Nominal performance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6" b="7446"/>
          <a:stretch/>
        </p:blipFill>
        <p:spPr bwMode="auto">
          <a:xfrm>
            <a:off x="1911458" y="831063"/>
            <a:ext cx="7532176" cy="5569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62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7269480" cy="1325562"/>
          </a:xfrm>
        </p:spPr>
        <p:txBody>
          <a:bodyPr/>
          <a:lstStyle/>
          <a:p>
            <a:r>
              <a:rPr lang="en-US"/>
              <a:t>Overload Fault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110" y="2123268"/>
            <a:ext cx="4266589" cy="320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23268"/>
            <a:ext cx="4266588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t="4226" r="6867" b="1703"/>
          <a:stretch/>
        </p:blipFill>
        <p:spPr bwMode="auto">
          <a:xfrm>
            <a:off x="2275331" y="1022888"/>
            <a:ext cx="6782325" cy="5641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-5359"/>
            <a:ext cx="7269480" cy="1028247"/>
          </a:xfrm>
        </p:spPr>
        <p:txBody>
          <a:bodyPr/>
          <a:lstStyle/>
          <a:p>
            <a:r>
              <a:rPr lang="en-US"/>
              <a:t>Nominal + Fault data</a:t>
            </a:r>
          </a:p>
        </p:txBody>
      </p:sp>
    </p:spTree>
    <p:extLst>
      <p:ext uri="{BB962C8B-B14F-4D97-AF65-F5344CB8AC3E}">
        <p14:creationId xmlns:p14="http://schemas.microsoft.com/office/powerpoint/2010/main" val="11319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Sensing Requiements (in-progress)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/>
              <a:t>Motor terminal current and Motor terminal voltage</a:t>
            </a:r>
          </a:p>
          <a:p>
            <a:pPr lvl="1"/>
            <a:r>
              <a:rPr lang="en-US"/>
              <a:t>DC brushed motor</a:t>
            </a:r>
          </a:p>
          <a:p>
            <a:pPr lvl="1"/>
            <a:r>
              <a:rPr lang="en-US"/>
              <a:t>rate: time-average of both, at ~ 10Hz</a:t>
            </a:r>
          </a:p>
          <a:p>
            <a:pPr lvl="1"/>
            <a:r>
              <a:rPr lang="en-US"/>
              <a:t>strong  filtering above ~ 10kHz is essential</a:t>
            </a:r>
          </a:p>
          <a:p>
            <a:r>
              <a:rPr lang="en-US"/>
              <a:t>Battery position/velocity</a:t>
            </a:r>
          </a:p>
          <a:p>
            <a:pPr lvl="1"/>
            <a:r>
              <a:rPr lang="en-US"/>
              <a:t>rate: time-average of both at ~ 10Hz</a:t>
            </a:r>
          </a:p>
          <a:p>
            <a:pPr lvl="1"/>
            <a:r>
              <a:rPr lang="en-US"/>
              <a:t>position: range ~ 50mm, and ~ 10 μm resolution</a:t>
            </a:r>
          </a:p>
          <a:p>
            <a:pPr lvl="1"/>
            <a:r>
              <a:rPr lang="en-US"/>
              <a:t>velocity: range ~ [-2 to 2 mm/s] and 10 μm/s</a:t>
            </a:r>
          </a:p>
          <a:p>
            <a:pPr lvl="1"/>
            <a:r>
              <a:rPr lang="en-US"/>
              <a:t>can derive velocity from position, but it pushes higher sampling rate/resolution requirements.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NASA Ames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Guest: Kai Goebel, Head of Prognostics Center of Excellence</a:t>
            </a:r>
          </a:p>
          <a:p>
            <a:r>
              <a:rPr lang="en-US"/>
              <a:t>Start at 9:30, leave before noon.</a:t>
            </a:r>
          </a:p>
          <a:p>
            <a:r>
              <a:rPr lang="en-US"/>
              <a:t>Visitor paperwork is done.</a:t>
            </a:r>
          </a:p>
          <a:p>
            <a:r>
              <a:rPr lang="en-US"/>
              <a:t>Need to get a meeting location from him.</a:t>
            </a:r>
          </a:p>
          <a:p>
            <a:r>
              <a:rPr lang="en-US"/>
              <a:t>Possible hiccup: MK jury duty?</a:t>
            </a:r>
          </a:p>
          <a:p>
            <a:r>
              <a:rPr lang="en-US"/>
              <a:t>Goal of meeting:</a:t>
            </a:r>
          </a:p>
          <a:p>
            <a:pPr lvl="1"/>
            <a:r>
              <a:rPr lang="en-US"/>
              <a:t>1. GSAP</a:t>
            </a:r>
          </a:p>
          <a:p>
            <a:pPr lvl="2"/>
            <a:r>
              <a:rPr lang="en-US"/>
              <a:t>understanding GSAP licensing limitations</a:t>
            </a:r>
          </a:p>
          <a:p>
            <a:pPr lvl="2"/>
            <a:r>
              <a:rPr lang="en-US"/>
              <a:t>get a sense for level of support</a:t>
            </a:r>
          </a:p>
          <a:p>
            <a:pPr lvl="1"/>
            <a:r>
              <a:rPr lang="en-US"/>
              <a:t>2. R2U2</a:t>
            </a:r>
          </a:p>
          <a:p>
            <a:pPr lvl="2"/>
            <a:r>
              <a:rPr lang="en-US"/>
              <a:t>get enough information for GO/NoGo by design review time</a:t>
            </a:r>
          </a:p>
          <a:p>
            <a:r>
              <a:rPr lang="en-US"/>
              <a:t>Car pooling</a:t>
            </a:r>
          </a:p>
          <a:p>
            <a:pPr lvl="1"/>
            <a:r>
              <a:rPr lang="en-US"/>
              <a:t>Leaving Aptos at 7:30 from the Safeway parking lot, drive in Tom’s car; return to parking lot.</a:t>
            </a:r>
          </a:p>
          <a:p>
            <a:pPr lvl="1"/>
            <a:r>
              <a:rPr lang="en-US"/>
              <a:t>South Bay folks?</a:t>
            </a:r>
          </a:p>
        </p:txBody>
      </p:sp>
    </p:spTree>
    <p:extLst>
      <p:ext uri="{BB962C8B-B14F-4D97-AF65-F5344CB8AC3E}">
        <p14:creationId xmlns:p14="http://schemas.microsoft.com/office/powerpoint/2010/main" val="197830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System Definition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9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At mission time</a:t>
            </a:r>
          </a:p>
          <a:p>
            <a:pPr lvl="1"/>
            <a:r>
              <a:rPr lang="en-US"/>
              <a:t>Read Mission Script</a:t>
            </a:r>
          </a:p>
          <a:p>
            <a:pPr lvl="1"/>
            <a:r>
              <a:rPr lang="en-US"/>
              <a:t>For each fault in script: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inject fault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recover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process fault data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log</a:t>
            </a:r>
          </a:p>
          <a:p>
            <a:r>
              <a:rPr lang="en-US"/>
              <a:t>Between missions</a:t>
            </a:r>
          </a:p>
          <a:p>
            <a:pPr lvl="1"/>
            <a:r>
              <a:rPr lang="en-US"/>
              <a:t>update models</a:t>
            </a:r>
          </a:p>
          <a:p>
            <a:pPr lvl="1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chemeClr val="accent5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b="1"/>
              <a:t>Example: seabed avoidance</a:t>
            </a:r>
          </a:p>
          <a:p>
            <a:r>
              <a:rPr lang="en-US"/>
              <a:t>Fault parameter = dive angle</a:t>
            </a:r>
          </a:p>
          <a:p>
            <a:pPr lvl="1"/>
            <a:r>
              <a:rPr lang="en-US"/>
              <a:t>grid = [5,10,...,30 degrees]</a:t>
            </a:r>
          </a:p>
          <a:p>
            <a:r>
              <a:rPr lang="en-US"/>
              <a:t>1. (inject fault) set dive angle</a:t>
            </a:r>
          </a:p>
          <a:p>
            <a:r>
              <a:rPr lang="en-US"/>
              <a:t>2. (recover) hold commanded depth</a:t>
            </a:r>
          </a:p>
          <a:p>
            <a:r>
              <a:rPr lang="en-US"/>
              <a:t>3. (measure risk) did altitude drop &lt; 0?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457" y="174170"/>
            <a:ext cx="4055835" cy="38660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421" y="3709508"/>
            <a:ext cx="5194579" cy="29284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07" y="3709508"/>
            <a:ext cx="5929713" cy="30473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940" y="489321"/>
            <a:ext cx="5735080" cy="25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9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910" y="2172653"/>
            <a:ext cx="263816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Thruster</a:t>
            </a:r>
          </a:p>
          <a:p>
            <a:pPr algn="ctr"/>
            <a:r>
              <a:rPr lang="en-US"/>
              <a:t>(speed, current, voltage)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076" y="3691871"/>
            <a:ext cx="290383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LRAUV</a:t>
            </a:r>
          </a:p>
          <a:p>
            <a:pPr algn="ctr"/>
            <a:r>
              <a:rPr lang="en-US"/>
              <a:t>(altitude, depth, depth rate, pitch, roll, heading, ...)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888" y="2946495"/>
            <a:ext cx="27782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Mass-shifter</a:t>
            </a:r>
          </a:p>
          <a:p>
            <a:pPr algn="ctr"/>
            <a:r>
              <a:rPr lang="en-US"/>
              <a:t>(position, current, voltage)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910" y="4679612"/>
            <a:ext cx="263816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Hydrophone</a:t>
            </a:r>
          </a:p>
          <a:p>
            <a:pPr algn="ctr"/>
            <a:r>
              <a:rPr lang="en-US"/>
              <a:t>(SPL)</a:t>
            </a:r>
          </a:p>
        </p:txBody>
      </p:sp>
      <p:sp>
        <p:nvSpPr>
          <p:cNvPr id="9" name="Rectangle 8"/>
          <p:cNvSpPr/>
          <p:nvPr/>
        </p:nvSpPr>
        <p:spPr>
          <a:xfrm>
            <a:off x="64756" y="1577153"/>
            <a:ext cx="3064476" cy="38970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162172" y="4289514"/>
            <a:ext cx="2173534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Vehicle 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3464" y="3168758"/>
            <a:ext cx="214224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Predictor</a:t>
            </a:r>
          </a:p>
          <a:p>
            <a:pPr algn="ctr"/>
            <a:r>
              <a:rPr lang="en-US" b="1"/>
              <a:t>(particle filter)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724290" y="3299386"/>
            <a:ext cx="165892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Risk Estimation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62171" y="2177637"/>
            <a:ext cx="340738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GSAP PROGNOSER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00137" y="2172653"/>
            <a:ext cx="7517691" cy="28944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24248" y="1583660"/>
            <a:ext cx="254549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DATA SOURCES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54744" y="3168758"/>
            <a:ext cx="130775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Feature-extraction</a:t>
            </a:r>
          </a:p>
        </p:txBody>
      </p:sp>
      <p:sp>
        <p:nvSpPr>
          <p:cNvPr id="25" name="Right Arrow 24"/>
          <p:cNvSpPr/>
          <p:nvPr/>
        </p:nvSpPr>
        <p:spPr>
          <a:xfrm rot="16200000">
            <a:off x="7013425" y="3864132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8724289" y="4289514"/>
            <a:ext cx="1658929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Wet Testing</a:t>
            </a:r>
            <a:endParaRPr lang="en-US"/>
          </a:p>
        </p:txBody>
      </p:sp>
      <p:sp>
        <p:nvSpPr>
          <p:cNvPr id="31" name="Right Arrow 30"/>
          <p:cNvSpPr/>
          <p:nvPr/>
        </p:nvSpPr>
        <p:spPr>
          <a:xfrm rot="16200000">
            <a:off x="9349927" y="3864132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0901117" y="3172482"/>
            <a:ext cx="94504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OK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BAD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5879173" y="3302056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8355336" y="3302056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10529219" y="3296800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587371" y="4296774"/>
            <a:ext cx="1291802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Dry Testing</a:t>
            </a:r>
          </a:p>
        </p:txBody>
      </p:sp>
      <p:sp>
        <p:nvSpPr>
          <p:cNvPr id="27" name="Right Arrow 26"/>
          <p:cNvSpPr/>
          <p:nvPr/>
        </p:nvSpPr>
        <p:spPr>
          <a:xfrm rot="16200000">
            <a:off x="5032224" y="3871392"/>
            <a:ext cx="439259" cy="341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097884" y="365781"/>
            <a:ext cx="308602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/>
              <a:t>Read/Implement script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Start/stop Processes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Fault Injection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Performance Assessment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Lifelong learning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/>
              <a:t>Logging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1200" y="381925"/>
            <a:ext cx="32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SYSTEM DIAGRAM</a:t>
            </a:r>
          </a:p>
        </p:txBody>
      </p:sp>
      <p:sp>
        <p:nvSpPr>
          <p:cNvPr id="37" name="TextBox 36"/>
          <p:cNvSpPr txBox="1"/>
          <p:nvPr/>
        </p:nvSpPr>
        <p:spPr>
          <a:xfrm rot="16200000">
            <a:off x="2086494" y="3548052"/>
            <a:ext cx="312013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DRIVERS</a:t>
            </a:r>
          </a:p>
        </p:txBody>
      </p:sp>
      <p:sp>
        <p:nvSpPr>
          <p:cNvPr id="39" name="Right Arrow 38"/>
          <p:cNvSpPr/>
          <p:nvPr/>
        </p:nvSpPr>
        <p:spPr>
          <a:xfrm rot="18650731">
            <a:off x="3538684" y="1690324"/>
            <a:ext cx="915803" cy="37973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>
            <a:off x="3099693" y="3367372"/>
            <a:ext cx="308918" cy="37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6166423" y="0"/>
            <a:ext cx="2497831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GSAP APPLICATION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11612" y="5978638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H/W</a:t>
            </a:r>
          </a:p>
          <a:p>
            <a:pPr algn="ctr"/>
            <a:r>
              <a:rPr lang="en-US"/>
              <a:t>(Mark)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05875" y="5978641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DRIVERS</a:t>
            </a:r>
          </a:p>
          <a:p>
            <a:pPr algn="ctr"/>
            <a:r>
              <a:rPr lang="en-US"/>
              <a:t>(Eric)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00138" y="5978640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APP S/W</a:t>
            </a:r>
          </a:p>
          <a:p>
            <a:pPr algn="ctr"/>
            <a:r>
              <a:rPr lang="en-US"/>
              <a:t>(Tom)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94401" y="5978639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ALGORITHMS</a:t>
            </a:r>
          </a:p>
          <a:p>
            <a:pPr algn="ctr"/>
            <a:r>
              <a:rPr lang="en-US"/>
              <a:t>(MK)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488664" y="5978639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Integration</a:t>
            </a:r>
          </a:p>
          <a:p>
            <a:pPr algn="ctr"/>
            <a:r>
              <a:rPr lang="en-US"/>
              <a:t>(RE Tech)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82927" y="5978638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Sea Trials</a:t>
            </a:r>
          </a:p>
          <a:p>
            <a:pPr algn="ctr"/>
            <a:r>
              <a:rPr lang="en-US"/>
              <a:t>(RE Tech)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92759" y="0"/>
            <a:ext cx="7825069" cy="19529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78934" y="787426"/>
            <a:ext cx="172151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GSAP Communicators</a:t>
            </a:r>
          </a:p>
        </p:txBody>
      </p:sp>
      <p:sp>
        <p:nvSpPr>
          <p:cNvPr id="14" name="Up-Down Arrow 13"/>
          <p:cNvSpPr/>
          <p:nvPr/>
        </p:nvSpPr>
        <p:spPr>
          <a:xfrm>
            <a:off x="4863939" y="1577153"/>
            <a:ext cx="360381" cy="844275"/>
          </a:xfrm>
          <a:prstGeom prst="up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7089" y="360249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System Diagram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40493" y="1023031"/>
            <a:ext cx="33919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THRUSTER PROGNOSER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2042972"/>
            <a:ext cx="151098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LRAUV I/F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56366" y="2824592"/>
            <a:ext cx="15109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GSAP APPLICATION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60651" y="5442642"/>
            <a:ext cx="151098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SENSOR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08788" y="5442642"/>
            <a:ext cx="14942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DRIVER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54189" y="5442642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FEATURE EXTRACTION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95123" y="5438187"/>
            <a:ext cx="14942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PREDICTOR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109062" y="5438186"/>
            <a:ext cx="14942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RISK ESTIMATION</a:t>
            </a:r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019432" y="5627499"/>
            <a:ext cx="2787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840495" y="5652099"/>
            <a:ext cx="2787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774348" y="5652099"/>
            <a:ext cx="2787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919122" y="5652099"/>
            <a:ext cx="2787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102036" y="5438186"/>
            <a:ext cx="14942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OK / BAD</a:t>
            </a:r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712004" y="5688385"/>
            <a:ext cx="27878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254188" y="6103050"/>
            <a:ext cx="1494263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algorithm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191846" y="6081280"/>
            <a:ext cx="1494263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dynamics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107730" y="6081278"/>
            <a:ext cx="1494263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algorithm</a:t>
            </a: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48246" y="4832437"/>
            <a:ext cx="11742057" cy="1814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093758" y="4955604"/>
            <a:ext cx="301397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PROGNOSER</a:t>
            </a:r>
            <a:endParaRPr lang="en-US"/>
          </a:p>
        </p:txBody>
      </p:sp>
      <p:sp>
        <p:nvSpPr>
          <p:cNvPr id="28" name="Left Brace 27"/>
          <p:cNvSpPr/>
          <p:nvPr/>
        </p:nvSpPr>
        <p:spPr>
          <a:xfrm flipH="1">
            <a:off x="7155544" y="1588064"/>
            <a:ext cx="400290" cy="31208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829699" y="2559370"/>
            <a:ext cx="307942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SCRIPT PARSING/IMPLEMENTATION</a:t>
            </a:r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17090" y="3319691"/>
            <a:ext cx="223882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FAULT INJECTION</a:t>
            </a:r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17090" y="1491194"/>
            <a:ext cx="18164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PROCESS MGMT</a:t>
            </a:r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817089" y="3798512"/>
            <a:ext cx="223882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LOGGING</a:t>
            </a:r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29699" y="4335636"/>
            <a:ext cx="223882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LEARNING</a:t>
            </a:r>
            <a:endParaRPr lang="en-US"/>
          </a:p>
        </p:txBody>
      </p:sp>
      <p:sp>
        <p:nvSpPr>
          <p:cNvPr id="34" name="Left Brace 33"/>
          <p:cNvSpPr/>
          <p:nvPr/>
        </p:nvSpPr>
        <p:spPr>
          <a:xfrm>
            <a:off x="4151931" y="1601377"/>
            <a:ext cx="400290" cy="31208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740493" y="1666123"/>
            <a:ext cx="339196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MASS SHIFTER PROGNOSER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740493" y="2295435"/>
            <a:ext cx="33581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SEABED COLLISION PROGNOSER</a:t>
            </a:r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740493" y="2914964"/>
            <a:ext cx="33581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SHIP COLLISION PROGNOSER</a:t>
            </a:r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740493" y="3509834"/>
            <a:ext cx="33581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SURFACING PROGNOSER</a:t>
            </a:r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740493" y="4170815"/>
            <a:ext cx="359219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? STATE OF CHARGE PROGNOSER 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4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4" y="0"/>
            <a:ext cx="7269480" cy="1325562"/>
          </a:xfrm>
        </p:spPr>
        <p:txBody>
          <a:bodyPr/>
          <a:lstStyle/>
          <a:p>
            <a:r>
              <a:rPr lang="en-US"/>
              <a:t>Mass Shifter</a:t>
            </a:r>
          </a:p>
        </p:txBody>
      </p:sp>
      <p:pic>
        <p:nvPicPr>
          <p:cNvPr id="5" name="IMG_0357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430" y="2482125"/>
            <a:ext cx="7205390" cy="4053032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712" y="215197"/>
            <a:ext cx="3131108" cy="22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0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acquisition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/>
              <a:t>Data sources:</a:t>
            </a:r>
          </a:p>
          <a:p>
            <a:pPr lvl="1"/>
            <a:r>
              <a:rPr lang="en-US"/>
              <a:t>Current/voltage measured at the motor input at 1.6kHz (NI DAQ 9227,29)</a:t>
            </a:r>
          </a:p>
          <a:p>
            <a:pPr lvl="1"/>
            <a:r>
              <a:rPr lang="en-US"/>
              <a:t>1-axis accelerometer mounted on vehicle frame at 5kHz (NI DAQ 9234)</a:t>
            </a:r>
          </a:p>
          <a:p>
            <a:pPr lvl="1"/>
            <a:r>
              <a:rPr lang="en-US"/>
              <a:t>On-board data at 2.5Hz</a:t>
            </a:r>
          </a:p>
          <a:p>
            <a:r>
              <a:rPr lang="en-US"/>
              <a:t>Denoising</a:t>
            </a:r>
          </a:p>
          <a:p>
            <a:pPr lvl="1"/>
            <a:r>
              <a:rPr lang="en-US"/>
              <a:t>20kHz PWM was filtered out with 100dB anti-aliasing filter</a:t>
            </a:r>
          </a:p>
          <a:p>
            <a:r>
              <a:rPr lang="en-US"/>
              <a:t>I/V features:</a:t>
            </a:r>
          </a:p>
          <a:p>
            <a:pPr lvl="1"/>
            <a:r>
              <a:rPr lang="en-US"/>
              <a:t>I = inline with + terminal</a:t>
            </a:r>
          </a:p>
          <a:p>
            <a:pPr lvl="1"/>
            <a:r>
              <a:rPr lang="en-US"/>
              <a:t>V = V</a:t>
            </a:r>
            <a:r>
              <a:rPr lang="en-US" baseline="-25000"/>
              <a:t>+</a:t>
            </a:r>
            <a:r>
              <a:rPr lang="en-US"/>
              <a:t> -V</a:t>
            </a:r>
            <a:r>
              <a:rPr lang="en-US" baseline="-25000"/>
              <a:t>-</a:t>
            </a:r>
          </a:p>
          <a:p>
            <a:pPr lvl="1"/>
            <a:r>
              <a:rPr lang="en-US"/>
              <a:t>Feature = 100ms time average, no overlap</a:t>
            </a:r>
          </a:p>
          <a:p>
            <a:r>
              <a:rPr lang="en-US"/>
              <a:t>Mass-shifter string-pot:</a:t>
            </a:r>
          </a:p>
          <a:p>
            <a:pPr lvl="1"/>
            <a:r>
              <a:rPr lang="en-US"/>
              <a:t>velocity = centered time-difference (dT=100ms), and 100ms time average.</a:t>
            </a:r>
          </a:p>
        </p:txBody>
      </p:sp>
    </p:spTree>
    <p:extLst>
      <p:ext uri="{BB962C8B-B14F-4D97-AF65-F5344CB8AC3E}">
        <p14:creationId xmlns:p14="http://schemas.microsoft.com/office/powerpoint/2010/main" val="176040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004" y="3673805"/>
            <a:ext cx="3901718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07" y="3518822"/>
            <a:ext cx="3901719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002" y="609739"/>
            <a:ext cx="3901720" cy="2926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06" y="609739"/>
            <a:ext cx="3901718" cy="2926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397" y="6388974"/>
            <a:ext cx="2450562" cy="4564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36375" y="2635265"/>
            <a:ext cx="1672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position vs time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20075" y="2635265"/>
            <a:ext cx="1637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velocity vs 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6375" y="5595258"/>
            <a:ext cx="1602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current vs time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6200000">
            <a:off x="6873268" y="5724712"/>
            <a:ext cx="0" cy="4144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70639" y="3505611"/>
            <a:ext cx="2106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current spectrogram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16200000">
            <a:off x="6873268" y="5517883"/>
            <a:ext cx="0" cy="4144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>
            <a:off x="6873268" y="4301181"/>
            <a:ext cx="0" cy="4144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0" y="-544893"/>
            <a:ext cx="7269480" cy="1325562"/>
          </a:xfrm>
        </p:spPr>
        <p:txBody>
          <a:bodyPr/>
          <a:lstStyle/>
          <a:p>
            <a:r>
              <a:rPr lang="en-US"/>
              <a:t>Mass-shifter response</a:t>
            </a:r>
          </a:p>
        </p:txBody>
      </p:sp>
    </p:spTree>
    <p:extLst>
      <p:ext uri="{BB962C8B-B14F-4D97-AF65-F5344CB8AC3E}">
        <p14:creationId xmlns:p14="http://schemas.microsoft.com/office/powerpoint/2010/main" val="39819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3261</TotalTime>
  <Words>678</Words>
  <Application>Microsoft Macintosh PowerPoint</Application>
  <PresentationFormat>Widescreen</PresentationFormat>
  <Paragraphs>163</Paragraphs>
  <Slides>15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Calibri Light</vt:lpstr>
      <vt:lpstr>Mangal</vt:lpstr>
      <vt:lpstr>Arial</vt:lpstr>
      <vt:lpstr>Office Theme</vt:lpstr>
      <vt:lpstr>Updated Timelines</vt:lpstr>
      <vt:lpstr>System Definition</vt:lpstr>
      <vt:lpstr>CONOPS</vt:lpstr>
      <vt:lpstr>PowerPoint Presentation</vt:lpstr>
      <vt:lpstr>PowerPoint Presentation</vt:lpstr>
      <vt:lpstr>System Diagram</vt:lpstr>
      <vt:lpstr>Mass Shifter</vt:lpstr>
      <vt:lpstr>Data acquisition</vt:lpstr>
      <vt:lpstr>Mass-shifter response</vt:lpstr>
      <vt:lpstr>Data processing</vt:lpstr>
      <vt:lpstr>Nominal performance</vt:lpstr>
      <vt:lpstr>Overload Fault</vt:lpstr>
      <vt:lpstr>Nominal + Fault data</vt:lpstr>
      <vt:lpstr>Sensing Requiements (in-progress)</vt:lpstr>
      <vt:lpstr>NASA Ames Visit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mathieu.p.kemp@gmail.com</cp:lastModifiedBy>
  <cp:revision>30</cp:revision>
  <dcterms:created xsi:type="dcterms:W3CDTF">2018-01-22T16:01:38Z</dcterms:created>
  <dcterms:modified xsi:type="dcterms:W3CDTF">2018-01-24T22:38:52Z</dcterms:modified>
</cp:coreProperties>
</file>