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72" r:id="rId3"/>
    <p:sldId id="265" r:id="rId4"/>
    <p:sldId id="266" r:id="rId5"/>
    <p:sldId id="273" r:id="rId6"/>
    <p:sldId id="267" r:id="rId7"/>
    <p:sldId id="270" r:id="rId8"/>
    <p:sldId id="271" r:id="rId9"/>
    <p:sldId id="268" r:id="rId10"/>
    <p:sldId id="264" r:id="rId11"/>
    <p:sldId id="2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96"/>
    <p:restoredTop sz="94613"/>
  </p:normalViewPr>
  <p:slideViewPr>
    <p:cSldViewPr snapToGrid="0" snapToObjects="1">
      <p:cViewPr varScale="1">
        <p:scale>
          <a:sx n="155" d="100"/>
          <a:sy n="155" d="100"/>
        </p:scale>
        <p:origin x="9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0F8C15-B06C-C845-B962-038E43FFE2A3}" type="datetimeFigureOut">
              <a:t>1/22/18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B32A1-F657-0B47-9A34-80219299C3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49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454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156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17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44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1/22/18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62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1/22/18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122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1/22/18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166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1/22/18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829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1/22/18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92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1/22/18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490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CE762-EFD1-7247-91AA-6A5AF714E1DE}" type="datetimeFigureOut"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005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Fault Prognostication</a:t>
            </a:r>
            <a:br>
              <a:rPr lang="en-US"/>
            </a:br>
            <a:r>
              <a:rPr lang="en-US"/>
              <a:t>Year 2 kickoff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12 January 2018</a:t>
            </a:r>
          </a:p>
        </p:txBody>
      </p:sp>
    </p:spTree>
    <p:extLst>
      <p:ext uri="{BB962C8B-B14F-4D97-AF65-F5344CB8AC3E}">
        <p14:creationId xmlns:p14="http://schemas.microsoft.com/office/powerpoint/2010/main" val="132665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4517"/>
            <a:ext cx="10515600" cy="1325563"/>
          </a:xfrm>
        </p:spPr>
        <p:txBody>
          <a:bodyPr/>
          <a:lstStyle/>
          <a:p>
            <a:r>
              <a:rPr lang="en-US"/>
              <a:t>Budget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8572" y="615541"/>
            <a:ext cx="7079851" cy="523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291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/>
              <a:t>01/12 (today) 	incorporate constraints into schedule.</a:t>
            </a:r>
          </a:p>
          <a:p>
            <a:r>
              <a:rPr lang="en-US"/>
              <a:t>01/18 		schedule NASA Ames visit.</a:t>
            </a:r>
          </a:p>
          <a:p>
            <a:r>
              <a:rPr lang="en-US"/>
              <a:t>01/31		requirements document initial release.</a:t>
            </a:r>
          </a:p>
        </p:txBody>
      </p:sp>
    </p:spTree>
    <p:extLst>
      <p:ext uri="{BB962C8B-B14F-4D97-AF65-F5344CB8AC3E}">
        <p14:creationId xmlns:p14="http://schemas.microsoft.com/office/powerpoint/2010/main" val="789434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 of problem we’re going after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95" y="2606056"/>
            <a:ext cx="10515600" cy="35865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4320" y="1651949"/>
            <a:ext cx="38491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C00000"/>
                </a:solidFill>
              </a:rPr>
              <a:t>ABORTED FOR NO GOOD REASON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07660" y="1690688"/>
            <a:ext cx="45143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C00000"/>
                </a:solidFill>
              </a:rPr>
              <a:t>SHOULD HAVE ABORTED WAY EARLIER</a:t>
            </a:r>
          </a:p>
        </p:txBody>
      </p:sp>
    </p:spTree>
    <p:extLst>
      <p:ext uri="{BB962C8B-B14F-4D97-AF65-F5344CB8AC3E}">
        <p14:creationId xmlns:p14="http://schemas.microsoft.com/office/powerpoint/2010/main" val="97947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missing?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en-US"/>
              <a:t>Sensing alone is not enough. You also need to: </a:t>
            </a:r>
          </a:p>
          <a:p>
            <a:pPr lvl="1"/>
            <a:r>
              <a:rPr lang="en-US"/>
              <a:t>understand how it will affect you (“OK” vs “BAD”)</a:t>
            </a:r>
          </a:p>
          <a:p>
            <a:pPr lvl="1"/>
            <a:r>
              <a:rPr lang="en-US"/>
              <a:t>predict what’s about to happen.</a:t>
            </a:r>
          </a:p>
          <a:p>
            <a:r>
              <a:rPr lang="en-US"/>
              <a:t>I call this combination “Machine Awareness”, and I call the atomic modules “Awareness Engines”.</a:t>
            </a:r>
          </a:p>
          <a:p>
            <a:r>
              <a:rPr lang="en-US"/>
              <a:t>2018 goal: build a fault prognostication prototype, integrate it to LRAUV, deploy it.</a:t>
            </a:r>
          </a:p>
          <a:p>
            <a:pPr lvl="1"/>
            <a:r>
              <a:rPr lang="en-US"/>
              <a:t>2019: extensive at-sea testing program + alpha design.</a:t>
            </a:r>
          </a:p>
          <a:p>
            <a:r>
              <a:rPr lang="en-US"/>
              <a:t>2018 prototype</a:t>
            </a:r>
          </a:p>
          <a:p>
            <a:pPr lvl="1"/>
            <a:r>
              <a:rPr lang="en-US"/>
              <a:t>Limited scope</a:t>
            </a:r>
          </a:p>
          <a:p>
            <a:pPr lvl="1"/>
            <a:r>
              <a:rPr lang="en-US"/>
              <a:t>COTS &amp; simple design, lots of design margin.</a:t>
            </a:r>
          </a:p>
          <a:p>
            <a:pPr lvl="1"/>
            <a:r>
              <a:rPr lang="en-US"/>
              <a:t>Focus on </a:t>
            </a:r>
            <a:r>
              <a:rPr lang="en-US" b="1"/>
              <a:t>Mass-shifter</a:t>
            </a:r>
            <a:r>
              <a:rPr lang="en-US"/>
              <a:t> and </a:t>
            </a:r>
            <a:r>
              <a:rPr lang="en-US" b="1"/>
              <a:t>Thruster</a:t>
            </a:r>
            <a:r>
              <a:rPr lang="en-US"/>
              <a:t> failures </a:t>
            </a:r>
            <a:r>
              <a:rPr lang="en-US">
                <a:sym typeface="Wingdings"/>
              </a:rPr>
              <a:t> based on 2017 work.</a:t>
            </a:r>
            <a:endParaRPr lang="en-US"/>
          </a:p>
          <a:p>
            <a:pPr lvl="1"/>
            <a:r>
              <a:rPr lang="en-US"/>
              <a:t>Focus on </a:t>
            </a:r>
            <a:r>
              <a:rPr lang="en-US" b="1"/>
              <a:t>Bottom</a:t>
            </a:r>
            <a:r>
              <a:rPr lang="en-US"/>
              <a:t> and </a:t>
            </a:r>
            <a:r>
              <a:rPr lang="en-US" b="1"/>
              <a:t>Surface</a:t>
            </a:r>
            <a:r>
              <a:rPr lang="en-US"/>
              <a:t> hazards </a:t>
            </a:r>
            <a:r>
              <a:rPr lang="en-US">
                <a:sym typeface="Wingdings"/>
              </a:rPr>
              <a:t> using on-board sensors + hydrophone.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780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 Awareness Engine Architecture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51965" y="2361341"/>
            <a:ext cx="263816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Thruster</a:t>
            </a:r>
          </a:p>
          <a:p>
            <a:pPr algn="ctr"/>
            <a:r>
              <a:rPr lang="en-US"/>
              <a:t>(speed, current, voltage)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19131" y="3880559"/>
            <a:ext cx="2903837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On-board data</a:t>
            </a:r>
          </a:p>
          <a:p>
            <a:pPr algn="ctr"/>
            <a:r>
              <a:rPr lang="en-US"/>
              <a:t>(altitude, depth, depth rate, pitch, roll, heading, ...)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1943" y="3135183"/>
            <a:ext cx="2778212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Mass-shifter</a:t>
            </a:r>
          </a:p>
          <a:p>
            <a:pPr algn="ctr"/>
            <a:r>
              <a:rPr lang="en-US"/>
              <a:t>(position, current, voltage)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51965" y="4868300"/>
            <a:ext cx="263816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Hydrophone</a:t>
            </a:r>
          </a:p>
          <a:p>
            <a:pPr algn="ctr"/>
            <a:r>
              <a:rPr lang="en-US"/>
              <a:t>(SPL)</a:t>
            </a:r>
          </a:p>
        </p:txBody>
      </p:sp>
      <p:sp>
        <p:nvSpPr>
          <p:cNvPr id="9" name="Rectangle 8"/>
          <p:cNvSpPr/>
          <p:nvPr/>
        </p:nvSpPr>
        <p:spPr>
          <a:xfrm>
            <a:off x="1138811" y="1765841"/>
            <a:ext cx="3064476" cy="38970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913575" y="4478202"/>
            <a:ext cx="263816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Vehicle model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93464" y="3357446"/>
            <a:ext cx="2142241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Predictor</a:t>
            </a:r>
          </a:p>
          <a:p>
            <a:pPr algn="ctr"/>
            <a:r>
              <a:rPr lang="en-US" b="1"/>
              <a:t>(particle filter)</a:t>
            </a:r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8651720" y="3357446"/>
            <a:ext cx="165892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Risk Estimation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62171" y="2366325"/>
            <a:ext cx="3407384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AWARENESS ENGINE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44234" y="2361341"/>
            <a:ext cx="5766415" cy="28944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>
            <a:off x="4218305" y="3490744"/>
            <a:ext cx="308918" cy="3797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398303" y="1772348"/>
            <a:ext cx="254549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DATA SOURCES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54744" y="3357446"/>
            <a:ext cx="1307757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Feature-extraction</a:t>
            </a:r>
          </a:p>
        </p:txBody>
      </p:sp>
      <p:sp>
        <p:nvSpPr>
          <p:cNvPr id="25" name="Right Arrow 24"/>
          <p:cNvSpPr/>
          <p:nvPr/>
        </p:nvSpPr>
        <p:spPr>
          <a:xfrm rot="16200000">
            <a:off x="7013425" y="4052820"/>
            <a:ext cx="439259" cy="3411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8918193" y="4478202"/>
            <a:ext cx="130272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Learning</a:t>
            </a:r>
            <a:endParaRPr lang="en-US"/>
          </a:p>
        </p:txBody>
      </p:sp>
      <p:sp>
        <p:nvSpPr>
          <p:cNvPr id="31" name="Right Arrow 30"/>
          <p:cNvSpPr/>
          <p:nvPr/>
        </p:nvSpPr>
        <p:spPr>
          <a:xfrm rot="16200000">
            <a:off x="9349927" y="4052820"/>
            <a:ext cx="439259" cy="3411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958415" y="5490180"/>
            <a:ext cx="169532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Fault Injection</a:t>
            </a:r>
            <a:endParaRPr lang="en-US"/>
          </a:p>
        </p:txBody>
      </p:sp>
      <p:sp>
        <p:nvSpPr>
          <p:cNvPr id="33" name="Right Arrow 32"/>
          <p:cNvSpPr/>
          <p:nvPr/>
        </p:nvSpPr>
        <p:spPr>
          <a:xfrm rot="16200000">
            <a:off x="7677642" y="4991973"/>
            <a:ext cx="439259" cy="3411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10668888" y="3361170"/>
            <a:ext cx="945042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b="1"/>
              <a:t>OK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/>
              <a:t>BAD</a:t>
            </a:r>
          </a:p>
        </p:txBody>
      </p:sp>
      <p:sp>
        <p:nvSpPr>
          <p:cNvPr id="34" name="Right Arrow 33"/>
          <p:cNvSpPr/>
          <p:nvPr/>
        </p:nvSpPr>
        <p:spPr>
          <a:xfrm>
            <a:off x="5879173" y="3490744"/>
            <a:ext cx="308918" cy="3797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Arrow 34"/>
          <p:cNvSpPr/>
          <p:nvPr/>
        </p:nvSpPr>
        <p:spPr>
          <a:xfrm>
            <a:off x="8355336" y="3490744"/>
            <a:ext cx="308918" cy="3797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Arrow 35"/>
          <p:cNvSpPr/>
          <p:nvPr/>
        </p:nvSpPr>
        <p:spPr>
          <a:xfrm>
            <a:off x="10326020" y="3485488"/>
            <a:ext cx="308918" cy="3797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115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Blocks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US" b="1"/>
              <a:t>PREDICTOR</a:t>
            </a:r>
            <a:endParaRPr lang="en-US"/>
          </a:p>
          <a:p>
            <a:pPr lvl="1"/>
            <a:r>
              <a:rPr lang="en-US"/>
              <a:t>particle filters (think hurricane forecast, but in near-real time).</a:t>
            </a:r>
          </a:p>
          <a:p>
            <a:r>
              <a:rPr lang="en-US" b="1"/>
              <a:t>RISK ESTIMATION</a:t>
            </a:r>
            <a:r>
              <a:rPr lang="en-US"/>
              <a:t> </a:t>
            </a:r>
          </a:p>
          <a:p>
            <a:pPr lvl="1"/>
            <a:r>
              <a:rPr lang="en-US"/>
              <a:t>altitude: BAD if Prob(altitude &lt; 0) is bigger than some threshold.</a:t>
            </a:r>
          </a:p>
          <a:p>
            <a:pPr lvl="1"/>
            <a:r>
              <a:rPr lang="en-US"/>
              <a:t>surface hazards: </a:t>
            </a:r>
          </a:p>
          <a:p>
            <a:pPr lvl="2"/>
            <a:r>
              <a:rPr lang="en-US"/>
              <a:t>don’t know the cost function up-front, need to learn it.</a:t>
            </a:r>
          </a:p>
          <a:p>
            <a:pPr lvl="2"/>
            <a:r>
              <a:rPr lang="en-US"/>
              <a:t>only way to learn it is to force the vehicle into a bunch of situations and see what happens.</a:t>
            </a:r>
          </a:p>
          <a:p>
            <a:r>
              <a:rPr lang="en-US" b="1"/>
              <a:t>LEARNING</a:t>
            </a:r>
            <a:endParaRPr lang="en-US"/>
          </a:p>
          <a:p>
            <a:pPr lvl="1"/>
            <a:r>
              <a:rPr lang="en-US"/>
              <a:t>small NN where input layer = sensor data, output layer is result of experiment (0 = OK, 1 = BAD)</a:t>
            </a:r>
          </a:p>
          <a:p>
            <a:r>
              <a:rPr lang="en-US" b="1"/>
              <a:t>FAULT INJECTION</a:t>
            </a:r>
          </a:p>
          <a:p>
            <a:pPr lvl="1"/>
            <a:r>
              <a:rPr lang="en-US"/>
              <a:t>used to accelerate learning. </a:t>
            </a:r>
          </a:p>
        </p:txBody>
      </p:sp>
    </p:spTree>
    <p:extLst>
      <p:ext uri="{BB962C8B-B14F-4D97-AF65-F5344CB8AC3E}">
        <p14:creationId xmlns:p14="http://schemas.microsoft.com/office/powerpoint/2010/main" val="891925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Roles &amp; Responsibilities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  <a:ln>
            <a:solidFill>
              <a:schemeClr val="accent1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en-US"/>
              <a:t>MK</a:t>
            </a:r>
          </a:p>
          <a:p>
            <a:pPr lvl="1"/>
            <a:r>
              <a:rPr lang="en-US"/>
              <a:t>Project management</a:t>
            </a:r>
          </a:p>
          <a:p>
            <a:pPr lvl="1"/>
            <a:r>
              <a:rPr lang="en-US"/>
              <a:t>System design</a:t>
            </a:r>
          </a:p>
          <a:p>
            <a:pPr lvl="1"/>
            <a:r>
              <a:rPr lang="en-US"/>
              <a:t>Algorithms</a:t>
            </a:r>
          </a:p>
          <a:p>
            <a:pPr lvl="1"/>
            <a:r>
              <a:rPr lang="en-US"/>
              <a:t>Performance evaluation</a:t>
            </a:r>
          </a:p>
          <a:p>
            <a:r>
              <a:rPr lang="en-US"/>
              <a:t>Mark</a:t>
            </a:r>
          </a:p>
          <a:p>
            <a:pPr lvl="1"/>
            <a:r>
              <a:rPr lang="en-US"/>
              <a:t>Hardware design</a:t>
            </a:r>
          </a:p>
          <a:p>
            <a:r>
              <a:rPr lang="en-US"/>
              <a:t>Eric</a:t>
            </a:r>
          </a:p>
          <a:p>
            <a:pPr lvl="1"/>
            <a:r>
              <a:rPr lang="en-US"/>
              <a:t>Embedded software design</a:t>
            </a:r>
          </a:p>
          <a:p>
            <a:r>
              <a:rPr lang="en-US"/>
              <a:t>TBD s/w architect</a:t>
            </a:r>
          </a:p>
          <a:p>
            <a:pPr lvl="1"/>
            <a:r>
              <a:rPr lang="en-US"/>
              <a:t>Application software design</a:t>
            </a:r>
          </a:p>
          <a:p>
            <a:r>
              <a:rPr lang="en-US"/>
              <a:t>Research Tech</a:t>
            </a:r>
          </a:p>
          <a:p>
            <a:pPr lvl="1"/>
            <a:r>
              <a:rPr lang="en-US"/>
              <a:t>Integration</a:t>
            </a:r>
          </a:p>
          <a:p>
            <a:pPr lvl="1"/>
            <a:r>
              <a:rPr lang="en-US"/>
              <a:t>Sea-trials</a:t>
            </a:r>
          </a:p>
          <a:p>
            <a:pPr lvl="3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720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438" y="389838"/>
            <a:ext cx="11254946" cy="1325563"/>
          </a:xfrm>
        </p:spPr>
        <p:txBody>
          <a:bodyPr>
            <a:normAutofit/>
          </a:bodyPr>
          <a:lstStyle/>
          <a:p>
            <a:r>
              <a:rPr lang="en-US"/>
              <a:t>Note 1: GSAP</a:t>
            </a:r>
            <a:br>
              <a:rPr lang="en-US"/>
            </a:br>
            <a:r>
              <a:rPr lang="en-US" sz="2400"/>
              <a:t>(GSAP = NASA Ames = Generic Software Architecture for Prognostics)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96" y="2386744"/>
            <a:ext cx="5626444" cy="22818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897" y="2386744"/>
            <a:ext cx="5436286" cy="219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932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Note 2: NASA Ames has designed Prognostication hardware, and makes it available.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11907"/>
          <a:stretch/>
        </p:blipFill>
        <p:spPr>
          <a:xfrm>
            <a:off x="1297459" y="1812325"/>
            <a:ext cx="4382513" cy="29255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3298" y="1960606"/>
            <a:ext cx="1314279" cy="17921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36260" y="2362435"/>
            <a:ext cx="183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pre-processing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36260" y="3148785"/>
            <a:ext cx="183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temporal logic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98491" y="2779453"/>
            <a:ext cx="2174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Bayesian networks</a:t>
            </a:r>
          </a:p>
        </p:txBody>
      </p:sp>
      <p:sp>
        <p:nvSpPr>
          <p:cNvPr id="8" name="Rectangle 7"/>
          <p:cNvSpPr/>
          <p:nvPr/>
        </p:nvSpPr>
        <p:spPr>
          <a:xfrm>
            <a:off x="1218196" y="5409626"/>
            <a:ext cx="95486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/>
              <a:t>Need to assess if it is an appropriate choice at this point.</a:t>
            </a:r>
          </a:p>
        </p:txBody>
      </p:sp>
    </p:spTree>
    <p:extLst>
      <p:ext uri="{BB962C8B-B14F-4D97-AF65-F5344CB8AC3E}">
        <p14:creationId xmlns:p14="http://schemas.microsoft.com/office/powerpoint/2010/main" val="1149728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/>
              <a:t>01/31 		requirements document (MK)</a:t>
            </a:r>
          </a:p>
          <a:p>
            <a:r>
              <a:rPr lang="en-US"/>
              <a:t>03/15		conceptual design review.</a:t>
            </a:r>
          </a:p>
          <a:p>
            <a:r>
              <a:rPr lang="en-US"/>
              <a:t>05/15		design review.</a:t>
            </a:r>
          </a:p>
          <a:p>
            <a:r>
              <a:rPr lang="en-US"/>
              <a:t>07/31		end of fab</a:t>
            </a:r>
          </a:p>
          <a:p>
            <a:r>
              <a:rPr lang="en-US"/>
              <a:t>09/30		end of integration to LRAUV</a:t>
            </a:r>
          </a:p>
          <a:p>
            <a:r>
              <a:rPr lang="en-US"/>
              <a:t>11/30		end of 2018 sea-trials</a:t>
            </a:r>
          </a:p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7994" y="365125"/>
            <a:ext cx="5625806" cy="117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936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</TotalTime>
  <Words>370</Words>
  <Application>Microsoft Macintosh PowerPoint</Application>
  <PresentationFormat>Widescreen</PresentationFormat>
  <Paragraphs>82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</vt:lpstr>
      <vt:lpstr>Calibri Light</vt:lpstr>
      <vt:lpstr>Wingdings</vt:lpstr>
      <vt:lpstr>Arial</vt:lpstr>
      <vt:lpstr>Office Theme</vt:lpstr>
      <vt:lpstr>Fault Prognostication Year 2 kickoff</vt:lpstr>
      <vt:lpstr>Type of problem we’re going after</vt:lpstr>
      <vt:lpstr>What’s missing?</vt:lpstr>
      <vt:lpstr> Awareness Engine Architecture</vt:lpstr>
      <vt:lpstr>Key Blocks</vt:lpstr>
      <vt:lpstr>Roles &amp; Responsibilities</vt:lpstr>
      <vt:lpstr>Note 1: GSAP (GSAP = NASA Ames = Generic Software Architecture for Prognostics)</vt:lpstr>
      <vt:lpstr>Note 2: NASA Ames has designed Prognostication hardware, and makes it available.</vt:lpstr>
      <vt:lpstr>Timelines</vt:lpstr>
      <vt:lpstr>Budget</vt:lpstr>
      <vt:lpstr>Next Steps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WetWiFi Kickoff</dc:title>
  <dc:creator>mathieu.p.kemp@gmail.com</dc:creator>
  <cp:lastModifiedBy>mathieu.p.kemp@gmail.com</cp:lastModifiedBy>
  <cp:revision>38</cp:revision>
  <cp:lastPrinted>2018-01-18T22:34:24Z</cp:lastPrinted>
  <dcterms:created xsi:type="dcterms:W3CDTF">2018-01-10T15:56:59Z</dcterms:created>
  <dcterms:modified xsi:type="dcterms:W3CDTF">2018-01-22T23:50:58Z</dcterms:modified>
</cp:coreProperties>
</file>