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82" r:id="rId2"/>
    <p:sldId id="297" r:id="rId3"/>
    <p:sldId id="305" r:id="rId4"/>
    <p:sldId id="306" r:id="rId5"/>
    <p:sldId id="307" r:id="rId6"/>
    <p:sldId id="299" r:id="rId7"/>
    <p:sldId id="308" r:id="rId8"/>
    <p:sldId id="303" r:id="rId9"/>
    <p:sldId id="300" r:id="rId10"/>
    <p:sldId id="301" r:id="rId11"/>
    <p:sldId id="302" r:id="rId12"/>
    <p:sldId id="30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3"/>
  </p:normalViewPr>
  <p:slideViewPr>
    <p:cSldViewPr snapToGrid="0" snapToObjects="1">
      <p:cViewPr varScale="1">
        <p:scale>
          <a:sx n="115" d="100"/>
          <a:sy n="115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107624-7E8A-1C43-A24F-F0A5838E3B5A}" type="datetimeFigureOut">
              <a:t>3/14/18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7B7776-2DB0-5443-8C89-4E1B59E3964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82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25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142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026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66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50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35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3/14/18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89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3/14/18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45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3/14/18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87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536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358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974E5-2195-5247-ACAC-EB122FCBD6FC}" type="datetimeFigureOut">
              <a:t>3/14/18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51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Fault Detection March 14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AutoNum type="arabicPeriod"/>
            </a:pPr>
            <a:r>
              <a:rPr lang="en-US"/>
              <a:t>Concept Design Review scheduling</a:t>
            </a:r>
          </a:p>
          <a:p>
            <a:pPr marL="457200" indent="-457200" algn="l">
              <a:buAutoNum type="arabicPeriod"/>
            </a:pPr>
            <a:r>
              <a:rPr lang="en-US"/>
              <a:t>Task updates</a:t>
            </a:r>
          </a:p>
          <a:p>
            <a:pPr marL="457200" indent="-457200" algn="l">
              <a:buFont typeface="Arial"/>
              <a:buAutoNum type="arabicPeriod"/>
            </a:pPr>
            <a:r>
              <a:rPr lang="en-US"/>
              <a:t>Failure Injection pros/cons</a:t>
            </a:r>
          </a:p>
        </p:txBody>
      </p:sp>
    </p:spTree>
    <p:extLst>
      <p:ext uri="{BB962C8B-B14F-4D97-AF65-F5344CB8AC3E}">
        <p14:creationId xmlns:p14="http://schemas.microsoft.com/office/powerpoint/2010/main" val="54583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Fault Injection Pros/Cons: Lead Screw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8897941"/>
              </p:ext>
            </p:extLst>
          </p:nvPr>
        </p:nvGraphicFramePr>
        <p:xfrm>
          <a:off x="748990" y="2270678"/>
          <a:ext cx="10515600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Concept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Cons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1. Clutch replaces torque coupler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2. Clutch replaces flange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3. Solenoid-mounted pin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4. Manual</a:t>
                      </a:r>
                      <a:r>
                        <a:rPr lang="en-US" baseline="0"/>
                        <a:t> &amp;</a:t>
                      </a:r>
                      <a:r>
                        <a:rPr lang="en-US"/>
                        <a:t> easier</a:t>
                      </a:r>
                      <a:r>
                        <a:rPr lang="en-US" baseline="0"/>
                        <a:t> to align/insert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7057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Fault Injection Pros/Cons: Bad sensor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6397856"/>
              </p:ext>
            </p:extLst>
          </p:nvPr>
        </p:nvGraphicFramePr>
        <p:xfrm>
          <a:off x="748990" y="2270678"/>
          <a:ext cx="10515600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Concept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Cons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1. Continuous</a:t>
                      </a:r>
                      <a:r>
                        <a:rPr lang="en-US" baseline="0"/>
                        <a:t> extender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2. Binar</a:t>
                      </a:r>
                      <a:r>
                        <a:rPr lang="en-US" baseline="0"/>
                        <a:t>y extender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3. Manual / slots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4. Voltage</a:t>
                      </a:r>
                      <a:r>
                        <a:rPr lang="en-US" baseline="0"/>
                        <a:t> injection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972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BACKUPS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302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1. Concept Design Review Scheduling</a:t>
            </a: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727170"/>
              </p:ext>
            </p:extLst>
          </p:nvPr>
        </p:nvGraphicFramePr>
        <p:xfrm>
          <a:off x="827049" y="2391191"/>
          <a:ext cx="10515600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0">
                <a:tc>
                  <a:txBody>
                    <a:bodyPr/>
                    <a:lstStyle/>
                    <a:p>
                      <a:r>
                        <a:rPr lang="en-US" sz="1400"/>
                        <a:t>Milestone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Completion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Entry criteria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/>
                        <a:t>Concept Design</a:t>
                      </a:r>
                      <a:r>
                        <a:rPr lang="en-US" sz="1400" b="1" baseline="0"/>
                        <a:t> Review</a:t>
                      </a:r>
                      <a:endParaRPr lang="en-US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ym typeface="Wingdings"/>
                        </a:rPr>
                        <a:t>April 4</a:t>
                      </a:r>
                      <a:endParaRPr lang="en-US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baseline="0"/>
                        <a:t>Risk elements retired</a:t>
                      </a:r>
                    </a:p>
                    <a:p>
                      <a:r>
                        <a:rPr lang="en-US" sz="1400" b="1" baseline="0"/>
                        <a:t>System diagram done</a:t>
                      </a:r>
                    </a:p>
                    <a:p>
                      <a:r>
                        <a:rPr lang="en-US" sz="1400" b="1" baseline="0"/>
                        <a:t>System requirements done </a:t>
                      </a:r>
                      <a:endParaRPr lang="en-US" sz="14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Design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May 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Design meets requirements</a:t>
                      </a:r>
                      <a:r>
                        <a:rPr lang="en-US" sz="1400" baseline="0"/>
                        <a:t> </a:t>
                      </a:r>
                      <a:r>
                        <a:rPr lang="en-US" sz="1400"/>
                        <a:t>Hardware verification done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Requirements</a:t>
                      </a:r>
                      <a:r>
                        <a:rPr lang="en-US" sz="1400" baseline="0"/>
                        <a:t> verification review - bench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August</a:t>
                      </a:r>
                      <a:r>
                        <a:rPr lang="en-US" sz="1400" baseline="0"/>
                        <a:t> 30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Requirements</a:t>
                      </a:r>
                      <a:r>
                        <a:rPr lang="en-US" sz="1400" baseline="0"/>
                        <a:t> tested on the bench.</a:t>
                      </a:r>
                      <a:endParaRPr lang="en-US" sz="1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Requirements</a:t>
                      </a:r>
                      <a:r>
                        <a:rPr lang="en-US" sz="1400" baseline="0"/>
                        <a:t> verification review - tank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October 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Requirements tested in the</a:t>
                      </a:r>
                      <a:r>
                        <a:rPr lang="en-US" sz="1400" baseline="0"/>
                        <a:t> tank.</a:t>
                      </a:r>
                      <a:endParaRPr lang="en-US" sz="1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First at-sea trial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November 30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Test Readiness Review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099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</a:t>
            </a:r>
            <a:r>
              <a:rPr lang="en-US"/>
              <a:t>op-level requirements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/>
              <a:t>SYS. System requirements</a:t>
            </a:r>
          </a:p>
          <a:p>
            <a:r>
              <a:rPr lang="en-US"/>
              <a:t>SYS01. The system will be composed of 1) a predictive fault-detection subsystem, 2) a fault-injection subsystem, and 3) a fault-injection mission scripting tool, and 4) a post-mission analysis tool.</a:t>
            </a:r>
          </a:p>
          <a:p>
            <a:r>
              <a:rPr lang="en-US"/>
              <a:t>SYS02. The fault-detection and fault-injection subsystems will run on dedicated hardware that fits inside the LRAUV main housing, and that runs off power provided by the LRAUV.</a:t>
            </a:r>
          </a:p>
          <a:p>
            <a:r>
              <a:rPr lang="en-US"/>
              <a:t>SYS03. The fault-detection and fault-injection subsystems will have access to the vehicle data described in the Data Sources appendix.</a:t>
            </a:r>
          </a:p>
          <a:p>
            <a:r>
              <a:rPr lang="en-US"/>
              <a:t>SYS034. The system will be testable on the bench, in the tank, and at sea.</a:t>
            </a:r>
          </a:p>
          <a:p>
            <a:r>
              <a:rPr lang="en-US"/>
              <a:t>SYS04. The fault-detection and fault-injection processor  will be selected to 1) support computationally-intensive floating-point algorithms, 2) support a substantial scaling-up of the computational load.</a:t>
            </a:r>
          </a:p>
          <a:p>
            <a:r>
              <a:rPr lang="en-US"/>
              <a:t>SYS05. The fault-detection and fault-injection applications will be written in Python.</a:t>
            </a:r>
          </a:p>
          <a:p>
            <a:r>
              <a:rPr lang="en-US"/>
              <a:t>SYS06. The system will be capable of native compilation.</a:t>
            </a:r>
          </a:p>
          <a:p>
            <a:r>
              <a:rPr lang="en-US"/>
              <a:t>SYS07. The system will support fast file transfer without having to recover the vehicle.</a:t>
            </a:r>
          </a:p>
        </p:txBody>
      </p:sp>
    </p:spTree>
    <p:extLst>
      <p:ext uri="{BB962C8B-B14F-4D97-AF65-F5344CB8AC3E}">
        <p14:creationId xmlns:p14="http://schemas.microsoft.com/office/powerpoint/2010/main" val="195050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Requirements 1</a:t>
            </a:r>
            <a:r>
              <a:rPr lang="en-US" baseline="30000"/>
              <a:t>st</a:t>
            </a:r>
            <a:r>
              <a:rPr lang="en-US"/>
              <a:t> cut </a:t>
            </a:r>
            <a:r>
              <a:rPr lang="mr-IN"/>
              <a:t>–</a:t>
            </a:r>
            <a:r>
              <a:rPr lang="en-US"/>
              <a:t>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/>
              <a:t>FD. Fault Detection</a:t>
            </a:r>
          </a:p>
          <a:p>
            <a:r>
              <a:rPr lang="en-US"/>
              <a:t>FD01. The fault-detection subsystem will detect the following mass-shifter faults:</a:t>
            </a:r>
          </a:p>
          <a:p>
            <a:pPr lvl="1"/>
            <a:r>
              <a:rPr lang="en-US"/>
              <a:t>Limit-tab current overload</a:t>
            </a:r>
          </a:p>
          <a:p>
            <a:pPr lvl="1"/>
            <a:r>
              <a:rPr lang="en-US"/>
              <a:t>Loose lead-screw</a:t>
            </a:r>
          </a:p>
          <a:p>
            <a:pPr lvl="1"/>
            <a:r>
              <a:rPr lang="en-US"/>
              <a:t>Position sensor failure</a:t>
            </a:r>
          </a:p>
          <a:p>
            <a:r>
              <a:rPr lang="en-US"/>
              <a:t>FD02. The fault-detection subsystem will estimate the remaining time to failure.</a:t>
            </a:r>
          </a:p>
          <a:p>
            <a:r>
              <a:rPr lang="en-US"/>
              <a:t>FD03. Optionally, the fault-detection subsystem will also detect the following thruster faults:</a:t>
            </a:r>
          </a:p>
          <a:p>
            <a:pPr lvl="1"/>
            <a:r>
              <a:rPr lang="en-US"/>
              <a:t>Current overload</a:t>
            </a:r>
          </a:p>
          <a:p>
            <a:pPr lvl="1"/>
            <a:r>
              <a:rPr lang="en-US"/>
              <a:t>Magnetic coupler failure</a:t>
            </a:r>
          </a:p>
          <a:p>
            <a:pPr lvl="1"/>
            <a:r>
              <a:rPr lang="en-US"/>
              <a:t>Propeller loss</a:t>
            </a:r>
          </a:p>
          <a:p>
            <a:pPr marL="0" indent="0">
              <a:buNone/>
            </a:pPr>
            <a:r>
              <a:rPr lang="en-US"/>
              <a:t>	 and estimate the remaining time to failure.</a:t>
            </a:r>
          </a:p>
        </p:txBody>
      </p:sp>
    </p:spTree>
    <p:extLst>
      <p:ext uri="{BB962C8B-B14F-4D97-AF65-F5344CB8AC3E}">
        <p14:creationId xmlns:p14="http://schemas.microsoft.com/office/powerpoint/2010/main" val="81831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Requirements 1</a:t>
            </a:r>
            <a:r>
              <a:rPr lang="en-US" baseline="30000"/>
              <a:t>st</a:t>
            </a:r>
            <a:r>
              <a:rPr lang="en-US"/>
              <a:t> cut </a:t>
            </a:r>
            <a:r>
              <a:rPr lang="mr-IN"/>
              <a:t>–</a:t>
            </a:r>
            <a:r>
              <a:rPr lang="en-US"/>
              <a:t> cont’d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/>
              <a:t>FI. Fault Injection</a:t>
            </a:r>
          </a:p>
          <a:p>
            <a:r>
              <a:rPr lang="en-US"/>
              <a:t>FI01. The fault-injection subsystem will be capable of injecting the mass-shifter faults enumerated in FD01:</a:t>
            </a:r>
          </a:p>
          <a:p>
            <a:r>
              <a:rPr lang="en-US"/>
              <a:t>FI02. The fault-injection subsystem will be capable of injecting faults during a mission.</a:t>
            </a:r>
          </a:p>
          <a:p>
            <a:r>
              <a:rPr lang="en-US"/>
              <a:t>FI03. The fault-injection subsystem will be capable of injecting faults reversibly, repeatedly, and controllably.</a:t>
            </a:r>
          </a:p>
          <a:p>
            <a:pPr lvl="1"/>
            <a:r>
              <a:rPr lang="en-US"/>
              <a:t>reversibly: can return to nominal.</a:t>
            </a:r>
          </a:p>
          <a:p>
            <a:pPr lvl="1"/>
            <a:r>
              <a:rPr lang="en-US"/>
              <a:t>repeatedly: can do it multiple times during a mission.</a:t>
            </a:r>
          </a:p>
          <a:p>
            <a:pPr lvl="1"/>
            <a:r>
              <a:rPr lang="en-US"/>
              <a:t>controllably: has hooks to control the fault parameters: rate of fault application, fault magnitude, etc.</a:t>
            </a:r>
          </a:p>
          <a:p>
            <a:r>
              <a:rPr lang="en-US"/>
              <a:t>FI04. The fault-injection subsystem will be capable of coordinating fault injection and actuator motion.</a:t>
            </a:r>
          </a:p>
          <a:p>
            <a:pPr lvl="1"/>
            <a:r>
              <a:rPr lang="en-US"/>
              <a:t>i.e. if we inject a mass-shifter failure, we ought to make sure the mass-shifter is commanded to move.</a:t>
            </a:r>
          </a:p>
          <a:p>
            <a:r>
              <a:rPr lang="en-US"/>
              <a:t>FI05. Optionally, the fault-injection subsystem will be capable of injecting the thruster faults enumerated in FD03</a:t>
            </a:r>
          </a:p>
          <a:p>
            <a:pPr lvl="1"/>
            <a:r>
              <a:rPr lang="en-US"/>
              <a:t>Current overload</a:t>
            </a:r>
          </a:p>
          <a:p>
            <a:pPr lvl="1"/>
            <a:r>
              <a:rPr lang="en-US"/>
              <a:t>Magnetic coupler failure</a:t>
            </a:r>
          </a:p>
          <a:p>
            <a:pPr lvl="1"/>
            <a:r>
              <a:rPr lang="en-US"/>
              <a:t>Propeller loss</a:t>
            </a:r>
          </a:p>
          <a:p>
            <a:pPr marL="0" indent="0">
              <a:buNone/>
            </a:pPr>
            <a:r>
              <a:rPr lang="en-US"/>
              <a:t>	and do so in accordance with FI02, FI03, and FI04.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Risk Elements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442536"/>
              </p:ext>
            </p:extLst>
          </p:nvPr>
        </p:nvGraphicFramePr>
        <p:xfrm>
          <a:off x="378704" y="1371600"/>
          <a:ext cx="10574768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5375"/>
                <a:gridCol w="918443"/>
                <a:gridCol w="62609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risk element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point person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approach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getting</a:t>
                      </a:r>
                      <a:r>
                        <a:rPr lang="en-US" baseline="0"/>
                        <a:t> required sensor resolution, noise level, and repeatability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analyze high-sampling rate data for required noise rejection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analyze block-by-block the expected noise level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derive reqs for speed sensing from position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reversible/repeatable/controllable</a:t>
                      </a:r>
                      <a:r>
                        <a:rPr lang="en-US" baseline="0"/>
                        <a:t> </a:t>
                      </a:r>
                      <a:r>
                        <a:rPr lang="en-US"/>
                        <a:t>fault-injection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latinLnBrk="0"/>
                      <a:r>
                        <a:rPr lang="en-US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hold a</a:t>
                      </a:r>
                      <a:r>
                        <a:rPr lang="en-US" sz="1800" b="0" i="0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brainstorming session</a:t>
                      </a:r>
                    </a:p>
                    <a:p>
                      <a:pPr rtl="0" latinLnBrk="0"/>
                      <a:r>
                        <a:rPr lang="en-US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rank candidate solutions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overload fault recovery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/>
                        <a:t>meet  with</a:t>
                      </a:r>
                      <a:r>
                        <a:rPr lang="en-US" baseline="0"/>
                        <a:t> LRAUV s/w people to assess the exact sequence of events after an overload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identify options for shortening the recovery time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getting data from the vehicle</a:t>
                      </a:r>
                    </a:p>
                    <a:p>
                      <a:r>
                        <a:rPr lang="en-US"/>
                        <a:t>(pitch, commanded position,</a:t>
                      </a:r>
                      <a:r>
                        <a:rPr lang="en-US" baseline="0"/>
                        <a:t> encoder position)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identify possible sources, e.g. LCM, separate sensor, data sniffing, and their properties , e.g. rate, packet format.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identify pros/cons of each.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GSAP appropriatness: compatibility with Python, and implementation</a:t>
                      </a:r>
                      <a:r>
                        <a:rPr lang="en-US" baseline="0"/>
                        <a:t> overhead.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baseline="0"/>
                        <a:t>SPECIFY APPROACH THIS WEEK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23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Labor burn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253692"/>
              </p:ext>
            </p:extLst>
          </p:nvPr>
        </p:nvGraphicFramePr>
        <p:xfrm>
          <a:off x="1463287" y="2481559"/>
          <a:ext cx="8127999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6411"/>
                <a:gridCol w="2332255"/>
                <a:gridCol w="2709333"/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Person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Hours</a:t>
                      </a:r>
                      <a:r>
                        <a:rPr lang="en-US" baseline="0"/>
                        <a:t> to date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Hours budgeted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32.5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480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Eric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400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1713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Jon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120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Jared, Mike Parker, Jose, Brian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284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161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/>
              <a:t>2. Task updates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3658" y="0"/>
            <a:ext cx="86183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4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3. Fault Injection Pros/Cons: Overload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3173759"/>
              </p:ext>
            </p:extLst>
          </p:nvPr>
        </p:nvGraphicFramePr>
        <p:xfrm>
          <a:off x="748990" y="2270678"/>
          <a:ext cx="10515600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Concept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Cons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1. Adjustable limit tab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2. Retractable</a:t>
                      </a:r>
                      <a:r>
                        <a:rPr lang="en-US" baseline="0"/>
                        <a:t> limit tab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3. Retractable, secured to tab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9454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5731</TotalTime>
  <Words>741</Words>
  <Application>Microsoft Macintosh PowerPoint</Application>
  <PresentationFormat>Widescreen</PresentationFormat>
  <Paragraphs>131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Calibri</vt:lpstr>
      <vt:lpstr>Calibri Light</vt:lpstr>
      <vt:lpstr>Mangal</vt:lpstr>
      <vt:lpstr>Wingdings</vt:lpstr>
      <vt:lpstr>Arial</vt:lpstr>
      <vt:lpstr>Office Theme</vt:lpstr>
      <vt:lpstr>Fault Detection March 14</vt:lpstr>
      <vt:lpstr>1. Concept Design Review Scheduling</vt:lpstr>
      <vt:lpstr>Top-level requirements</vt:lpstr>
      <vt:lpstr>Requirements 1st cut – cont’d</vt:lpstr>
      <vt:lpstr>Requirements 1st cut – cont’d</vt:lpstr>
      <vt:lpstr>Risk Elements</vt:lpstr>
      <vt:lpstr>Labor burn</vt:lpstr>
      <vt:lpstr>2. Task updates</vt:lpstr>
      <vt:lpstr>3. Fault Injection Pros/Cons: Overload</vt:lpstr>
      <vt:lpstr>Fault Injection Pros/Cons: Lead Screw</vt:lpstr>
      <vt:lpstr>Fault Injection Pros/Cons: Bad sensor</vt:lpstr>
      <vt:lpstr>BACKUPS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Tasking</dc:title>
  <dc:creator>mathieu.p.kemp@gmail.com</dc:creator>
  <cp:lastModifiedBy>mathieu.p.kemp@gmail.com</cp:lastModifiedBy>
  <cp:revision>94</cp:revision>
  <cp:lastPrinted>2018-02-22T21:59:35Z</cp:lastPrinted>
  <dcterms:created xsi:type="dcterms:W3CDTF">2018-01-22T16:01:38Z</dcterms:created>
  <dcterms:modified xsi:type="dcterms:W3CDTF">2018-03-14T23:00:18Z</dcterms:modified>
</cp:coreProperties>
</file>