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wmv" ContentType="video/x-ms-wmv"/>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7" r:id="rId2"/>
    <p:sldId id="258" r:id="rId3"/>
    <p:sldId id="265" r:id="rId4"/>
    <p:sldId id="268" r:id="rId5"/>
    <p:sldId id="266" r:id="rId6"/>
    <p:sldId id="264" r:id="rId7"/>
    <p:sldId id="267" r:id="rId8"/>
    <p:sldId id="260" r:id="rId9"/>
    <p:sldId id="262" r:id="rId10"/>
    <p:sldId id="263" r:id="rId11"/>
    <p:sldId id="259" r:id="rId12"/>
    <p:sldId id="261" r:id="rId13"/>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3" autoAdjust="0"/>
    <p:restoredTop sz="86421" autoAdjust="0"/>
  </p:normalViewPr>
  <p:slideViewPr>
    <p:cSldViewPr snapToGrid="0">
      <p:cViewPr varScale="1">
        <p:scale>
          <a:sx n="96" d="100"/>
          <a:sy n="96" d="100"/>
        </p:scale>
        <p:origin x="859"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5797"/>
          </a:xfrm>
          <a:prstGeom prst="rect">
            <a:avLst/>
          </a:prstGeom>
        </p:spPr>
        <p:txBody>
          <a:bodyPr vert="horz" lIns="92958" tIns="46479" rIns="92958" bIns="46479" rtlCol="0"/>
          <a:lstStyle>
            <a:lvl1pPr algn="r">
              <a:defRPr sz="1200"/>
            </a:lvl1pPr>
          </a:lstStyle>
          <a:p>
            <a:fld id="{7E6CB466-F066-42F6-B5CC-70D34C77989D}" type="datetimeFigureOut">
              <a:rPr lang="en-US" smtClean="0"/>
              <a:t>5/24/2017</a:t>
            </a:fld>
            <a:endParaRPr lang="en-US"/>
          </a:p>
        </p:txBody>
      </p:sp>
      <p:sp>
        <p:nvSpPr>
          <p:cNvPr id="4" name="Slide Image Placeholder 3"/>
          <p:cNvSpPr>
            <a:spLocks noGrp="1" noRot="1" noChangeAspect="1"/>
          </p:cNvSpPr>
          <p:nvPr>
            <p:ph type="sldImg" idx="2"/>
          </p:nvPr>
        </p:nvSpPr>
        <p:spPr>
          <a:xfrm>
            <a:off x="1403350" y="1160463"/>
            <a:ext cx="4178300" cy="3133725"/>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67781"/>
            <a:ext cx="5588000" cy="3655457"/>
          </a:xfrm>
          <a:prstGeom prst="rect">
            <a:avLst/>
          </a:prstGeom>
        </p:spPr>
        <p:txBody>
          <a:bodyPr vert="horz" lIns="92958" tIns="46479" rIns="92958" bIns="464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5796"/>
          </a:xfrm>
          <a:prstGeom prst="rect">
            <a:avLst/>
          </a:prstGeom>
        </p:spPr>
        <p:txBody>
          <a:bodyPr vert="horz" lIns="92958" tIns="46479" rIns="92958" bIns="46479" rtlCol="0" anchor="b"/>
          <a:lstStyle>
            <a:lvl1pPr algn="r">
              <a:defRPr sz="1200"/>
            </a:lvl1pPr>
          </a:lstStyle>
          <a:p>
            <a:fld id="{79469130-2225-4E61-BCFE-44A654B99623}" type="slidenum">
              <a:rPr lang="en-US" smtClean="0"/>
              <a:t>‹#›</a:t>
            </a:fld>
            <a:endParaRPr lang="en-US"/>
          </a:p>
        </p:txBody>
      </p:sp>
    </p:spTree>
    <p:extLst>
      <p:ext uri="{BB962C8B-B14F-4D97-AF65-F5344CB8AC3E}">
        <p14:creationId xmlns:p14="http://schemas.microsoft.com/office/powerpoint/2010/main" val="3767197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15740BC-02D5-4967-A3EB-5908B9577565}"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530027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469130-2225-4E61-BCFE-44A654B99623}" type="slidenum">
              <a:rPr lang="en-US" smtClean="0"/>
              <a:t>10</a:t>
            </a:fld>
            <a:endParaRPr lang="en-US"/>
          </a:p>
        </p:txBody>
      </p:sp>
    </p:spTree>
    <p:extLst>
      <p:ext uri="{BB962C8B-B14F-4D97-AF65-F5344CB8AC3E}">
        <p14:creationId xmlns:p14="http://schemas.microsoft.com/office/powerpoint/2010/main" val="1421056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LRAUV will not be directed from camera images like </a:t>
            </a:r>
            <a:r>
              <a:rPr lang="en-US" dirty="0" err="1" smtClean="0"/>
              <a:t>Mesobot</a:t>
            </a:r>
            <a:r>
              <a:rPr lang="en-US" dirty="0" smtClean="0"/>
              <a:t>,</a:t>
            </a:r>
            <a:r>
              <a:rPr lang="en-US" baseline="0" dirty="0" smtClean="0"/>
              <a:t> it’s the other way around for LRAUV. Do not need </a:t>
            </a:r>
            <a:r>
              <a:rPr lang="en-US" baseline="0" dirty="0" err="1" smtClean="0"/>
              <a:t>realtime</a:t>
            </a:r>
            <a:r>
              <a:rPr lang="en-US" baseline="0" dirty="0" smtClean="0"/>
              <a:t> access to camera images.</a:t>
            </a:r>
            <a:endParaRPr lang="en-US" dirty="0"/>
          </a:p>
        </p:txBody>
      </p:sp>
      <p:sp>
        <p:nvSpPr>
          <p:cNvPr id="4" name="Slide Number Placeholder 3"/>
          <p:cNvSpPr>
            <a:spLocks noGrp="1"/>
          </p:cNvSpPr>
          <p:nvPr>
            <p:ph type="sldNum" sz="quarter" idx="10"/>
          </p:nvPr>
        </p:nvSpPr>
        <p:spPr/>
        <p:txBody>
          <a:bodyPr/>
          <a:lstStyle/>
          <a:p>
            <a:fld id="{79469130-2225-4E61-BCFE-44A654B99623}" type="slidenum">
              <a:rPr lang="en-US" smtClean="0"/>
              <a:t>11</a:t>
            </a:fld>
            <a:endParaRPr lang="en-US"/>
          </a:p>
        </p:txBody>
      </p:sp>
    </p:spTree>
    <p:extLst>
      <p:ext uri="{BB962C8B-B14F-4D97-AF65-F5344CB8AC3E}">
        <p14:creationId xmlns:p14="http://schemas.microsoft.com/office/powerpoint/2010/main" val="3265641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469130-2225-4E61-BCFE-44A654B99623}" type="slidenum">
              <a:rPr lang="en-US" smtClean="0"/>
              <a:t>12</a:t>
            </a:fld>
            <a:endParaRPr lang="en-US"/>
          </a:p>
        </p:txBody>
      </p:sp>
    </p:spTree>
    <p:extLst>
      <p:ext uri="{BB962C8B-B14F-4D97-AF65-F5344CB8AC3E}">
        <p14:creationId xmlns:p14="http://schemas.microsoft.com/office/powerpoint/2010/main" val="1246596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469130-2225-4E61-BCFE-44A654B99623}" type="slidenum">
              <a:rPr lang="en-US" smtClean="0"/>
              <a:t>2</a:t>
            </a:fld>
            <a:endParaRPr lang="en-US"/>
          </a:p>
        </p:txBody>
      </p:sp>
    </p:spTree>
    <p:extLst>
      <p:ext uri="{BB962C8B-B14F-4D97-AF65-F5344CB8AC3E}">
        <p14:creationId xmlns:p14="http://schemas.microsoft.com/office/powerpoint/2010/main" val="305761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Front and patch tracking</a:t>
            </a:r>
            <a:endParaRPr lang="en-US" dirty="0"/>
          </a:p>
        </p:txBody>
      </p:sp>
      <p:sp>
        <p:nvSpPr>
          <p:cNvPr id="4" name="Slide Number Placeholder 3"/>
          <p:cNvSpPr>
            <a:spLocks noGrp="1"/>
          </p:cNvSpPr>
          <p:nvPr>
            <p:ph type="sldNum" sz="quarter" idx="10"/>
          </p:nvPr>
        </p:nvSpPr>
        <p:spPr/>
        <p:txBody>
          <a:bodyPr/>
          <a:lstStyle/>
          <a:p>
            <a:fld id="{79469130-2225-4E61-BCFE-44A654B99623}" type="slidenum">
              <a:rPr lang="en-US" smtClean="0"/>
              <a:t>3</a:t>
            </a:fld>
            <a:endParaRPr lang="en-US"/>
          </a:p>
        </p:txBody>
      </p:sp>
    </p:spTree>
    <p:extLst>
      <p:ext uri="{BB962C8B-B14F-4D97-AF65-F5344CB8AC3E}">
        <p14:creationId xmlns:p14="http://schemas.microsoft.com/office/powerpoint/2010/main" val="1272919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California Cooperative Oceanic Fisheries Investigations (</a:t>
            </a:r>
            <a:r>
              <a:rPr lang="en-US" dirty="0" err="1" smtClean="0"/>
              <a:t>CalCOFI</a:t>
            </a:r>
            <a:r>
              <a:rPr lang="en-US" dirty="0" smtClean="0"/>
              <a:t>) are a unique partnership of the California Department of Fish &amp; Wildlife, NOAA Fisheries Service and Scripps Institution of Oceanography.</a:t>
            </a:r>
          </a:p>
          <a:p>
            <a:endParaRPr lang="en-US" dirty="0" smtClean="0"/>
          </a:p>
          <a:p>
            <a:r>
              <a:rPr lang="en-US" dirty="0" smtClean="0"/>
              <a:t>67 year times-series</a:t>
            </a:r>
            <a:r>
              <a:rPr lang="en-US" baseline="0" dirty="0" smtClean="0"/>
              <a:t> of California coastal waters!</a:t>
            </a:r>
            <a:endParaRPr lang="en-US" dirty="0" smtClean="0"/>
          </a:p>
          <a:p>
            <a:endParaRPr lang="en-US" dirty="0" smtClean="0"/>
          </a:p>
          <a:p>
            <a:r>
              <a:rPr lang="en-US" dirty="0" smtClean="0"/>
              <a:t>The organization was formed in 1949 to study the ecological aspects of the sardine population collapse off California. Today our focus has shifted to the study of the marine environment off the coast of California, the management of its living resources, and monitoring the indicators of El Nino and climate change.</a:t>
            </a:r>
          </a:p>
          <a:p>
            <a:endParaRPr lang="en-US" dirty="0" smtClean="0"/>
          </a:p>
          <a:p>
            <a:r>
              <a:rPr lang="en-US" dirty="0" err="1" smtClean="0"/>
              <a:t>CalCOFI</a:t>
            </a:r>
            <a:r>
              <a:rPr lang="en-US" dirty="0" smtClean="0"/>
              <a:t> conducts quarterly cruises off southern &amp; central California, collecting a suite of hydrographic and biological data on station and underway.</a:t>
            </a:r>
          </a:p>
          <a:p>
            <a:endParaRPr lang="en-US" dirty="0" smtClean="0"/>
          </a:p>
          <a:p>
            <a:r>
              <a:rPr lang="en-US" dirty="0" smtClean="0"/>
              <a:t>Data collected at depths down to 500 m include: temperature, salinity, oxygen, phosphate, silicate, nitrate and nitrite, chlorophyll, </a:t>
            </a:r>
            <a:r>
              <a:rPr lang="en-US" dirty="0" err="1" smtClean="0"/>
              <a:t>transmissometer</a:t>
            </a:r>
            <a:r>
              <a:rPr lang="en-US" dirty="0" smtClean="0"/>
              <a:t>, PAR, C14 primary productivity, phytoplankton biodiversity, zooplankton biomass, and zooplankton biodiversity.</a:t>
            </a:r>
            <a:endParaRPr lang="en-US" dirty="0"/>
          </a:p>
        </p:txBody>
      </p:sp>
      <p:sp>
        <p:nvSpPr>
          <p:cNvPr id="4" name="Slide Number Placeholder 3"/>
          <p:cNvSpPr>
            <a:spLocks noGrp="1"/>
          </p:cNvSpPr>
          <p:nvPr>
            <p:ph type="sldNum" sz="quarter" idx="10"/>
          </p:nvPr>
        </p:nvSpPr>
        <p:spPr/>
        <p:txBody>
          <a:bodyPr/>
          <a:lstStyle/>
          <a:p>
            <a:fld id="{92635E92-666B-42C0-AAAD-95041FC0A6E9}" type="slidenum">
              <a:rPr lang="en-US" altLang="en-US" smtClean="0"/>
              <a:pPr/>
              <a:t>4</a:t>
            </a:fld>
            <a:endParaRPr lang="en-US" altLang="en-US"/>
          </a:p>
        </p:txBody>
      </p:sp>
    </p:spTree>
    <p:extLst>
      <p:ext uri="{BB962C8B-B14F-4D97-AF65-F5344CB8AC3E}">
        <p14:creationId xmlns:p14="http://schemas.microsoft.com/office/powerpoint/2010/main" val="3357132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same video record played</a:t>
            </a:r>
            <a:r>
              <a:rPr lang="en-US" baseline="0" dirty="0" smtClean="0"/>
              <a:t> back at ¼ speed. When the image is slowed down or stopped the frames can be analyzed.</a:t>
            </a:r>
            <a:endParaRPr lang="en-US" dirty="0"/>
          </a:p>
        </p:txBody>
      </p:sp>
      <p:sp>
        <p:nvSpPr>
          <p:cNvPr id="4" name="Slide Number Placeholder 3"/>
          <p:cNvSpPr>
            <a:spLocks noGrp="1"/>
          </p:cNvSpPr>
          <p:nvPr>
            <p:ph type="sldNum" sz="quarter" idx="10"/>
          </p:nvPr>
        </p:nvSpPr>
        <p:spPr/>
        <p:txBody>
          <a:bodyPr/>
          <a:lstStyle/>
          <a:p>
            <a:fld id="{92635E92-666B-42C0-AAAD-95041FC0A6E9}" type="slidenum">
              <a:rPr lang="en-US" altLang="en-US" smtClean="0"/>
              <a:pPr/>
              <a:t>5</a:t>
            </a:fld>
            <a:endParaRPr lang="en-US" altLang="en-US"/>
          </a:p>
        </p:txBody>
      </p:sp>
    </p:spTree>
    <p:extLst>
      <p:ext uri="{BB962C8B-B14F-4D97-AF65-F5344CB8AC3E}">
        <p14:creationId xmlns:p14="http://schemas.microsoft.com/office/powerpoint/2010/main" val="570501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469130-2225-4E61-BCFE-44A654B99623}" type="slidenum">
              <a:rPr lang="en-US" smtClean="0"/>
              <a:t>6</a:t>
            </a:fld>
            <a:endParaRPr lang="en-US"/>
          </a:p>
        </p:txBody>
      </p:sp>
    </p:spTree>
    <p:extLst>
      <p:ext uri="{BB962C8B-B14F-4D97-AF65-F5344CB8AC3E}">
        <p14:creationId xmlns:p14="http://schemas.microsoft.com/office/powerpoint/2010/main" val="2180614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AUV survey May 8, two days before.</a:t>
            </a:r>
            <a:endParaRPr lang="en-US" dirty="0"/>
          </a:p>
        </p:txBody>
      </p:sp>
      <p:sp>
        <p:nvSpPr>
          <p:cNvPr id="4" name="Slide Number Placeholder 3"/>
          <p:cNvSpPr>
            <a:spLocks noGrp="1"/>
          </p:cNvSpPr>
          <p:nvPr>
            <p:ph type="sldNum" sz="quarter" idx="10"/>
          </p:nvPr>
        </p:nvSpPr>
        <p:spPr/>
        <p:txBody>
          <a:bodyPr/>
          <a:lstStyle/>
          <a:p>
            <a:fld id="{79469130-2225-4E61-BCFE-44A654B99623}" type="slidenum">
              <a:rPr lang="en-US" smtClean="0"/>
              <a:t>7</a:t>
            </a:fld>
            <a:endParaRPr lang="en-US"/>
          </a:p>
        </p:txBody>
      </p:sp>
    </p:spTree>
    <p:extLst>
      <p:ext uri="{BB962C8B-B14F-4D97-AF65-F5344CB8AC3E}">
        <p14:creationId xmlns:p14="http://schemas.microsoft.com/office/powerpoint/2010/main" val="2962839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469130-2225-4E61-BCFE-44A654B99623}" type="slidenum">
              <a:rPr lang="en-US" smtClean="0"/>
              <a:t>8</a:t>
            </a:fld>
            <a:endParaRPr lang="en-US"/>
          </a:p>
        </p:txBody>
      </p:sp>
    </p:spTree>
    <p:extLst>
      <p:ext uri="{BB962C8B-B14F-4D97-AF65-F5344CB8AC3E}">
        <p14:creationId xmlns:p14="http://schemas.microsoft.com/office/powerpoint/2010/main" val="730835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not</a:t>
            </a:r>
            <a:r>
              <a:rPr lang="en-US" baseline="0" dirty="0" smtClean="0"/>
              <a:t> a challenge is that we currently have a complete “back-end” system for image storage and annotation using VARS.</a:t>
            </a:r>
            <a:endParaRPr lang="en-US" dirty="0"/>
          </a:p>
        </p:txBody>
      </p:sp>
      <p:sp>
        <p:nvSpPr>
          <p:cNvPr id="4" name="Slide Number Placeholder 3"/>
          <p:cNvSpPr>
            <a:spLocks noGrp="1"/>
          </p:cNvSpPr>
          <p:nvPr>
            <p:ph type="sldNum" sz="quarter" idx="10"/>
          </p:nvPr>
        </p:nvSpPr>
        <p:spPr/>
        <p:txBody>
          <a:bodyPr/>
          <a:lstStyle/>
          <a:p>
            <a:fld id="{79469130-2225-4E61-BCFE-44A654B99623}" type="slidenum">
              <a:rPr lang="en-US" smtClean="0"/>
              <a:t>9</a:t>
            </a:fld>
            <a:endParaRPr lang="en-US"/>
          </a:p>
        </p:txBody>
      </p:sp>
    </p:spTree>
    <p:extLst>
      <p:ext uri="{BB962C8B-B14F-4D97-AF65-F5344CB8AC3E}">
        <p14:creationId xmlns:p14="http://schemas.microsoft.com/office/powerpoint/2010/main" val="3690489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82782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57726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91200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98162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09705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77326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04376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05211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3" name="Footer Placeholder 2"/>
          <p:cNvSpPr>
            <a:spLocks noGrp="1"/>
          </p:cNvSpPr>
          <p:nvPr>
            <p:ph type="ftr" sz="quarter" idx="11"/>
          </p:nvPr>
        </p:nvSpPr>
        <p:spPr/>
        <p:txBody>
          <a:bodyPr/>
          <a:lstStyle/>
          <a:p>
            <a:endParaRPr lang="en-US">
              <a:solidFill>
                <a:prstClr val="white">
                  <a:tint val="75000"/>
                </a:prstClr>
              </a:solidFill>
            </a:endParaRPr>
          </a:p>
        </p:txBody>
      </p:sp>
      <p:sp>
        <p:nvSpPr>
          <p:cNvPr id="4" name="Slide Number Placeholder 3"/>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785558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08041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34945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6D87D3-3934-4400-884C-896AF5D53098}" type="datetimeFigureOut">
              <a:rPr lang="en-US" smtClean="0">
                <a:solidFill>
                  <a:prstClr val="white">
                    <a:tint val="75000"/>
                  </a:prstClr>
                </a:solidFill>
              </a:rPr>
              <a:pPr/>
              <a:t>5/24/2017</a:t>
            </a:fld>
            <a:endParaRPr lang="en-US">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77AB46-7387-4A4D-999D-6911714657CC}"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98344740"/>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png"/><Relationship Id="rId7"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tiff"/><Relationship Id="rId5" Type="http://schemas.openxmlformats.org/officeDocument/2006/relationships/image" Target="../media/image9.tiff"/><Relationship Id="rId4" Type="http://schemas.microsoft.com/office/2007/relationships/hdphoto" Target="../media/hdphoto1.wdp"/><Relationship Id="rId9"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1143000"/>
          </a:xfrm>
        </p:spPr>
        <p:txBody>
          <a:bodyPr/>
          <a:lstStyle/>
          <a:p>
            <a:r>
              <a:rPr lang="en-US" dirty="0"/>
              <a:t>LRAUV </a:t>
            </a:r>
            <a:r>
              <a:rPr lang="en-US" dirty="0" smtClean="0"/>
              <a:t>Biology Camera Payload</a:t>
            </a:r>
            <a:endParaRPr lang="en-US" dirty="0"/>
          </a:p>
        </p:txBody>
      </p:sp>
      <p:sp>
        <p:nvSpPr>
          <p:cNvPr id="3" name="Content Placeholder 2"/>
          <p:cNvSpPr>
            <a:spLocks noGrp="1"/>
          </p:cNvSpPr>
          <p:nvPr>
            <p:ph idx="1"/>
          </p:nvPr>
        </p:nvSpPr>
        <p:spPr>
          <a:xfrm>
            <a:off x="628650" y="3390900"/>
            <a:ext cx="8229600" cy="4525963"/>
          </a:xfrm>
        </p:spPr>
        <p:txBody>
          <a:bodyPr/>
          <a:lstStyle/>
          <a:p>
            <a:pPr algn="ctr">
              <a:buNone/>
            </a:pPr>
            <a:r>
              <a:rPr lang="en-US" dirty="0" smtClean="0"/>
              <a:t>2018 Proposal Abstract Presentation</a:t>
            </a:r>
          </a:p>
          <a:p>
            <a:pPr algn="ctr">
              <a:buNone/>
            </a:pPr>
            <a:r>
              <a:rPr lang="en-US" dirty="0" smtClean="0"/>
              <a:t>Mark Chaffey</a:t>
            </a:r>
          </a:p>
        </p:txBody>
      </p:sp>
    </p:spTree>
    <p:extLst>
      <p:ext uri="{BB962C8B-B14F-4D97-AF65-F5344CB8AC3E}">
        <p14:creationId xmlns:p14="http://schemas.microsoft.com/office/powerpoint/2010/main" val="3792209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60388"/>
            <a:ext cx="8229600" cy="1143000"/>
          </a:xfrm>
        </p:spPr>
        <p:txBody>
          <a:bodyPr>
            <a:normAutofit fontScale="90000"/>
          </a:bodyPr>
          <a:lstStyle/>
          <a:p>
            <a:r>
              <a:rPr lang="en-US" dirty="0" smtClean="0"/>
              <a:t>Synergies with Other MBARI Projects</a:t>
            </a:r>
            <a:endParaRPr lang="en-US" dirty="0"/>
          </a:p>
        </p:txBody>
      </p:sp>
      <p:sp>
        <p:nvSpPr>
          <p:cNvPr id="3" name="Content Placeholder 2"/>
          <p:cNvSpPr>
            <a:spLocks noGrp="1"/>
          </p:cNvSpPr>
          <p:nvPr>
            <p:ph idx="1"/>
          </p:nvPr>
        </p:nvSpPr>
        <p:spPr>
          <a:xfrm>
            <a:off x="1105231" y="2832969"/>
            <a:ext cx="7581569" cy="4525963"/>
          </a:xfrm>
        </p:spPr>
        <p:txBody>
          <a:bodyPr/>
          <a:lstStyle/>
          <a:p>
            <a:r>
              <a:rPr lang="en-US" dirty="0" smtClean="0"/>
              <a:t>LRAUV</a:t>
            </a:r>
          </a:p>
          <a:p>
            <a:r>
              <a:rPr lang="en-US" dirty="0" smtClean="0"/>
              <a:t>VARS</a:t>
            </a:r>
          </a:p>
          <a:p>
            <a:r>
              <a:rPr lang="en-US" dirty="0" smtClean="0"/>
              <a:t>Sea </a:t>
            </a:r>
            <a:r>
              <a:rPr lang="en-US" dirty="0" smtClean="0"/>
              <a:t>Star</a:t>
            </a: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4607" y="2054452"/>
            <a:ext cx="4164562" cy="2342566"/>
          </a:xfrm>
          <a:prstGeom prst="rect">
            <a:avLst/>
          </a:prstGeom>
        </p:spPr>
      </p:pic>
    </p:spTree>
    <p:extLst>
      <p:ext uri="{BB962C8B-B14F-4D97-AF65-F5344CB8AC3E}">
        <p14:creationId xmlns:p14="http://schemas.microsoft.com/office/powerpoint/2010/main" val="16524266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Possibilities</a:t>
            </a:r>
            <a:r>
              <a:rPr lang="en-US" baseline="0" dirty="0" smtClean="0"/>
              <a:t> for Technology Export</a:t>
            </a:r>
            <a:endParaRPr lang="en-US" dirty="0"/>
          </a:p>
        </p:txBody>
      </p:sp>
      <p:sp>
        <p:nvSpPr>
          <p:cNvPr id="3" name="Content Placeholder 2"/>
          <p:cNvSpPr>
            <a:spLocks noGrp="1"/>
          </p:cNvSpPr>
          <p:nvPr>
            <p:ph idx="1"/>
          </p:nvPr>
        </p:nvSpPr>
        <p:spPr>
          <a:xfrm>
            <a:off x="818984" y="1526650"/>
            <a:ext cx="7867816" cy="4898004"/>
          </a:xfrm>
        </p:spPr>
        <p:txBody>
          <a:bodyPr>
            <a:normAutofit/>
          </a:bodyPr>
          <a:lstStyle/>
          <a:p>
            <a:r>
              <a:rPr lang="en-US" sz="2400" dirty="0" smtClean="0"/>
              <a:t>Adaption of the camera system to LRAUV will result in a smaller and possibly less expensive package that can be installed on a larger selection of commercial AUV’s in the 35cm diameter size class.</a:t>
            </a:r>
          </a:p>
          <a:p>
            <a:r>
              <a:rPr lang="en-US" sz="2400" dirty="0" smtClean="0"/>
              <a:t>i2MAP results</a:t>
            </a:r>
            <a:r>
              <a:rPr lang="en-US" sz="2400" baseline="0" dirty="0" smtClean="0"/>
              <a:t> have created a significant interest in </a:t>
            </a:r>
            <a:r>
              <a:rPr lang="en-US" sz="2400" dirty="0"/>
              <a:t>making the technology available </a:t>
            </a:r>
            <a:r>
              <a:rPr lang="en-US" sz="2400" dirty="0" smtClean="0"/>
              <a:t>to </a:t>
            </a:r>
            <a:r>
              <a:rPr lang="en-US" sz="2400" baseline="0" dirty="0" smtClean="0"/>
              <a:t>the community.</a:t>
            </a:r>
          </a:p>
          <a:p>
            <a:pPr lvl="1"/>
            <a:r>
              <a:rPr lang="en-US" sz="2400" baseline="0" dirty="0" smtClean="0"/>
              <a:t>NOAA </a:t>
            </a:r>
            <a:r>
              <a:rPr lang="en-US" sz="2400" dirty="0"/>
              <a:t>From Surface to Seafloor: Exploration of the Water </a:t>
            </a:r>
            <a:r>
              <a:rPr lang="en-US" sz="2400" dirty="0" smtClean="0"/>
              <a:t>Column workshop </a:t>
            </a:r>
            <a:r>
              <a:rPr lang="en-US" sz="2400" baseline="0" dirty="0" smtClean="0"/>
              <a:t>participants.</a:t>
            </a:r>
          </a:p>
          <a:p>
            <a:pPr lvl="1"/>
            <a:r>
              <a:rPr lang="en-US" sz="2400" dirty="0" err="1" smtClean="0"/>
              <a:t>Henk</a:t>
            </a:r>
            <a:r>
              <a:rPr lang="en-US" sz="2400" dirty="0" smtClean="0"/>
              <a:t>-Jan </a:t>
            </a:r>
            <a:r>
              <a:rPr lang="en-US" sz="2400" dirty="0" err="1" smtClean="0"/>
              <a:t>Hoving</a:t>
            </a:r>
            <a:r>
              <a:rPr lang="en-US" sz="2400" dirty="0" smtClean="0"/>
              <a:t> at GEOMAR (former MBARI post-doc)</a:t>
            </a:r>
            <a:endParaRPr lang="en-US" sz="2400" baseline="0" dirty="0" smtClean="0"/>
          </a:p>
          <a:p>
            <a:pPr lvl="0"/>
            <a:r>
              <a:rPr lang="en-US" sz="2400" baseline="0" dirty="0" smtClean="0"/>
              <a:t>WHOI/MBARI </a:t>
            </a:r>
            <a:r>
              <a:rPr lang="en-US" sz="2400" baseline="0" dirty="0" err="1" smtClean="0"/>
              <a:t>Mesobot</a:t>
            </a:r>
            <a:r>
              <a:rPr lang="en-US" sz="2400" baseline="0" dirty="0" smtClean="0"/>
              <a:t> project has a similar camera need.</a:t>
            </a:r>
          </a:p>
          <a:p>
            <a:pPr lvl="1"/>
            <a:r>
              <a:rPr lang="en-US" sz="2400" dirty="0" smtClean="0"/>
              <a:t>But probably should not drive the requirements.</a:t>
            </a:r>
          </a:p>
        </p:txBody>
      </p:sp>
    </p:spTree>
    <p:extLst>
      <p:ext uri="{BB962C8B-B14F-4D97-AF65-F5344CB8AC3E}">
        <p14:creationId xmlns:p14="http://schemas.microsoft.com/office/powerpoint/2010/main" val="21787894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805" y="1703299"/>
            <a:ext cx="8229600" cy="1143000"/>
          </a:xfrm>
        </p:spPr>
        <p:txBody>
          <a:bodyPr/>
          <a:lstStyle/>
          <a:p>
            <a:r>
              <a:rPr lang="en-US" dirty="0" smtClean="0"/>
              <a:t>Previous Work</a:t>
            </a:r>
            <a:endParaRPr lang="en-US" dirty="0"/>
          </a:p>
        </p:txBody>
      </p:sp>
      <p:sp>
        <p:nvSpPr>
          <p:cNvPr id="3" name="Content Placeholder 2"/>
          <p:cNvSpPr>
            <a:spLocks noGrp="1"/>
          </p:cNvSpPr>
          <p:nvPr>
            <p:ph idx="1"/>
          </p:nvPr>
        </p:nvSpPr>
        <p:spPr>
          <a:xfrm>
            <a:off x="1431234" y="2730768"/>
            <a:ext cx="7253363" cy="3649502"/>
          </a:xfrm>
        </p:spPr>
        <p:txBody>
          <a:bodyPr>
            <a:normAutofit/>
          </a:bodyPr>
          <a:lstStyle/>
          <a:p>
            <a:r>
              <a:rPr lang="en-US" sz="2400" dirty="0" smtClean="0"/>
              <a:t>MBARI’s first ROV camera.</a:t>
            </a:r>
          </a:p>
          <a:p>
            <a:r>
              <a:rPr lang="en-US" sz="2400" dirty="0" smtClean="0"/>
              <a:t>First</a:t>
            </a:r>
            <a:r>
              <a:rPr lang="en-US" sz="2400" baseline="0" dirty="0" smtClean="0"/>
              <a:t> full HDTV ROV camera system at MBARI.</a:t>
            </a:r>
          </a:p>
          <a:p>
            <a:r>
              <a:rPr lang="en-US" sz="2400" dirty="0" smtClean="0"/>
              <a:t>First high quality large format AUV camera system.</a:t>
            </a:r>
            <a:endParaRPr lang="en-US" sz="2400" baseline="0" dirty="0" smtClean="0"/>
          </a:p>
          <a:p>
            <a:endParaRPr lang="en-US" sz="2400" dirty="0"/>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t="2987" r="9903" b="1"/>
          <a:stretch/>
        </p:blipFill>
        <p:spPr>
          <a:xfrm>
            <a:off x="6443663" y="183878"/>
            <a:ext cx="2593181" cy="1570645"/>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79754" y="176523"/>
            <a:ext cx="1897527" cy="1494472"/>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4612" y="176523"/>
            <a:ext cx="1973611" cy="1986385"/>
          </a:xfrm>
          <a:prstGeom prst="rect">
            <a:avLst/>
          </a:prstGeom>
        </p:spPr>
      </p:pic>
      <p:pic>
        <p:nvPicPr>
          <p:cNvPr id="9" name="Picture 8"/>
          <p:cNvPicPr>
            <a:picLocks noChangeAspect="1"/>
          </p:cNvPicPr>
          <p:nvPr/>
        </p:nvPicPr>
        <p:blipFill rotWithShape="1">
          <a:blip r:embed="rId7" cstate="print">
            <a:extLst>
              <a:ext uri="{28A0092B-C50C-407E-A947-70E740481C1C}">
                <a14:useLocalDpi xmlns:a14="http://schemas.microsoft.com/office/drawing/2010/main" val="0"/>
              </a:ext>
            </a:extLst>
          </a:blip>
          <a:srcRect l="10001" t="12187" r="4062" b="18959"/>
          <a:stretch/>
        </p:blipFill>
        <p:spPr>
          <a:xfrm>
            <a:off x="204612" y="4417745"/>
            <a:ext cx="3677566" cy="2209883"/>
          </a:xfrm>
          <a:prstGeom prst="rect">
            <a:avLst/>
          </a:prstGeom>
        </p:spPr>
      </p:pic>
      <p:pic>
        <p:nvPicPr>
          <p:cNvPr id="10" name="Picture 4" descr="AUV Head shot.jpg"/>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718169" y="4194167"/>
            <a:ext cx="2318675" cy="2433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78812" y="176523"/>
            <a:ext cx="2048357" cy="1358384"/>
          </a:xfrm>
          <a:prstGeom prst="rect">
            <a:avLst/>
          </a:prstGeom>
        </p:spPr>
      </p:pic>
    </p:spTree>
    <p:extLst>
      <p:ext uri="{BB962C8B-B14F-4D97-AF65-F5344CB8AC3E}">
        <p14:creationId xmlns:p14="http://schemas.microsoft.com/office/powerpoint/2010/main" val="26731482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Do This Project</a:t>
            </a:r>
            <a:endParaRPr lang="en-US" dirty="0"/>
          </a:p>
        </p:txBody>
      </p:sp>
      <p:sp>
        <p:nvSpPr>
          <p:cNvPr id="3" name="Content Placeholder 2"/>
          <p:cNvSpPr>
            <a:spLocks noGrp="1"/>
          </p:cNvSpPr>
          <p:nvPr>
            <p:ph idx="1"/>
          </p:nvPr>
        </p:nvSpPr>
        <p:spPr>
          <a:xfrm>
            <a:off x="507206" y="1248355"/>
            <a:ext cx="8229600" cy="4945711"/>
          </a:xfrm>
        </p:spPr>
        <p:txBody>
          <a:bodyPr>
            <a:noAutofit/>
          </a:bodyPr>
          <a:lstStyle/>
          <a:p>
            <a:r>
              <a:rPr lang="en-US" sz="2400" dirty="0" smtClean="0"/>
              <a:t>Provides</a:t>
            </a:r>
            <a:r>
              <a:rPr lang="en-US" sz="2400" baseline="0" dirty="0" smtClean="0"/>
              <a:t> a capability that will contribute to multiple research programs at MBARI are currently using the LRAUV or </a:t>
            </a:r>
            <a:r>
              <a:rPr lang="en-US" sz="2400" baseline="0" dirty="0" smtClean="0"/>
              <a:t>would use it if it had an imaging</a:t>
            </a:r>
            <a:r>
              <a:rPr lang="en-US" sz="2400" dirty="0" smtClean="0"/>
              <a:t> capability</a:t>
            </a:r>
            <a:r>
              <a:rPr lang="en-US" sz="2400" baseline="0" dirty="0" smtClean="0"/>
              <a:t>.</a:t>
            </a:r>
            <a:endParaRPr lang="en-US" sz="2400" baseline="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400" kern="1200" baseline="0" dirty="0" smtClean="0">
                <a:solidFill>
                  <a:schemeClr val="tx1"/>
                </a:solidFill>
                <a:effectLst/>
              </a:rPr>
              <a:t>Increases the utility of a vehicle system that MBARI has made a substantial and long term commitment to.</a:t>
            </a:r>
            <a:endParaRPr lang="en-US" sz="2400" dirty="0" smtClean="0">
              <a:effectLst/>
            </a:endParaRPr>
          </a:p>
          <a:p>
            <a:r>
              <a:rPr lang="en-US" sz="2400" baseline="0" dirty="0" smtClean="0"/>
              <a:t>Lowers the barrier of entry for visual surveys – LRAUV missions can be run from a lab using small vessels and minimal personnel.</a:t>
            </a:r>
          </a:p>
          <a:p>
            <a:r>
              <a:rPr lang="en-US" sz="2400" baseline="0" dirty="0" smtClean="0"/>
              <a:t>We need to start now to have a fully functional system in 2-3 years.</a:t>
            </a:r>
          </a:p>
          <a:p>
            <a:r>
              <a:rPr lang="en-US" sz="2400" dirty="0" smtClean="0"/>
              <a:t>Fits into our existing data flow and benefits from MBARI’s long term commitment to the video annotation system, VARS.</a:t>
            </a:r>
            <a:endParaRPr lang="en-US" sz="2400" baseline="0" dirty="0" smtClean="0"/>
          </a:p>
        </p:txBody>
      </p:sp>
    </p:spTree>
    <p:extLst>
      <p:ext uri="{BB962C8B-B14F-4D97-AF65-F5344CB8AC3E}">
        <p14:creationId xmlns:p14="http://schemas.microsoft.com/office/powerpoint/2010/main" val="220700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9952"/>
            <a:ext cx="4963886" cy="1143000"/>
          </a:xfrm>
        </p:spPr>
        <p:txBody>
          <a:bodyPr/>
          <a:lstStyle/>
          <a:p>
            <a:r>
              <a:rPr lang="en-US" dirty="0" smtClean="0"/>
              <a:t>Why Use the LRAUV</a:t>
            </a:r>
            <a:endParaRPr lang="en-US" dirty="0"/>
          </a:p>
        </p:txBody>
      </p:sp>
      <p:sp>
        <p:nvSpPr>
          <p:cNvPr id="3" name="Content Placeholder 2"/>
          <p:cNvSpPr>
            <a:spLocks noGrp="1"/>
          </p:cNvSpPr>
          <p:nvPr>
            <p:ph idx="1"/>
          </p:nvPr>
        </p:nvSpPr>
        <p:spPr>
          <a:xfrm>
            <a:off x="653142" y="2450760"/>
            <a:ext cx="8229600" cy="3822819"/>
          </a:xfrm>
        </p:spPr>
        <p:txBody>
          <a:bodyPr>
            <a:normAutofit fontScale="92500" lnSpcReduction="10000"/>
          </a:bodyPr>
          <a:lstStyle/>
          <a:p>
            <a:r>
              <a:rPr lang="en-US" sz="2800" dirty="0" smtClean="0"/>
              <a:t>Small size provides great </a:t>
            </a:r>
            <a:r>
              <a:rPr lang="en-US" sz="2800" dirty="0"/>
              <a:t>operational flexibility with </a:t>
            </a:r>
            <a:r>
              <a:rPr lang="en-US" sz="2800" dirty="0" smtClean="0"/>
              <a:t>the endurance to maintain a </a:t>
            </a:r>
            <a:r>
              <a:rPr lang="en-US" sz="2800" dirty="0"/>
              <a:t>persistent presence.</a:t>
            </a:r>
          </a:p>
          <a:p>
            <a:r>
              <a:rPr lang="en-US" sz="2800" dirty="0" smtClean="0"/>
              <a:t>LRAUV </a:t>
            </a:r>
            <a:r>
              <a:rPr lang="en-US" sz="2800" dirty="0" smtClean="0"/>
              <a:t>can be cost </a:t>
            </a:r>
            <a:r>
              <a:rPr lang="en-US" sz="2800" dirty="0"/>
              <a:t>effective compared to traditional sampling </a:t>
            </a:r>
            <a:r>
              <a:rPr lang="en-US" sz="2800" dirty="0" smtClean="0"/>
              <a:t>and observation methods</a:t>
            </a:r>
            <a:r>
              <a:rPr lang="en-US" sz="2800" dirty="0"/>
              <a:t>.</a:t>
            </a:r>
          </a:p>
          <a:p>
            <a:r>
              <a:rPr lang="en-US" sz="2800" dirty="0" smtClean="0"/>
              <a:t>Coordinated multi-vehicle operations allow sampling </a:t>
            </a:r>
            <a:r>
              <a:rPr lang="en-US" sz="2800" dirty="0"/>
              <a:t>strategies </a:t>
            </a:r>
            <a:r>
              <a:rPr lang="en-US" sz="2800" dirty="0" smtClean="0"/>
              <a:t>that produce unique data sets</a:t>
            </a:r>
            <a:r>
              <a:rPr lang="en-US" sz="2800" dirty="0" smtClean="0"/>
              <a:t>.</a:t>
            </a:r>
          </a:p>
          <a:p>
            <a:r>
              <a:rPr lang="en-US" sz="2800" dirty="0" smtClean="0"/>
              <a:t>Ability to re-task the mission during a deployment enables dynamic targeted sampling.</a:t>
            </a:r>
            <a:endParaRPr lang="en-US" sz="2800" dirty="0" smtClean="0"/>
          </a:p>
          <a:p>
            <a:r>
              <a:rPr lang="en-US" sz="2800" dirty="0" smtClean="0"/>
              <a:t>Small footprint – may help with avoidance issues.</a:t>
            </a:r>
          </a:p>
          <a:p>
            <a:endParaRPr lang="en-US" sz="2800" dirty="0"/>
          </a:p>
          <a:p>
            <a:endParaRPr lang="en-US" sz="2800"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53794" y="206153"/>
            <a:ext cx="3124288" cy="2040500"/>
          </a:xfrm>
          <a:prstGeom prst="rect">
            <a:avLst/>
          </a:prstGeom>
        </p:spPr>
      </p:pic>
    </p:spTree>
    <p:extLst>
      <p:ext uri="{BB962C8B-B14F-4D97-AF65-F5344CB8AC3E}">
        <p14:creationId xmlns:p14="http://schemas.microsoft.com/office/powerpoint/2010/main" val="20796577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bwMode="auto">
          <a:xfrm>
            <a:off x="700118" y="1324786"/>
            <a:ext cx="8188325" cy="6858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r>
              <a:rPr lang="en-US" sz="1400" dirty="0" smtClean="0">
                <a:effectLst/>
                <a:latin typeface="Arial" charset="0"/>
                <a:ea typeface="MS PGothic" charset="0"/>
              </a:rPr>
              <a:t>MBARI Long Range AUV is capable of 1800 km missions, three times faster than a glider, with a greater science payload</a:t>
            </a:r>
            <a:endParaRPr lang="en-US" sz="1400" dirty="0">
              <a:effectLst/>
              <a:latin typeface="Arial" charset="0"/>
              <a:ea typeface="MS PGothic" charset="0"/>
            </a:endParaRPr>
          </a:p>
        </p:txBody>
      </p:sp>
      <p:pic>
        <p:nvPicPr>
          <p:cNvPr id="3"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116" y="2570623"/>
            <a:ext cx="5277762" cy="34911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9" name="Group 8"/>
          <p:cNvGrpSpPr/>
          <p:nvPr/>
        </p:nvGrpSpPr>
        <p:grpSpPr>
          <a:xfrm>
            <a:off x="5181898" y="2570623"/>
            <a:ext cx="3878827" cy="3554362"/>
            <a:chOff x="5181898" y="2570623"/>
            <a:chExt cx="3878827" cy="3554362"/>
          </a:xfrm>
        </p:grpSpPr>
        <p:pic>
          <p:nvPicPr>
            <p:cNvPr id="5" name="Picture 2" descr="http://www.mbari.org/bog/cencoos/images/canon11_comparison_tmp_lon3.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181898" y="2570623"/>
              <a:ext cx="3878827" cy="3554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2"/>
            <p:cNvSpPr txBox="1">
              <a:spLocks noChangeArrowheads="1"/>
            </p:cNvSpPr>
            <p:nvPr/>
          </p:nvSpPr>
          <p:spPr bwMode="auto">
            <a:xfrm>
              <a:off x="6920847" y="3245808"/>
              <a:ext cx="1976702"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1600">
                  <a:solidFill>
                    <a:schemeClr val="tx1"/>
                  </a:solidFill>
                  <a:latin typeface="Tahoma" charset="0"/>
                  <a:ea typeface="ＭＳ Ｐゴシック" charset="0"/>
                  <a:cs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eaLnBrk="0" fontAlgn="base" hangingPunct="0">
                <a:spcBef>
                  <a:spcPct val="0"/>
                </a:spcBef>
                <a:spcAft>
                  <a:spcPct val="0"/>
                </a:spcAft>
                <a:defRPr sz="1600">
                  <a:solidFill>
                    <a:schemeClr val="tx1"/>
                  </a:solidFill>
                  <a:latin typeface="Tahoma" charset="0"/>
                  <a:ea typeface="ＭＳ Ｐゴシック" charset="0"/>
                </a:defRPr>
              </a:lvl6pPr>
              <a:lvl7pPr marL="2971800" indent="-228600" eaLnBrk="0" fontAlgn="base" hangingPunct="0">
                <a:spcBef>
                  <a:spcPct val="0"/>
                </a:spcBef>
                <a:spcAft>
                  <a:spcPct val="0"/>
                </a:spcAft>
                <a:defRPr sz="1600">
                  <a:solidFill>
                    <a:schemeClr val="tx1"/>
                  </a:solidFill>
                  <a:latin typeface="Tahoma" charset="0"/>
                  <a:ea typeface="ＭＳ Ｐゴシック" charset="0"/>
                </a:defRPr>
              </a:lvl7pPr>
              <a:lvl8pPr marL="3429000" indent="-228600" eaLnBrk="0" fontAlgn="base" hangingPunct="0">
                <a:spcBef>
                  <a:spcPct val="0"/>
                </a:spcBef>
                <a:spcAft>
                  <a:spcPct val="0"/>
                </a:spcAft>
                <a:defRPr sz="1600">
                  <a:solidFill>
                    <a:schemeClr val="tx1"/>
                  </a:solidFill>
                  <a:latin typeface="Tahoma" charset="0"/>
                  <a:ea typeface="ＭＳ Ｐゴシック" charset="0"/>
                </a:defRPr>
              </a:lvl8pPr>
              <a:lvl9pPr marL="3886200" indent="-228600" eaLnBrk="0" fontAlgn="base" hangingPunct="0">
                <a:spcBef>
                  <a:spcPct val="0"/>
                </a:spcBef>
                <a:spcAft>
                  <a:spcPct val="0"/>
                </a:spcAft>
                <a:defRPr sz="1600">
                  <a:solidFill>
                    <a:schemeClr val="tx1"/>
                  </a:solidFill>
                  <a:latin typeface="Tahoma" charset="0"/>
                  <a:ea typeface="ＭＳ Ｐゴシック" charset="0"/>
                </a:defRPr>
              </a:lvl9pPr>
            </a:lstStyle>
            <a:p>
              <a:r>
                <a:rPr lang="en-US" sz="1800" dirty="0" smtClean="0">
                  <a:solidFill>
                    <a:schemeClr val="bg1"/>
                  </a:solidFill>
                  <a:latin typeface="Arial" panose="020B0604020202020204" pitchFamily="34" charset="0"/>
                  <a:cs typeface="Arial" panose="020B0604020202020204" pitchFamily="34" charset="0"/>
                </a:rPr>
                <a:t>Ship 3 days </a:t>
              </a:r>
              <a:endParaRPr lang="en-US" sz="1800" dirty="0">
                <a:solidFill>
                  <a:schemeClr val="bg1"/>
                </a:solidFill>
                <a:latin typeface="Arial" panose="020B0604020202020204" pitchFamily="34" charset="0"/>
                <a:cs typeface="Arial" panose="020B0604020202020204" pitchFamily="34" charset="0"/>
              </a:endParaRPr>
            </a:p>
          </p:txBody>
        </p:sp>
        <p:sp>
          <p:nvSpPr>
            <p:cNvPr id="7" name="TextBox 3"/>
            <p:cNvSpPr txBox="1">
              <a:spLocks noChangeArrowheads="1"/>
            </p:cNvSpPr>
            <p:nvPr/>
          </p:nvSpPr>
          <p:spPr bwMode="auto">
            <a:xfrm>
              <a:off x="6442845" y="4396453"/>
              <a:ext cx="2581010"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1600">
                  <a:solidFill>
                    <a:schemeClr val="tx1"/>
                  </a:solidFill>
                  <a:latin typeface="Tahoma" charset="0"/>
                  <a:ea typeface="ＭＳ Ｐゴシック" charset="0"/>
                  <a:cs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eaLnBrk="0" fontAlgn="base" hangingPunct="0">
                <a:spcBef>
                  <a:spcPct val="0"/>
                </a:spcBef>
                <a:spcAft>
                  <a:spcPct val="0"/>
                </a:spcAft>
                <a:defRPr sz="1600">
                  <a:solidFill>
                    <a:schemeClr val="tx1"/>
                  </a:solidFill>
                  <a:latin typeface="Tahoma" charset="0"/>
                  <a:ea typeface="ＭＳ Ｐゴシック" charset="0"/>
                </a:defRPr>
              </a:lvl6pPr>
              <a:lvl7pPr marL="2971800" indent="-228600" eaLnBrk="0" fontAlgn="base" hangingPunct="0">
                <a:spcBef>
                  <a:spcPct val="0"/>
                </a:spcBef>
                <a:spcAft>
                  <a:spcPct val="0"/>
                </a:spcAft>
                <a:defRPr sz="1600">
                  <a:solidFill>
                    <a:schemeClr val="tx1"/>
                  </a:solidFill>
                  <a:latin typeface="Tahoma" charset="0"/>
                  <a:ea typeface="ＭＳ Ｐゴシック" charset="0"/>
                </a:defRPr>
              </a:lvl7pPr>
              <a:lvl8pPr marL="3429000" indent="-228600" eaLnBrk="0" fontAlgn="base" hangingPunct="0">
                <a:spcBef>
                  <a:spcPct val="0"/>
                </a:spcBef>
                <a:spcAft>
                  <a:spcPct val="0"/>
                </a:spcAft>
                <a:defRPr sz="1600">
                  <a:solidFill>
                    <a:schemeClr val="tx1"/>
                  </a:solidFill>
                  <a:latin typeface="Tahoma" charset="0"/>
                  <a:ea typeface="ＭＳ Ｐゴシック" charset="0"/>
                </a:defRPr>
              </a:lvl8pPr>
              <a:lvl9pPr marL="3886200" indent="-228600" eaLnBrk="0" fontAlgn="base" hangingPunct="0">
                <a:spcBef>
                  <a:spcPct val="0"/>
                </a:spcBef>
                <a:spcAft>
                  <a:spcPct val="0"/>
                </a:spcAft>
                <a:defRPr sz="1600">
                  <a:solidFill>
                    <a:schemeClr val="tx1"/>
                  </a:solidFill>
                  <a:latin typeface="Tahoma" charset="0"/>
                  <a:ea typeface="ＭＳ Ｐゴシック" charset="0"/>
                </a:defRPr>
              </a:lvl9pPr>
            </a:lstStyle>
            <a:p>
              <a:r>
                <a:rPr lang="en-US" sz="1800" dirty="0" smtClean="0">
                  <a:solidFill>
                    <a:schemeClr val="bg1"/>
                  </a:solidFill>
                  <a:latin typeface="Arial" panose="020B0604020202020204" pitchFamily="34" charset="0"/>
                  <a:cs typeface="Arial" panose="020B0604020202020204" pitchFamily="34" charset="0"/>
                </a:rPr>
                <a:t>LRAUV 7 days</a:t>
              </a:r>
              <a:endParaRPr lang="en-US" sz="1800" dirty="0">
                <a:solidFill>
                  <a:schemeClr val="bg1"/>
                </a:solidFill>
                <a:latin typeface="Arial" panose="020B0604020202020204" pitchFamily="34" charset="0"/>
                <a:cs typeface="Arial" panose="020B0604020202020204" pitchFamily="34" charset="0"/>
              </a:endParaRPr>
            </a:p>
          </p:txBody>
        </p:sp>
        <p:sp>
          <p:nvSpPr>
            <p:cNvPr id="8" name="TextBox 4"/>
            <p:cNvSpPr txBox="1">
              <a:spLocks noChangeArrowheads="1"/>
            </p:cNvSpPr>
            <p:nvPr/>
          </p:nvSpPr>
          <p:spPr bwMode="auto">
            <a:xfrm>
              <a:off x="6654014" y="5540572"/>
              <a:ext cx="2206294"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1600">
                  <a:solidFill>
                    <a:schemeClr val="tx1"/>
                  </a:solidFill>
                  <a:latin typeface="Tahoma" charset="0"/>
                  <a:ea typeface="ＭＳ Ｐゴシック" charset="0"/>
                  <a:cs typeface="ＭＳ Ｐゴシック" charset="0"/>
                </a:defRPr>
              </a:lvl1pPr>
              <a:lvl2pPr marL="742950" indent="-285750">
                <a:defRPr sz="1600">
                  <a:solidFill>
                    <a:schemeClr val="tx1"/>
                  </a:solidFill>
                  <a:latin typeface="Tahoma" charset="0"/>
                  <a:ea typeface="ＭＳ Ｐゴシック" charset="0"/>
                </a:defRPr>
              </a:lvl2pPr>
              <a:lvl3pPr marL="1143000" indent="-228600">
                <a:defRPr sz="1600">
                  <a:solidFill>
                    <a:schemeClr val="tx1"/>
                  </a:solidFill>
                  <a:latin typeface="Tahoma" charset="0"/>
                  <a:ea typeface="ＭＳ Ｐゴシック" charset="0"/>
                </a:defRPr>
              </a:lvl3pPr>
              <a:lvl4pPr marL="1600200" indent="-228600">
                <a:defRPr sz="1600">
                  <a:solidFill>
                    <a:schemeClr val="tx1"/>
                  </a:solidFill>
                  <a:latin typeface="Tahoma" charset="0"/>
                  <a:ea typeface="ＭＳ Ｐゴシック" charset="0"/>
                </a:defRPr>
              </a:lvl4pPr>
              <a:lvl5pPr marL="2057400" indent="-228600">
                <a:defRPr sz="1600">
                  <a:solidFill>
                    <a:schemeClr val="tx1"/>
                  </a:solidFill>
                  <a:latin typeface="Tahoma" charset="0"/>
                  <a:ea typeface="ＭＳ Ｐゴシック" charset="0"/>
                </a:defRPr>
              </a:lvl5pPr>
              <a:lvl6pPr marL="2514600" indent="-228600" eaLnBrk="0" fontAlgn="base" hangingPunct="0">
                <a:spcBef>
                  <a:spcPct val="0"/>
                </a:spcBef>
                <a:spcAft>
                  <a:spcPct val="0"/>
                </a:spcAft>
                <a:defRPr sz="1600">
                  <a:solidFill>
                    <a:schemeClr val="tx1"/>
                  </a:solidFill>
                  <a:latin typeface="Tahoma" charset="0"/>
                  <a:ea typeface="ＭＳ Ｐゴシック" charset="0"/>
                </a:defRPr>
              </a:lvl6pPr>
              <a:lvl7pPr marL="2971800" indent="-228600" eaLnBrk="0" fontAlgn="base" hangingPunct="0">
                <a:spcBef>
                  <a:spcPct val="0"/>
                </a:spcBef>
                <a:spcAft>
                  <a:spcPct val="0"/>
                </a:spcAft>
                <a:defRPr sz="1600">
                  <a:solidFill>
                    <a:schemeClr val="tx1"/>
                  </a:solidFill>
                  <a:latin typeface="Tahoma" charset="0"/>
                  <a:ea typeface="ＭＳ Ｐゴシック" charset="0"/>
                </a:defRPr>
              </a:lvl7pPr>
              <a:lvl8pPr marL="3429000" indent="-228600" eaLnBrk="0" fontAlgn="base" hangingPunct="0">
                <a:spcBef>
                  <a:spcPct val="0"/>
                </a:spcBef>
                <a:spcAft>
                  <a:spcPct val="0"/>
                </a:spcAft>
                <a:defRPr sz="1600">
                  <a:solidFill>
                    <a:schemeClr val="tx1"/>
                  </a:solidFill>
                  <a:latin typeface="Tahoma" charset="0"/>
                  <a:ea typeface="ＭＳ Ｐゴシック" charset="0"/>
                </a:defRPr>
              </a:lvl8pPr>
              <a:lvl9pPr marL="3886200" indent="-228600" eaLnBrk="0" fontAlgn="base" hangingPunct="0">
                <a:spcBef>
                  <a:spcPct val="0"/>
                </a:spcBef>
                <a:spcAft>
                  <a:spcPct val="0"/>
                </a:spcAft>
                <a:defRPr sz="1600">
                  <a:solidFill>
                    <a:schemeClr val="tx1"/>
                  </a:solidFill>
                  <a:latin typeface="Tahoma" charset="0"/>
                  <a:ea typeface="ＭＳ Ｐゴシック" charset="0"/>
                </a:defRPr>
              </a:lvl9pPr>
            </a:lstStyle>
            <a:p>
              <a:r>
                <a:rPr lang="en-US" sz="1800" dirty="0" smtClean="0">
                  <a:solidFill>
                    <a:schemeClr val="bg1"/>
                  </a:solidFill>
                  <a:latin typeface="Arial" panose="020B0604020202020204" pitchFamily="34" charset="0"/>
                  <a:cs typeface="Arial" panose="020B0604020202020204" pitchFamily="34" charset="0"/>
                </a:rPr>
                <a:t>Glider 21 days</a:t>
              </a:r>
              <a:endParaRPr lang="en-US" sz="1800" dirty="0">
                <a:solidFill>
                  <a:schemeClr val="bg1"/>
                </a:solidFill>
                <a:latin typeface="Arial" panose="020B0604020202020204" pitchFamily="34" charset="0"/>
                <a:cs typeface="Arial" panose="020B0604020202020204" pitchFamily="34" charset="0"/>
              </a:endParaRPr>
            </a:p>
          </p:txBody>
        </p:sp>
      </p:grpSp>
      <p:sp>
        <p:nvSpPr>
          <p:cNvPr id="10" name="Title 1"/>
          <p:cNvSpPr txBox="1">
            <a:spLocks/>
          </p:cNvSpPr>
          <p:nvPr/>
        </p:nvSpPr>
        <p:spPr bwMode="auto">
          <a:xfrm>
            <a:off x="1169887" y="248330"/>
            <a:ext cx="7379409" cy="6858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r>
              <a:rPr lang="en-US" sz="2000" dirty="0" smtClean="0">
                <a:effectLst/>
                <a:latin typeface="Arial" charset="0"/>
                <a:ea typeface="MS PGothic" charset="0"/>
              </a:rPr>
              <a:t>Long Endurance Autonomous Vehicles Make </a:t>
            </a:r>
            <a:r>
              <a:rPr lang="en-US" sz="2000" dirty="0">
                <a:effectLst/>
                <a:latin typeface="Arial" charset="0"/>
                <a:ea typeface="MS PGothic" charset="0"/>
              </a:rPr>
              <a:t>E</a:t>
            </a:r>
            <a:r>
              <a:rPr lang="en-US" sz="2000" dirty="0" smtClean="0">
                <a:effectLst/>
                <a:latin typeface="Arial" charset="0"/>
                <a:ea typeface="MS PGothic" charset="0"/>
              </a:rPr>
              <a:t>conomic </a:t>
            </a:r>
            <a:r>
              <a:rPr lang="en-US" sz="2000" dirty="0">
                <a:effectLst/>
                <a:latin typeface="Arial" charset="0"/>
                <a:ea typeface="MS PGothic" charset="0"/>
              </a:rPr>
              <a:t>S</a:t>
            </a:r>
            <a:r>
              <a:rPr lang="en-US" sz="2000" dirty="0" smtClean="0">
                <a:effectLst/>
                <a:latin typeface="Arial" charset="0"/>
                <a:ea typeface="MS PGothic" charset="0"/>
              </a:rPr>
              <a:t>ense</a:t>
            </a:r>
            <a:endParaRPr lang="en-US" sz="2000" dirty="0">
              <a:effectLst/>
              <a:latin typeface="Arial" charset="0"/>
              <a:ea typeface="MS PGothic" charset="0"/>
            </a:endParaRPr>
          </a:p>
        </p:txBody>
      </p:sp>
      <p:sp>
        <p:nvSpPr>
          <p:cNvPr id="11" name="Title 1"/>
          <p:cNvSpPr txBox="1">
            <a:spLocks/>
          </p:cNvSpPr>
          <p:nvPr/>
        </p:nvSpPr>
        <p:spPr bwMode="auto">
          <a:xfrm>
            <a:off x="872400" y="715004"/>
            <a:ext cx="8188325" cy="6858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r>
              <a:rPr lang="en-US" sz="1800" dirty="0" smtClean="0">
                <a:effectLst/>
                <a:latin typeface="Arial" charset="0"/>
                <a:ea typeface="MS PGothic" charset="0"/>
              </a:rPr>
              <a:t>The </a:t>
            </a:r>
            <a:r>
              <a:rPr lang="en-US" sz="1800" dirty="0" err="1" smtClean="0">
                <a:effectLst/>
                <a:latin typeface="Arial" charset="0"/>
                <a:ea typeface="MS PGothic" charset="0"/>
              </a:rPr>
              <a:t>CalCOFI</a:t>
            </a:r>
            <a:r>
              <a:rPr lang="en-US" sz="1800" dirty="0" smtClean="0">
                <a:effectLst/>
                <a:latin typeface="Arial" charset="0"/>
                <a:ea typeface="MS PGothic" charset="0"/>
              </a:rPr>
              <a:t> sampling line 69 time series is now routinely sampled by autonomous glider</a:t>
            </a:r>
            <a:endParaRPr lang="en-US" sz="1800" dirty="0">
              <a:effectLst/>
              <a:latin typeface="Arial" charset="0"/>
              <a:ea typeface="MS PGothic" charset="0"/>
            </a:endParaRPr>
          </a:p>
        </p:txBody>
      </p:sp>
      <p:sp>
        <p:nvSpPr>
          <p:cNvPr id="12" name="Title 1"/>
          <p:cNvSpPr txBox="1">
            <a:spLocks/>
          </p:cNvSpPr>
          <p:nvPr/>
        </p:nvSpPr>
        <p:spPr bwMode="auto">
          <a:xfrm>
            <a:off x="700118" y="1854545"/>
            <a:ext cx="8188325" cy="6858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0"/>
                <a:cs typeface="ＭＳ Ｐゴシック" charset="0"/>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ＭＳ Ｐゴシック" charset="0"/>
                <a:cs typeface="ＭＳ Ｐゴシック"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a:lstStyle>
          <a:p>
            <a:pPr algn="ctr"/>
            <a:r>
              <a:rPr lang="en-US" sz="1400" dirty="0" smtClean="0">
                <a:effectLst/>
                <a:latin typeface="Arial" charset="0"/>
                <a:ea typeface="MS PGothic" charset="0"/>
              </a:rPr>
              <a:t>The cost savings of reducing ship based sampling expeditions can easily pay the capital cost of a glider or Long Range AUV</a:t>
            </a:r>
            <a:endParaRPr lang="en-US" sz="1400" dirty="0">
              <a:effectLst/>
              <a:latin typeface="Arial" charset="0"/>
              <a:ea typeface="MS PGothic" charset="0"/>
            </a:endParaRPr>
          </a:p>
        </p:txBody>
      </p:sp>
    </p:spTree>
    <p:extLst>
      <p:ext uri="{BB962C8B-B14F-4D97-AF65-F5344CB8AC3E}">
        <p14:creationId xmlns:p14="http://schemas.microsoft.com/office/powerpoint/2010/main" val="24127132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763" y="6250593"/>
            <a:ext cx="8809265" cy="509436"/>
          </a:xfrm>
        </p:spPr>
        <p:txBody>
          <a:bodyPr>
            <a:normAutofit fontScale="90000"/>
          </a:bodyPr>
          <a:lstStyle/>
          <a:p>
            <a:r>
              <a:rPr lang="en-US" altLang="en-US" sz="1100" dirty="0" smtClean="0">
                <a:solidFill>
                  <a:schemeClr val="tx1"/>
                </a:solidFill>
                <a:latin typeface="Arial" panose="020B0604020202020204" pitchFamily="34" charset="0"/>
                <a:ea typeface="MS PGothic" panose="020B0600070205080204" pitchFamily="34" charset="-128"/>
                <a:cs typeface="Arial" panose="020B0604020202020204" pitchFamily="34" charset="0"/>
              </a:rPr>
              <a:t>AUV </a:t>
            </a:r>
            <a:r>
              <a:rPr lang="en-US" altLang="en-US" sz="1100" dirty="0">
                <a:solidFill>
                  <a:schemeClr val="tx1"/>
                </a:solidFill>
                <a:latin typeface="Arial" panose="020B0604020202020204" pitchFamily="34" charset="0"/>
                <a:ea typeface="MS PGothic" panose="020B0600070205080204" pitchFamily="34" charset="-128"/>
                <a:cs typeface="Arial" panose="020B0604020202020204" pitchFamily="34" charset="0"/>
              </a:rPr>
              <a:t>300 meter Transect Video (100 cm/sec</a:t>
            </a:r>
            <a:r>
              <a:rPr lang="en-US" altLang="en-US" sz="1100" dirty="0" smtClean="0">
                <a:solidFill>
                  <a:schemeClr val="tx1"/>
                </a:solidFill>
                <a:latin typeface="Arial" panose="020B0604020202020204" pitchFamily="34" charset="0"/>
                <a:ea typeface="MS PGothic" panose="020B0600070205080204" pitchFamily="34" charset="-128"/>
                <a:cs typeface="Arial" panose="020B0604020202020204" pitchFamily="34" charset="0"/>
              </a:rPr>
              <a:t>.)</a:t>
            </a:r>
            <a:br>
              <a:rPr lang="en-US" altLang="en-US" sz="1100" dirty="0" smtClean="0">
                <a:solidFill>
                  <a:schemeClr val="tx1"/>
                </a:solidFill>
                <a:latin typeface="Arial" panose="020B0604020202020204" pitchFamily="34" charset="0"/>
                <a:ea typeface="MS PGothic" panose="020B0600070205080204" pitchFamily="34" charset="-128"/>
                <a:cs typeface="Arial" panose="020B0604020202020204" pitchFamily="34" charset="0"/>
              </a:rPr>
            </a:br>
            <a:r>
              <a:rPr lang="en-US" altLang="en-US" sz="1100" dirty="0" smtClean="0">
                <a:solidFill>
                  <a:schemeClr val="tx1"/>
                </a:solidFill>
                <a:latin typeface="Arial" panose="020B0604020202020204" pitchFamily="34" charset="0"/>
                <a:cs typeface="Arial" panose="020B0604020202020204" pitchFamily="34" charset="0"/>
              </a:rPr>
              <a:t>4 x slowed down playback for human annotation</a:t>
            </a:r>
            <a:r>
              <a:rPr lang="en-US" altLang="en-US" sz="1100" dirty="0">
                <a:solidFill>
                  <a:schemeClr val="tx1"/>
                </a:solidFill>
                <a:latin typeface="Arial" panose="020B0604020202020204" pitchFamily="34" charset="0"/>
                <a:ea typeface="MS PGothic" panose="020B0600070205080204" pitchFamily="34" charset="-128"/>
                <a:cs typeface="Arial" panose="020B0604020202020204" pitchFamily="34" charset="0"/>
              </a:rPr>
              <a:t/>
            </a:r>
            <a:br>
              <a:rPr lang="en-US" altLang="en-US" sz="1100" dirty="0">
                <a:solidFill>
                  <a:schemeClr val="tx1"/>
                </a:solidFill>
                <a:latin typeface="Arial" panose="020B0604020202020204" pitchFamily="34" charset="0"/>
                <a:ea typeface="MS PGothic" panose="020B0600070205080204" pitchFamily="34" charset="-128"/>
                <a:cs typeface="Arial" panose="020B0604020202020204" pitchFamily="34" charset="0"/>
              </a:rPr>
            </a:br>
            <a:endParaRPr lang="en-US" sz="1100" dirty="0">
              <a:solidFill>
                <a:schemeClr val="tx1"/>
              </a:solidFill>
              <a:latin typeface="Arial" panose="020B0604020202020204" pitchFamily="34" charset="0"/>
              <a:cs typeface="Arial" panose="020B0604020202020204" pitchFamily="34" charset="0"/>
            </a:endParaRPr>
          </a:p>
        </p:txBody>
      </p:sp>
      <p:pic>
        <p:nvPicPr>
          <p:cNvPr id="3" name="AUV_300_slow_short_adj">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302129"/>
            <a:ext cx="9144000" cy="4826000"/>
          </a:xfrm>
          <a:prstGeom prst="rect">
            <a:avLst/>
          </a:prstGeom>
        </p:spPr>
      </p:pic>
      <p:sp>
        <p:nvSpPr>
          <p:cNvPr id="4" name="TextBox 3"/>
          <p:cNvSpPr txBox="1"/>
          <p:nvPr/>
        </p:nvSpPr>
        <p:spPr>
          <a:xfrm>
            <a:off x="1583871" y="293914"/>
            <a:ext cx="5682343" cy="707886"/>
          </a:xfrm>
          <a:prstGeom prst="rect">
            <a:avLst/>
          </a:prstGeom>
          <a:noFill/>
        </p:spPr>
        <p:txBody>
          <a:bodyPr wrap="square" rtlCol="0">
            <a:spAutoFit/>
          </a:bodyPr>
          <a:lstStyle/>
          <a:p>
            <a:pPr algn="ctr"/>
            <a:r>
              <a:rPr lang="en-US" sz="4000" dirty="0" smtClean="0"/>
              <a:t>Applications</a:t>
            </a:r>
            <a:endParaRPr lang="en-US" sz="4000" dirty="0"/>
          </a:p>
        </p:txBody>
      </p:sp>
    </p:spTree>
    <p:extLst>
      <p:ext uri="{BB962C8B-B14F-4D97-AF65-F5344CB8AC3E}">
        <p14:creationId xmlns:p14="http://schemas.microsoft.com/office/powerpoint/2010/main" val="312347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664" y="123563"/>
            <a:ext cx="8229600" cy="846496"/>
          </a:xfrm>
        </p:spPr>
        <p:txBody>
          <a:bodyPr/>
          <a:lstStyle/>
          <a:p>
            <a:r>
              <a:rPr lang="en-US" dirty="0" smtClean="0"/>
              <a:t>Applications</a:t>
            </a:r>
            <a:endParaRPr lang="en-US"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59277" y="970059"/>
            <a:ext cx="7600373" cy="5605860"/>
          </a:xfrm>
        </p:spPr>
      </p:pic>
      <p:sp>
        <p:nvSpPr>
          <p:cNvPr id="6" name="TextBox 5"/>
          <p:cNvSpPr txBox="1"/>
          <p:nvPr/>
        </p:nvSpPr>
        <p:spPr>
          <a:xfrm>
            <a:off x="1566408" y="6282659"/>
            <a:ext cx="3721210" cy="369332"/>
          </a:xfrm>
          <a:prstGeom prst="rect">
            <a:avLst/>
          </a:prstGeom>
          <a:noFill/>
        </p:spPr>
        <p:txBody>
          <a:bodyPr wrap="square" rtlCol="0">
            <a:spAutoFit/>
          </a:bodyPr>
          <a:lstStyle/>
          <a:p>
            <a:r>
              <a:rPr lang="en-US" dirty="0" smtClean="0">
                <a:solidFill>
                  <a:schemeClr val="bg1"/>
                </a:solidFill>
              </a:rPr>
              <a:t>Kelly Benoit-Bird </a:t>
            </a:r>
            <a:r>
              <a:rPr lang="en-US" sz="1200" dirty="0" smtClean="0">
                <a:solidFill>
                  <a:schemeClr val="bg1"/>
                </a:solidFill>
              </a:rPr>
              <a:t>collected 5/11/17</a:t>
            </a:r>
            <a:endParaRPr lang="en-US" dirty="0">
              <a:solidFill>
                <a:schemeClr val="bg1"/>
              </a:solidFill>
            </a:endParaRPr>
          </a:p>
        </p:txBody>
      </p:sp>
    </p:spTree>
    <p:extLst>
      <p:ext uri="{BB962C8B-B14F-4D97-AF65-F5344CB8AC3E}">
        <p14:creationId xmlns:p14="http://schemas.microsoft.com/office/powerpoint/2010/main" val="36541070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haffey_i2MAP_cli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7200" y="1288073"/>
            <a:ext cx="8269355" cy="4361510"/>
          </a:xfrm>
          <a:prstGeom prst="rect">
            <a:avLst/>
          </a:prstGeom>
        </p:spPr>
      </p:pic>
    </p:spTree>
    <p:extLst>
      <p:ext uri="{BB962C8B-B14F-4D97-AF65-F5344CB8AC3E}">
        <p14:creationId xmlns:p14="http://schemas.microsoft.com/office/powerpoint/2010/main" val="3351657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to Project</a:t>
            </a:r>
            <a:endParaRPr lang="en-US" dirty="0"/>
          </a:p>
        </p:txBody>
      </p:sp>
      <p:sp>
        <p:nvSpPr>
          <p:cNvPr id="3" name="Content Placeholder 2"/>
          <p:cNvSpPr>
            <a:spLocks noGrp="1"/>
          </p:cNvSpPr>
          <p:nvPr>
            <p:ph idx="1"/>
          </p:nvPr>
        </p:nvSpPr>
        <p:spPr>
          <a:xfrm>
            <a:off x="457200" y="1350170"/>
            <a:ext cx="8229600" cy="4775994"/>
          </a:xfrm>
        </p:spPr>
        <p:txBody>
          <a:bodyPr>
            <a:normAutofit fontScale="92500" lnSpcReduction="10000"/>
          </a:bodyPr>
          <a:lstStyle/>
          <a:p>
            <a:r>
              <a:rPr lang="en-US" sz="2400" dirty="0" smtClean="0"/>
              <a:t>Phase 1: Multiple potential users requires a careful requirements definition.</a:t>
            </a:r>
          </a:p>
          <a:p>
            <a:r>
              <a:rPr lang="en-US" sz="2400" dirty="0" smtClean="0"/>
              <a:t>Phase 2: Requirements (and expectations!) need to be refined to fit:</a:t>
            </a:r>
          </a:p>
          <a:p>
            <a:pPr lvl="1"/>
            <a:r>
              <a:rPr lang="en-US" sz="2400" dirty="0" smtClean="0"/>
              <a:t>Within the constraints of the LRAUV system.</a:t>
            </a:r>
          </a:p>
          <a:p>
            <a:pPr lvl="1"/>
            <a:r>
              <a:rPr lang="en-US" sz="2400" dirty="0" smtClean="0"/>
              <a:t>Within the constraints of commercially available camera modules and recording systems.</a:t>
            </a:r>
          </a:p>
          <a:p>
            <a:r>
              <a:rPr lang="en-US" sz="2400" dirty="0" smtClean="0"/>
              <a:t>Phase 3:</a:t>
            </a:r>
            <a:r>
              <a:rPr lang="en-US" sz="2400" baseline="0" dirty="0" smtClean="0"/>
              <a:t> Finalize system design; full commercial system or camera module selection and MBARI integration.</a:t>
            </a:r>
            <a:endParaRPr lang="en-US" sz="2000" dirty="0" smtClean="0"/>
          </a:p>
          <a:p>
            <a:pPr lvl="1"/>
            <a:r>
              <a:rPr lang="en-US" sz="2000" baseline="0" dirty="0" smtClean="0"/>
              <a:t>Minimize</a:t>
            </a:r>
            <a:r>
              <a:rPr lang="en-US" sz="2000" dirty="0" smtClean="0"/>
              <a:t> software development risk.</a:t>
            </a:r>
          </a:p>
          <a:p>
            <a:pPr lvl="1"/>
            <a:r>
              <a:rPr lang="en-US" sz="2000" dirty="0" smtClean="0"/>
              <a:t>Crisp interface to the LRAUV.</a:t>
            </a:r>
          </a:p>
          <a:p>
            <a:r>
              <a:rPr lang="en-US" sz="2400" baseline="0" dirty="0" smtClean="0"/>
              <a:t>Phase 4:</a:t>
            </a:r>
            <a:r>
              <a:rPr lang="en-US" sz="2400" dirty="0" smtClean="0"/>
              <a:t> Design and construction.</a:t>
            </a:r>
          </a:p>
          <a:p>
            <a:pPr lvl="1"/>
            <a:r>
              <a:rPr lang="en-US" sz="2000" dirty="0" smtClean="0"/>
              <a:t>High quality optics.</a:t>
            </a:r>
          </a:p>
          <a:p>
            <a:pPr lvl="1"/>
            <a:r>
              <a:rPr lang="en-US" sz="2000" dirty="0" smtClean="0"/>
              <a:t>Integrated </a:t>
            </a:r>
            <a:r>
              <a:rPr lang="en-US" sz="2000" smtClean="0"/>
              <a:t>lighting system.</a:t>
            </a:r>
            <a:endParaRPr lang="en-US" sz="2000" dirty="0" smtClean="0"/>
          </a:p>
          <a:p>
            <a:pPr lvl="1"/>
            <a:endParaRPr lang="en-US" sz="2000" baseline="0" dirty="0" smtClean="0"/>
          </a:p>
        </p:txBody>
      </p:sp>
    </p:spTree>
    <p:extLst>
      <p:ext uri="{BB962C8B-B14F-4D97-AF65-F5344CB8AC3E}">
        <p14:creationId xmlns:p14="http://schemas.microsoft.com/office/powerpoint/2010/main" val="24820790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Challenges</a:t>
            </a:r>
            <a:endParaRPr lang="en-US" dirty="0"/>
          </a:p>
        </p:txBody>
      </p:sp>
      <p:sp>
        <p:nvSpPr>
          <p:cNvPr id="3" name="Content Placeholder 2"/>
          <p:cNvSpPr>
            <a:spLocks noGrp="1"/>
          </p:cNvSpPr>
          <p:nvPr>
            <p:ph idx="1"/>
          </p:nvPr>
        </p:nvSpPr>
        <p:spPr/>
        <p:txBody>
          <a:bodyPr>
            <a:normAutofit/>
          </a:bodyPr>
          <a:lstStyle/>
          <a:p>
            <a:r>
              <a:rPr lang="en-US" sz="2400" dirty="0" smtClean="0"/>
              <a:t>Meeting LRAUV size and weight constraints while maintaining image quality.</a:t>
            </a:r>
          </a:p>
          <a:p>
            <a:r>
              <a:rPr lang="en-US" sz="2400" dirty="0" smtClean="0"/>
              <a:t>Reducing power</a:t>
            </a:r>
            <a:r>
              <a:rPr lang="en-US" sz="2400" baseline="0" dirty="0" smtClean="0"/>
              <a:t> requirements by 75%.</a:t>
            </a:r>
          </a:p>
          <a:p>
            <a:r>
              <a:rPr lang="en-US" sz="2400" dirty="0" smtClean="0"/>
              <a:t>Providing enough illumination to allow fast shutter speeds and adequate depth of field.</a:t>
            </a:r>
          </a:p>
          <a:p>
            <a:endParaRPr lang="en-US" sz="2400" baseline="0" dirty="0" smtClean="0"/>
          </a:p>
          <a:p>
            <a:pPr marL="0" indent="0">
              <a:buNone/>
            </a:pPr>
            <a:r>
              <a:rPr lang="en-US" sz="2400" i="1" dirty="0" smtClean="0"/>
              <a:t>The i2MAP system is a valuable reference for making detailed design trade-offs of transit speed vs shutter rate, illumination requirements, etc.</a:t>
            </a:r>
            <a:endParaRPr lang="en-US" sz="2400" i="1" baseline="0" dirty="0" smtClean="0"/>
          </a:p>
          <a:p>
            <a:endParaRPr lang="en-US" sz="2400" dirty="0"/>
          </a:p>
        </p:txBody>
      </p:sp>
    </p:spTree>
    <p:extLst>
      <p:ext uri="{BB962C8B-B14F-4D97-AF65-F5344CB8AC3E}">
        <p14:creationId xmlns:p14="http://schemas.microsoft.com/office/powerpoint/2010/main" val="130129415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638</TotalTime>
  <Words>821</Words>
  <Application>Microsoft Office PowerPoint</Application>
  <PresentationFormat>On-screen Show (4:3)</PresentationFormat>
  <Paragraphs>84</Paragraphs>
  <Slides>12</Slides>
  <Notes>12</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MS PGothic</vt:lpstr>
      <vt:lpstr>MS PGothic</vt:lpstr>
      <vt:lpstr>Arial</vt:lpstr>
      <vt:lpstr>Calibri</vt:lpstr>
      <vt:lpstr>1_Office Theme</vt:lpstr>
      <vt:lpstr>LRAUV Biology Camera Payload</vt:lpstr>
      <vt:lpstr>Why Do This Project</vt:lpstr>
      <vt:lpstr>Why Use the LRAUV</vt:lpstr>
      <vt:lpstr>PowerPoint Presentation</vt:lpstr>
      <vt:lpstr>AUV 300 meter Transect Video (100 cm/sec.) 4 x slowed down playback for human annotation </vt:lpstr>
      <vt:lpstr>Applications</vt:lpstr>
      <vt:lpstr>PowerPoint Presentation</vt:lpstr>
      <vt:lpstr>Approach to Project</vt:lpstr>
      <vt:lpstr>Technical Challenges</vt:lpstr>
      <vt:lpstr>Synergies with Other MBARI Projects</vt:lpstr>
      <vt:lpstr>Possibilities for Technology Export</vt:lpstr>
      <vt:lpstr>Previous Work</vt:lpstr>
    </vt:vector>
  </TitlesOfParts>
  <Company>MBARI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LRAUV Biology Camera Payload</dc:title>
  <dc:creator>Mark Chaffey</dc:creator>
  <cp:lastModifiedBy>Mark Chaffey</cp:lastModifiedBy>
  <cp:revision>46</cp:revision>
  <cp:lastPrinted>2017-05-24T17:04:17Z</cp:lastPrinted>
  <dcterms:created xsi:type="dcterms:W3CDTF">2017-05-18T00:05:39Z</dcterms:created>
  <dcterms:modified xsi:type="dcterms:W3CDTF">2017-05-24T17:11:59Z</dcterms:modified>
</cp:coreProperties>
</file>