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69" r:id="rId3"/>
    <p:sldId id="276" r:id="rId4"/>
    <p:sldId id="277" r:id="rId5"/>
    <p:sldId id="258" r:id="rId6"/>
    <p:sldId id="265" r:id="rId7"/>
    <p:sldId id="262" r:id="rId8"/>
    <p:sldId id="278" r:id="rId9"/>
    <p:sldId id="266" r:id="rId10"/>
    <p:sldId id="270" r:id="rId11"/>
    <p:sldId id="271" r:id="rId12"/>
    <p:sldId id="260" r:id="rId13"/>
    <p:sldId id="259" r:id="rId14"/>
    <p:sldId id="274" r:id="rId15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421" autoAdjust="0"/>
  </p:normalViewPr>
  <p:slideViewPr>
    <p:cSldViewPr snapToGrid="0">
      <p:cViewPr varScale="1">
        <p:scale>
          <a:sx n="123" d="100"/>
          <a:sy n="123" d="100"/>
        </p:scale>
        <p:origin x="1277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7E6CB466-F066-42F6-B5CC-70D34C77989D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79469130-2225-4E61-BCFE-44A654B99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9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740BC-02D5-4967-A3EB-5908B957756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27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000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survey May 8, two days before.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91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35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LRAUV will not be directed from camera images like </a:t>
            </a:r>
            <a:r>
              <a:rPr lang="en-US" dirty="0" err="1" smtClean="0"/>
              <a:t>Mesobot</a:t>
            </a:r>
            <a:r>
              <a:rPr lang="en-US" dirty="0" smtClean="0"/>
              <a:t>,</a:t>
            </a:r>
            <a:r>
              <a:rPr lang="en-US" baseline="0" dirty="0" smtClean="0"/>
              <a:t> it’s the other way around for LRAUV. Do not need </a:t>
            </a:r>
            <a:r>
              <a:rPr lang="en-US" baseline="0" dirty="0" err="1" smtClean="0"/>
              <a:t>realtime</a:t>
            </a:r>
            <a:r>
              <a:rPr lang="en-US" baseline="0" dirty="0" smtClean="0"/>
              <a:t> access to camera images.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41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96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63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42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072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1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Front and patch tracking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19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not</a:t>
            </a:r>
            <a:r>
              <a:rPr lang="en-US" baseline="0" dirty="0" smtClean="0"/>
              <a:t> a challenge is that we currently have a complete “back-end” system for image storage and annotation using VARS.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9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04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50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8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2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0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6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0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26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7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1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5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04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4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344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dirty="0"/>
              <a:t>LRAUV </a:t>
            </a:r>
            <a:r>
              <a:rPr lang="en-US" dirty="0" smtClean="0"/>
              <a:t>Biology Camera Payload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3909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2019 Proposal Abstract Presentation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400" dirty="0" smtClean="0"/>
              <a:t>Mark Chaffey</a:t>
            </a:r>
          </a:p>
        </p:txBody>
      </p:sp>
    </p:spTree>
    <p:extLst>
      <p:ext uri="{BB962C8B-B14F-4D97-AF65-F5344CB8AC3E}">
        <p14:creationId xmlns:p14="http://schemas.microsoft.com/office/powerpoint/2010/main" val="379220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V_300_slow_short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77248"/>
            <a:ext cx="91440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3871" y="1212981"/>
            <a:ext cx="5986366" cy="4777272"/>
          </a:xfrm>
          <a:prstGeom prst="rect">
            <a:avLst/>
          </a:prstGeom>
          <a:noFill/>
          <a:ln w="3175000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83871" y="293914"/>
            <a:ext cx="568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Application Example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103982" y="1725598"/>
            <a:ext cx="2830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37 Degree Field of View: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152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affey_i2MAP_cli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142" end="3989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1288073"/>
            <a:ext cx="8269355" cy="43615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3871" y="1212981"/>
            <a:ext cx="5986366" cy="4777272"/>
          </a:xfrm>
          <a:prstGeom prst="rect">
            <a:avLst/>
          </a:prstGeom>
          <a:noFill/>
          <a:ln w="3175000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03982" y="1725598"/>
            <a:ext cx="2830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37 Degree Field of View: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583871" y="293914"/>
            <a:ext cx="568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Another Application Example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18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to 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992" y="1779378"/>
            <a:ext cx="7896808" cy="477599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2018 Feasibility Study underway.</a:t>
            </a:r>
          </a:p>
          <a:p>
            <a:pPr lvl="1"/>
            <a:r>
              <a:rPr lang="en-US" sz="1600" dirty="0" smtClean="0"/>
              <a:t>Requirements gathering from potential users and projects.</a:t>
            </a:r>
          </a:p>
          <a:p>
            <a:pPr lvl="1"/>
            <a:r>
              <a:rPr lang="en-US" sz="1600" dirty="0" smtClean="0"/>
              <a:t>Trade study of current state of the art and commercially available products.</a:t>
            </a:r>
          </a:p>
          <a:p>
            <a:pPr lvl="1"/>
            <a:r>
              <a:rPr lang="en-US" sz="1600" dirty="0" smtClean="0"/>
              <a:t>Science requirements and concept design review scheduled for mid June 2018.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2019 Project proposal to:</a:t>
            </a:r>
          </a:p>
          <a:p>
            <a:pPr lvl="1"/>
            <a:r>
              <a:rPr lang="en-US" sz="1600" dirty="0" smtClean="0"/>
              <a:t>Refine engineering design requirements.</a:t>
            </a:r>
          </a:p>
          <a:p>
            <a:pPr lvl="1"/>
            <a:r>
              <a:rPr lang="en-US" sz="1600" baseline="0" dirty="0" smtClean="0"/>
              <a:t>Finalize system design.</a:t>
            </a:r>
            <a:endParaRPr lang="en-US" sz="1400" dirty="0" smtClean="0"/>
          </a:p>
          <a:p>
            <a:pPr lvl="2"/>
            <a:r>
              <a:rPr lang="en-US" sz="1400" baseline="0" dirty="0" smtClean="0"/>
              <a:t>Minimize</a:t>
            </a:r>
            <a:r>
              <a:rPr lang="en-US" sz="1400" dirty="0" smtClean="0"/>
              <a:t> software development risk.</a:t>
            </a:r>
          </a:p>
          <a:p>
            <a:pPr lvl="2"/>
            <a:r>
              <a:rPr lang="en-US" sz="1400" dirty="0" smtClean="0"/>
              <a:t>Crisp interface to the LRAUV with image capture incorporated into mission scripting.</a:t>
            </a:r>
          </a:p>
          <a:p>
            <a:pPr lvl="1"/>
            <a:r>
              <a:rPr lang="en-US" sz="1600" dirty="0" smtClean="0"/>
              <a:t>Complete detailed design and begin construction.</a:t>
            </a:r>
          </a:p>
        </p:txBody>
      </p:sp>
    </p:spTree>
    <p:extLst>
      <p:ext uri="{BB962C8B-B14F-4D97-AF65-F5344CB8AC3E}">
        <p14:creationId xmlns:p14="http://schemas.microsoft.com/office/powerpoint/2010/main" val="24820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Possibilities</a:t>
            </a:r>
            <a:r>
              <a:rPr lang="en-US" baseline="0" dirty="0" smtClean="0"/>
              <a:t> for Technology Export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780" y="1685730"/>
            <a:ext cx="7867816" cy="467671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Adaption of the camera system to LRAUV will result in a smaller and possibly less expensive package that can be installed on a larger selection of commercial AUV’s in the 35cm diameter size class.</a:t>
            </a:r>
          </a:p>
          <a:p>
            <a:endParaRPr lang="en-US" sz="2000" dirty="0" smtClean="0"/>
          </a:p>
          <a:p>
            <a:r>
              <a:rPr lang="en-US" sz="2000" dirty="0" smtClean="0"/>
              <a:t>i2MAP results</a:t>
            </a:r>
            <a:r>
              <a:rPr lang="en-US" sz="2000" baseline="0" dirty="0" smtClean="0"/>
              <a:t> have created a significant interest in </a:t>
            </a:r>
            <a:r>
              <a:rPr lang="en-US" sz="2000" dirty="0"/>
              <a:t>making the technology available </a:t>
            </a:r>
            <a:r>
              <a:rPr lang="en-US" sz="2000" dirty="0" smtClean="0"/>
              <a:t>to </a:t>
            </a:r>
            <a:r>
              <a:rPr lang="en-US" sz="2000" baseline="0" dirty="0" smtClean="0"/>
              <a:t>the community.</a:t>
            </a:r>
          </a:p>
          <a:p>
            <a:pPr lvl="1"/>
            <a:r>
              <a:rPr lang="en-US" sz="2000" baseline="0" dirty="0" smtClean="0"/>
              <a:t>NOAA </a:t>
            </a:r>
            <a:r>
              <a:rPr lang="en-US" sz="2000" dirty="0"/>
              <a:t>From Surface to Seafloor: Exploration of the Water </a:t>
            </a:r>
            <a:r>
              <a:rPr lang="en-US" sz="2000" dirty="0" smtClean="0"/>
              <a:t>Column workshop </a:t>
            </a:r>
            <a:r>
              <a:rPr lang="en-US" sz="2000" baseline="0" dirty="0" smtClean="0"/>
              <a:t>participants.</a:t>
            </a:r>
          </a:p>
          <a:p>
            <a:pPr lvl="1"/>
            <a:r>
              <a:rPr lang="en-US" sz="2000" dirty="0" err="1" smtClean="0"/>
              <a:t>Henk</a:t>
            </a:r>
            <a:r>
              <a:rPr lang="en-US" sz="2000" dirty="0" smtClean="0"/>
              <a:t>-Jan </a:t>
            </a:r>
            <a:r>
              <a:rPr lang="en-US" sz="2000" dirty="0" err="1" smtClean="0"/>
              <a:t>Hoving</a:t>
            </a:r>
            <a:r>
              <a:rPr lang="en-US" sz="2000" dirty="0" smtClean="0"/>
              <a:t> at GEOMAR (former MBARI post-doc)</a:t>
            </a:r>
            <a:endParaRPr lang="en-US" sz="2000" baseline="0" dirty="0" smtClean="0"/>
          </a:p>
          <a:p>
            <a:pPr lvl="0"/>
            <a:endParaRPr lang="en-US" sz="2000" baseline="0" dirty="0" smtClean="0"/>
          </a:p>
          <a:p>
            <a:pPr lvl="0"/>
            <a:r>
              <a:rPr lang="en-US" sz="2000" baseline="0" dirty="0" smtClean="0"/>
              <a:t>WHOI/MBARI </a:t>
            </a:r>
            <a:r>
              <a:rPr lang="en-US" sz="2000" baseline="0" dirty="0" err="1" smtClean="0"/>
              <a:t>Mesobot</a:t>
            </a:r>
            <a:r>
              <a:rPr lang="en-US" sz="2000" baseline="0" dirty="0" smtClean="0"/>
              <a:t> project has a similar camera need.</a:t>
            </a:r>
          </a:p>
        </p:txBody>
      </p:sp>
    </p:spTree>
    <p:extLst>
      <p:ext uri="{BB962C8B-B14F-4D97-AF65-F5344CB8AC3E}">
        <p14:creationId xmlns:p14="http://schemas.microsoft.com/office/powerpoint/2010/main" val="217878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759" y="1854622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5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We propose to 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7949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Develop a free space imaging system for the LRAUV to provide episodic </a:t>
            </a:r>
            <a:r>
              <a:rPr lang="en-US" sz="2000" dirty="0"/>
              <a:t>video and still images of water column macro-zooplankton and </a:t>
            </a:r>
            <a:r>
              <a:rPr lang="en-US" sz="2000" dirty="0" smtClean="0"/>
              <a:t>micronekton as </a:t>
            </a:r>
            <a:r>
              <a:rPr lang="en-US" sz="2000" dirty="0"/>
              <a:t>the LRAUV transits or drifts in a region of interest.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The anticipated target size is in </a:t>
            </a:r>
            <a:r>
              <a:rPr lang="en-US" sz="2000" dirty="0"/>
              <a:t>the range of 1 </a:t>
            </a:r>
            <a:r>
              <a:rPr lang="en-US" sz="2000" dirty="0" smtClean="0"/>
              <a:t>mm to </a:t>
            </a:r>
            <a:r>
              <a:rPr lang="en-US" sz="2000"/>
              <a:t>10 </a:t>
            </a:r>
            <a:r>
              <a:rPr lang="en-US" sz="2000" smtClean="0"/>
              <a:t>cm .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Follow on proposal to the 2018 feasibility study in progress that is:</a:t>
            </a:r>
          </a:p>
          <a:p>
            <a:pPr lvl="1"/>
            <a:r>
              <a:rPr lang="en-US" sz="1800" dirty="0" smtClean="0"/>
              <a:t>Developing the science requirements.</a:t>
            </a:r>
          </a:p>
          <a:p>
            <a:pPr lvl="1"/>
            <a:r>
              <a:rPr lang="en-US" sz="1800" dirty="0" smtClean="0"/>
              <a:t>Will provide a concept design review.</a:t>
            </a:r>
          </a:p>
          <a:p>
            <a:pPr lvl="1"/>
            <a:r>
              <a:rPr lang="en-US" sz="1800" dirty="0" smtClean="0"/>
              <a:t>Will be completed before proposal submission.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05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Inspiration </a:t>
            </a:r>
            <a:r>
              <a:rPr lang="en-US" sz="4000" dirty="0"/>
              <a:t>for This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2980"/>
            <a:ext cx="8229600" cy="4913183"/>
          </a:xfrm>
        </p:spPr>
        <p:txBody>
          <a:bodyPr/>
          <a:lstStyle/>
          <a:p>
            <a:r>
              <a:rPr lang="en-US" sz="2000" dirty="0"/>
              <a:t>The LRAUV physical sensors provide great data </a:t>
            </a:r>
            <a:r>
              <a:rPr lang="en-US" sz="2000" dirty="0" smtClean="0"/>
              <a:t>sets </a:t>
            </a:r>
            <a:r>
              <a:rPr lang="en-US" sz="2000" dirty="0"/>
              <a:t>of the physical properties of the ocean environment …. BUT there are other biological properties that are missed altogether.</a:t>
            </a:r>
          </a:p>
          <a:p>
            <a:endParaRPr lang="en-US" dirty="0"/>
          </a:p>
        </p:txBody>
      </p:sp>
      <p:pic>
        <p:nvPicPr>
          <p:cNvPr id="4" name="Picture 1" descr="Screen shot 2012-05-08 at 9.18.0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4226" y="2355980"/>
            <a:ext cx="4660897" cy="425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7220" y="3961493"/>
            <a:ext cx="25669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700" dirty="0"/>
              <a:t>Ryan, J.P., et al., Boundary influences on HAB phytoplankton ecology in a stratification-enhanced upwelling shadow. Deep-Sea Res. II (2013), http://dx.doi.org/10.1016/j.dsr2.2013.01.017i </a:t>
            </a:r>
          </a:p>
        </p:txBody>
      </p:sp>
    </p:spTree>
    <p:extLst>
      <p:ext uri="{BB962C8B-B14F-4D97-AF65-F5344CB8AC3E}">
        <p14:creationId xmlns:p14="http://schemas.microsoft.com/office/powerpoint/2010/main" val="214258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V_300_slow_short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77248"/>
            <a:ext cx="9144000" cy="482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4327" y="293914"/>
            <a:ext cx="8310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 visual image provides information illuminating the richness of the biological realm that is not captured by other sensors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365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132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More Inspiration for This Proposal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478" y="1195965"/>
            <a:ext cx="8229600" cy="4776428"/>
          </a:xfrm>
        </p:spPr>
        <p:txBody>
          <a:bodyPr>
            <a:noAutofit/>
          </a:bodyPr>
          <a:lstStyle/>
          <a:p>
            <a:r>
              <a:rPr lang="en-US" sz="2000" dirty="0" smtClean="0"/>
              <a:t>Provides</a:t>
            </a:r>
            <a:r>
              <a:rPr lang="en-US" sz="2000" baseline="0" dirty="0" smtClean="0"/>
              <a:t> a capability that overlaps with multiple research programs at MBARI that would use LRAUV imaging data if it were available.</a:t>
            </a:r>
          </a:p>
          <a:p>
            <a:endParaRPr lang="en-US" sz="2000" baseline="0" dirty="0" smtClean="0"/>
          </a:p>
          <a:p>
            <a:pPr lvl="1"/>
            <a:r>
              <a:rPr lang="en-US" sz="1800" dirty="0" smtClean="0"/>
              <a:t>“Big Ocean, Big Data” 901603 Video TAG</a:t>
            </a:r>
          </a:p>
          <a:p>
            <a:pPr marL="457200" lvl="1" indent="0">
              <a:buNone/>
            </a:pPr>
            <a:r>
              <a:rPr lang="en-US" sz="1800" i="1" baseline="0" dirty="0" smtClean="0"/>
              <a:t>Currently </a:t>
            </a:r>
            <a:r>
              <a:rPr lang="en-US" sz="1800" i="1" dirty="0"/>
              <a:t>applying classification </a:t>
            </a:r>
            <a:r>
              <a:rPr lang="en-US" sz="1800" i="1" dirty="0" smtClean="0"/>
              <a:t>algorithms to i2MAP video data with great success. Would like to extend this to the LRAUV. High quality images result in better classification results.</a:t>
            </a:r>
          </a:p>
          <a:p>
            <a:pPr marL="457200" lvl="1" indent="0">
              <a:buNone/>
            </a:pPr>
            <a:endParaRPr lang="en-US" sz="1800" i="1" dirty="0" smtClean="0"/>
          </a:p>
          <a:p>
            <a:pPr lvl="1"/>
            <a:r>
              <a:rPr lang="en-US" sz="1600" dirty="0" smtClean="0"/>
              <a:t> “</a:t>
            </a:r>
            <a:r>
              <a:rPr lang="en-US" sz="1800" dirty="0" smtClean="0"/>
              <a:t>Acoustical </a:t>
            </a:r>
            <a:r>
              <a:rPr lang="en-US" sz="1800" dirty="0"/>
              <a:t>Ocean </a:t>
            </a:r>
            <a:r>
              <a:rPr lang="en-US" sz="1800" dirty="0" smtClean="0"/>
              <a:t>Ecology”</a:t>
            </a:r>
            <a:r>
              <a:rPr lang="en-US" sz="1800" b="1" dirty="0" smtClean="0"/>
              <a:t> </a:t>
            </a:r>
            <a:r>
              <a:rPr lang="en-US" sz="1800" dirty="0" smtClean="0"/>
              <a:t>901700, </a:t>
            </a:r>
            <a:r>
              <a:rPr lang="en-US" sz="1800" dirty="0"/>
              <a:t>Benoit-Bird</a:t>
            </a:r>
            <a:endParaRPr lang="en-US" sz="1800" dirty="0" smtClean="0"/>
          </a:p>
          <a:p>
            <a:pPr marL="457200" lvl="1" indent="0">
              <a:buNone/>
            </a:pPr>
            <a:r>
              <a:rPr lang="en-US" sz="1800" i="1" dirty="0" smtClean="0"/>
              <a:t>Provide </a:t>
            </a:r>
            <a:r>
              <a:rPr lang="en-US" sz="1800" i="1" dirty="0"/>
              <a:t>visual verification of organism aggregations observed by acoustic backscatter once the 2-frequency compact </a:t>
            </a:r>
            <a:r>
              <a:rPr lang="en-US" sz="1800" i="1" dirty="0" err="1" smtClean="0"/>
              <a:t>echosounder</a:t>
            </a:r>
            <a:r>
              <a:rPr lang="en-US" sz="1800" i="1" dirty="0" smtClean="0"/>
              <a:t> is installed on the LRAUV.</a:t>
            </a:r>
          </a:p>
          <a:p>
            <a:pPr marL="457200" lvl="1" indent="0">
              <a:buNone/>
            </a:pPr>
            <a:endParaRPr lang="en-US" sz="1800" i="1" dirty="0" smtClean="0"/>
          </a:p>
          <a:p>
            <a:pPr lvl="1"/>
            <a:r>
              <a:rPr lang="en-US" sz="1800" dirty="0" smtClean="0"/>
              <a:t>“Vertical Migration Initiative” anticipated 2019 proposal Benoit-Bird/</a:t>
            </a:r>
            <a:r>
              <a:rPr lang="en-US" sz="1800" dirty="0" err="1" smtClean="0"/>
              <a:t>Katija</a:t>
            </a:r>
            <a:endParaRPr lang="en-US" sz="1800" dirty="0" smtClean="0"/>
          </a:p>
          <a:p>
            <a:pPr lvl="1"/>
            <a:endParaRPr lang="en-US" sz="1800" dirty="0"/>
          </a:p>
          <a:p>
            <a:pPr marL="4572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2070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351" y="91136"/>
            <a:ext cx="7414727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Motivation for Developing for the LRAUV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3" y="1054277"/>
            <a:ext cx="8229600" cy="382281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LRAUV provides great </a:t>
            </a:r>
            <a:r>
              <a:rPr lang="en-US" sz="2000" dirty="0"/>
              <a:t>operational flexibility with </a:t>
            </a:r>
            <a:r>
              <a:rPr lang="en-US" sz="2000" dirty="0" smtClean="0"/>
              <a:t>long endurance.</a:t>
            </a:r>
            <a:endParaRPr lang="en-US" sz="2000" dirty="0"/>
          </a:p>
          <a:p>
            <a:r>
              <a:rPr lang="en-US" sz="2000" dirty="0" smtClean="0"/>
              <a:t>Relatively slow transit speeds and drifting are possible.</a:t>
            </a:r>
          </a:p>
          <a:p>
            <a:r>
              <a:rPr lang="en-US" sz="2000" dirty="0" smtClean="0"/>
              <a:t>Maximize the utility of an AUV system in which MBARI has made a substantial investment.</a:t>
            </a:r>
          </a:p>
          <a:p>
            <a:r>
              <a:rPr lang="en-US" sz="2000" dirty="0"/>
              <a:t>The LRAUV is a rich platform for the development of advanced sampling methods that would benefit from the inclusion of image data.</a:t>
            </a:r>
          </a:p>
          <a:p>
            <a:pPr lvl="1"/>
            <a:r>
              <a:rPr lang="en-US" sz="1600" dirty="0"/>
              <a:t>“Targeted Sampling by Autonomous Vehicles” 901513, </a:t>
            </a:r>
            <a:r>
              <a:rPr lang="en-US" sz="1600" dirty="0" err="1"/>
              <a:t>Yanwu</a:t>
            </a:r>
            <a:r>
              <a:rPr lang="en-US" sz="1600" dirty="0"/>
              <a:t> Zhang</a:t>
            </a:r>
          </a:p>
          <a:p>
            <a:pPr lvl="1"/>
            <a:r>
              <a:rPr lang="en-US" sz="1600" dirty="0" smtClean="0"/>
              <a:t>Coordinated </a:t>
            </a:r>
            <a:r>
              <a:rPr lang="en-US" sz="1600" dirty="0"/>
              <a:t>multi-vehicle operations allow sampling strategies that can produce unique data sets, i.e. patch tracking and sampling</a:t>
            </a:r>
            <a:r>
              <a:rPr lang="en-US" sz="1600" dirty="0" smtClean="0"/>
              <a:t>.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057" y="4100784"/>
            <a:ext cx="3945908" cy="2577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411" y="4103936"/>
            <a:ext cx="4049486" cy="257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Meeting LRAUV size and weight constraints while maintaining image quality.</a:t>
            </a:r>
          </a:p>
          <a:p>
            <a:r>
              <a:rPr lang="en-US" sz="2000" dirty="0" smtClean="0"/>
              <a:t>Reducing power</a:t>
            </a:r>
            <a:r>
              <a:rPr lang="en-US" sz="2000" baseline="0" dirty="0" smtClean="0"/>
              <a:t> requirements by 75%.</a:t>
            </a:r>
          </a:p>
          <a:p>
            <a:r>
              <a:rPr lang="en-US" sz="2000" dirty="0" smtClean="0"/>
              <a:t>Providing enough illumination to allow fast shutter speeds and adequate depth of field.</a:t>
            </a:r>
          </a:p>
          <a:p>
            <a:r>
              <a:rPr lang="en-US" sz="2000" dirty="0" smtClean="0"/>
              <a:t>Having the ability to efficiently download imagery without recovering the system or opening housings.</a:t>
            </a:r>
          </a:p>
          <a:p>
            <a:r>
              <a:rPr lang="en-US" sz="2000" dirty="0" smtClean="0"/>
              <a:t>Providing a versatile control interface that can be tasked in the mission scripting process.</a:t>
            </a:r>
          </a:p>
          <a:p>
            <a:endParaRPr lang="en-US" sz="2000" baseline="0" dirty="0" smtClean="0"/>
          </a:p>
          <a:p>
            <a:pPr marL="0" indent="0">
              <a:buNone/>
            </a:pPr>
            <a:r>
              <a:rPr lang="en-US" sz="2000" i="1" dirty="0" smtClean="0"/>
              <a:t>The i2MAP system is a valuable reference for making detailed design trade-offs of transit speed vs shutter rate, illumination requirements, etc.</a:t>
            </a:r>
            <a:endParaRPr lang="en-US" sz="2000" i="1" baseline="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012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  <p:pic>
        <p:nvPicPr>
          <p:cNvPr id="4" name="Picture 4" descr="AUV Head shot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60" y="2166313"/>
            <a:ext cx="3370923" cy="353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55"/>
          <a:stretch/>
        </p:blipFill>
        <p:spPr>
          <a:xfrm>
            <a:off x="4495023" y="2166312"/>
            <a:ext cx="4369805" cy="35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8032"/>
            <a:ext cx="9144000" cy="48219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106" y="326261"/>
            <a:ext cx="8540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Can the LRAUV Produce Quality Images?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172408" y="2749421"/>
            <a:ext cx="2805404" cy="16795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8891" y="1699061"/>
            <a:ext cx="264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10 % of the imaging area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12098" y="2170922"/>
            <a:ext cx="460310" cy="5038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8106" y="3059668"/>
            <a:ext cx="2687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90 % less lighting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Easier optical design 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98107" y="1060014"/>
            <a:ext cx="8024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One approach would be to narrow the field of view angle from nearly</a:t>
            </a:r>
          </a:p>
          <a:p>
            <a:pPr algn="ctr"/>
            <a:r>
              <a:rPr lang="en-US" sz="2000" dirty="0" smtClean="0"/>
              <a:t>90 degrees to about 40 degrees: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34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2515</TotalTime>
  <Words>877</Words>
  <Application>Microsoft Office PowerPoint</Application>
  <PresentationFormat>On-screen Show (4:3)</PresentationFormat>
  <Paragraphs>99</Paragraphs>
  <Slides>14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1_Office Theme</vt:lpstr>
      <vt:lpstr>LRAUV Biology Camera Payload</vt:lpstr>
      <vt:lpstr>We propose to …</vt:lpstr>
      <vt:lpstr>The Inspiration for This Proposal</vt:lpstr>
      <vt:lpstr>AUV 300 meter Transect Video (100 cm/sec.) 4 x slowed down playback for human annotation </vt:lpstr>
      <vt:lpstr>More Inspiration for This Proposal</vt:lpstr>
      <vt:lpstr>Motivation for Developing for the LRAUV</vt:lpstr>
      <vt:lpstr>Technical Challenges</vt:lpstr>
      <vt:lpstr>The Challenge</vt:lpstr>
      <vt:lpstr>AUV 300 meter Transect Video (100 cm/sec.) 4 x slowed down playback for human annotation </vt:lpstr>
      <vt:lpstr>AUV 300 meter Transect Video (100 cm/sec.) 4 x slowed down playback for human annotation </vt:lpstr>
      <vt:lpstr>PowerPoint Presentation</vt:lpstr>
      <vt:lpstr>Approach to the Project</vt:lpstr>
      <vt:lpstr>Possibilities for Technology Export</vt:lpstr>
      <vt:lpstr>Questions?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LRAUV Biology Camera Payload</dc:title>
  <dc:creator>Mark Chaffey</dc:creator>
  <cp:lastModifiedBy>Mark Chaffey</cp:lastModifiedBy>
  <cp:revision>126</cp:revision>
  <cp:lastPrinted>2018-05-21T16:06:46Z</cp:lastPrinted>
  <dcterms:created xsi:type="dcterms:W3CDTF">2017-05-18T00:05:39Z</dcterms:created>
  <dcterms:modified xsi:type="dcterms:W3CDTF">2018-05-22T18:10:32Z</dcterms:modified>
</cp:coreProperties>
</file>