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5"/>
  </p:notesMasterIdLst>
  <p:sldIdLst>
    <p:sldId id="259" r:id="rId3"/>
    <p:sldId id="290" r:id="rId4"/>
    <p:sldId id="550" r:id="rId5"/>
    <p:sldId id="551" r:id="rId6"/>
    <p:sldId id="284" r:id="rId7"/>
    <p:sldId id="531" r:id="rId8"/>
    <p:sldId id="532" r:id="rId9"/>
    <p:sldId id="296" r:id="rId10"/>
    <p:sldId id="301" r:id="rId11"/>
    <p:sldId id="310" r:id="rId12"/>
    <p:sldId id="314" r:id="rId13"/>
    <p:sldId id="530" r:id="rId14"/>
    <p:sldId id="261" r:id="rId15"/>
    <p:sldId id="415" r:id="rId16"/>
    <p:sldId id="309" r:id="rId17"/>
    <p:sldId id="292" r:id="rId18"/>
    <p:sldId id="427" r:id="rId19"/>
    <p:sldId id="545" r:id="rId20"/>
    <p:sldId id="412" r:id="rId21"/>
    <p:sldId id="426" r:id="rId22"/>
    <p:sldId id="303" r:id="rId23"/>
    <p:sldId id="448" r:id="rId24"/>
    <p:sldId id="441" r:id="rId25"/>
    <p:sldId id="439" r:id="rId26"/>
    <p:sldId id="440" r:id="rId27"/>
    <p:sldId id="537" r:id="rId28"/>
    <p:sldId id="444" r:id="rId29"/>
    <p:sldId id="463" r:id="rId30"/>
    <p:sldId id="520" r:id="rId31"/>
    <p:sldId id="523" r:id="rId32"/>
    <p:sldId id="538" r:id="rId33"/>
    <p:sldId id="522" r:id="rId34"/>
    <p:sldId id="549" r:id="rId35"/>
    <p:sldId id="539" r:id="rId36"/>
    <p:sldId id="436" r:id="rId37"/>
    <p:sldId id="438" r:id="rId38"/>
    <p:sldId id="547" r:id="rId39"/>
    <p:sldId id="548" r:id="rId40"/>
    <p:sldId id="536" r:id="rId41"/>
    <p:sldId id="535" r:id="rId42"/>
    <p:sldId id="543" r:id="rId43"/>
    <p:sldId id="544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1" autoAdjust="0"/>
    <p:restoredTop sz="83179" autoAdjust="0"/>
  </p:normalViewPr>
  <p:slideViewPr>
    <p:cSldViewPr snapToGrid="0">
      <p:cViewPr varScale="1">
        <p:scale>
          <a:sx n="91" d="100"/>
          <a:sy n="91" d="100"/>
        </p:scale>
        <p:origin x="14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74A59-A7E0-426C-A811-942BF248A74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3DA5A-E872-486D-AFB6-1A81C3D17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6 parameters that BGC-Argo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E731F-6362-4D15-A2E2-259D5447AE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185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1D6435-673F-4C9C-B796-958D222000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708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1D6435-673F-4C9C-B796-958D222000C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97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7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4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89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14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53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66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39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19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12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28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4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3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60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EEB33-8EBB-4FA0-9063-7ECC2E0A1108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C649-37DB-4155-8051-4E68CF163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0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8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4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8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0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A26B-099B-4AE0-8C31-E62969171157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6372D-0A7C-43FC-AEE5-FC7A0E23F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0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7D664-4C50-4EC4-9926-40E08B2C108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F8A86-609C-45C6-BF80-9FFBFC2CDF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172200"/>
            <a:ext cx="12192000" cy="4572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71" y="6212039"/>
            <a:ext cx="3899855" cy="41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830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png"/><Relationship Id="rId5" Type="http://schemas.openxmlformats.org/officeDocument/2006/relationships/image" Target="../media/image47.pn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93D3B2-FE53-4E4C-B294-25167D25C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876" y="2351711"/>
            <a:ext cx="8104246" cy="4141164"/>
          </a:xfrm>
          <a:prstGeom prst="rect">
            <a:avLst/>
          </a:prstGeom>
        </p:spPr>
      </p:pic>
      <p:pic>
        <p:nvPicPr>
          <p:cNvPr id="6" name="Picture 2" descr="C:\Users\yui\Dropbox\Conferences and Meetings\2020_OSM\Spray pH\spray-glider_spray-glider.png">
            <a:extLst>
              <a:ext uri="{FF2B5EF4-FFF2-40B4-BE49-F238E27FC236}">
                <a16:creationId xmlns:a16="http://schemas.microsoft.com/office/drawing/2014/main" id="{183D7BCC-69F4-4DA3-A3D8-DF354DF56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1553">
            <a:off x="9086852" y="5064157"/>
            <a:ext cx="2906290" cy="79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oup" descr="Group">
            <a:extLst>
              <a:ext uri="{FF2B5EF4-FFF2-40B4-BE49-F238E27FC236}">
                <a16:creationId xmlns:a16="http://schemas.microsoft.com/office/drawing/2014/main" id="{95D9CC3C-8D66-4840-9352-44B5FF94D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l="9208" t="3696" r="20401" b="402"/>
          <a:stretch>
            <a:fillRect/>
          </a:stretch>
        </p:blipFill>
        <p:spPr>
          <a:xfrm rot="342657">
            <a:off x="740686" y="2132914"/>
            <a:ext cx="870268" cy="401070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EE26B7-50F8-4CDB-A8DE-C2AFE7E4221A}"/>
              </a:ext>
            </a:extLst>
          </p:cNvPr>
          <p:cNvSpPr txBox="1"/>
          <p:nvPr/>
        </p:nvSpPr>
        <p:spPr>
          <a:xfrm>
            <a:off x="767751" y="64161"/>
            <a:ext cx="1099868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Ocean Biogeochemical Sensing Team</a:t>
            </a:r>
          </a:p>
          <a:p>
            <a:pPr algn="ctr"/>
            <a:endParaRPr lang="en-US" dirty="0"/>
          </a:p>
          <a:p>
            <a:pPr algn="ctr"/>
            <a:r>
              <a:rPr lang="en-US" sz="3600" dirty="0"/>
              <a:t>Help build a global biogeochemical observing system with profiling floats and gliders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3318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0D264-22EF-405F-B1F5-7D12ED54F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47" y="24156"/>
            <a:ext cx="10515600" cy="860518"/>
          </a:xfrm>
        </p:spPr>
        <p:txBody>
          <a:bodyPr/>
          <a:lstStyle/>
          <a:p>
            <a:r>
              <a:rPr lang="en-US" dirty="0"/>
              <a:t>Field results from Spray glider</a:t>
            </a:r>
          </a:p>
        </p:txBody>
      </p:sp>
      <p:pic>
        <p:nvPicPr>
          <p:cNvPr id="5" name="Picture 1" descr="image001">
            <a:extLst>
              <a:ext uri="{FF2B5EF4-FFF2-40B4-BE49-F238E27FC236}">
                <a16:creationId xmlns:a16="http://schemas.microsoft.com/office/drawing/2014/main" id="{F5F6E1B4-1205-45FE-8B50-361D969E7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t="15041" r="53675"/>
          <a:stretch/>
        </p:blipFill>
        <p:spPr bwMode="auto">
          <a:xfrm>
            <a:off x="723181" y="868632"/>
            <a:ext cx="4820728" cy="45427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703810-F2A4-455B-B65F-794CF9C109C5}"/>
              </a:ext>
            </a:extLst>
          </p:cNvPr>
          <p:cNvSpPr txBox="1"/>
          <p:nvPr/>
        </p:nvSpPr>
        <p:spPr>
          <a:xfrm>
            <a:off x="723181" y="5411334"/>
            <a:ext cx="4820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Original Foil, </a:t>
            </a:r>
          </a:p>
          <a:p>
            <a:pPr algn="ctr"/>
            <a:r>
              <a:rPr lang="en-US" sz="2400" dirty="0"/>
              <a:t>Response time: 400-800 seconds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E06DED-BB04-46CB-A3B7-9A809F4C0376}"/>
              </a:ext>
            </a:extLst>
          </p:cNvPr>
          <p:cNvSpPr txBox="1"/>
          <p:nvPr/>
        </p:nvSpPr>
        <p:spPr>
          <a:xfrm>
            <a:off x="2860375" y="4203877"/>
            <a:ext cx="2398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February 2023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F5278C-70E0-4AAB-8F3A-E763DB2E65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50" y="3317719"/>
            <a:ext cx="2419564" cy="65988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3A29F87-3BAC-46BC-9C85-3FB85DEFA256}"/>
              </a:ext>
            </a:extLst>
          </p:cNvPr>
          <p:cNvGrpSpPr/>
          <p:nvPr/>
        </p:nvGrpSpPr>
        <p:grpSpPr>
          <a:xfrm>
            <a:off x="5390431" y="863102"/>
            <a:ext cx="6281108" cy="5379229"/>
            <a:chOff x="5390431" y="863102"/>
            <a:chExt cx="6281108" cy="53792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EAF4D52-EC9A-4B3F-8466-41838495C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392"/>
            <a:stretch/>
          </p:blipFill>
          <p:spPr>
            <a:xfrm>
              <a:off x="6512943" y="863102"/>
              <a:ext cx="5158596" cy="45482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AD1FB3-5B1D-4BDF-A459-F0F496F8F94B}"/>
                </a:ext>
              </a:extLst>
            </p:cNvPr>
            <p:cNvSpPr txBox="1"/>
            <p:nvPr/>
          </p:nvSpPr>
          <p:spPr>
            <a:xfrm>
              <a:off x="6681877" y="5411334"/>
              <a:ext cx="4820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Fast response Foil, </a:t>
              </a:r>
            </a:p>
            <a:p>
              <a:pPr algn="ctr"/>
              <a:r>
                <a:rPr lang="en-US" sz="2400" dirty="0"/>
                <a:t>Response time: 20-40 seconds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3E1341-52AE-417B-B3DD-C58FD37E2C76}"/>
                </a:ext>
              </a:extLst>
            </p:cNvPr>
            <p:cNvSpPr txBox="1"/>
            <p:nvPr/>
          </p:nvSpPr>
          <p:spPr>
            <a:xfrm>
              <a:off x="9021793" y="4203878"/>
              <a:ext cx="2398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July 2023</a:t>
              </a: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0314E03B-F6CC-4AD9-96AD-8BEA3CB9D53A}"/>
                </a:ext>
              </a:extLst>
            </p:cNvPr>
            <p:cNvSpPr/>
            <p:nvPr/>
          </p:nvSpPr>
          <p:spPr>
            <a:xfrm>
              <a:off x="5390431" y="2415246"/>
              <a:ext cx="1411137" cy="1200329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DB8843-3E0F-4865-9010-BF8AD637F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0898" y="3317719"/>
              <a:ext cx="2419564" cy="659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00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FB08E-9B1E-46E4-9397-F8FC1C63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159"/>
          </a:xfrm>
        </p:spPr>
        <p:txBody>
          <a:bodyPr/>
          <a:lstStyle/>
          <a:p>
            <a:r>
              <a:rPr lang="en-US" dirty="0" err="1"/>
              <a:t>SURpH</a:t>
            </a:r>
            <a:r>
              <a:rPr lang="en-US" dirty="0"/>
              <a:t> Sensor (ISFET)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3EBF71-DF70-49BA-9098-1A7A4237D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3" t="21152" r="33156" b="20580"/>
          <a:stretch/>
        </p:blipFill>
        <p:spPr>
          <a:xfrm>
            <a:off x="6900892" y="1671766"/>
            <a:ext cx="4695995" cy="4332219"/>
          </a:xfrm>
          <a:prstGeom prst="rect">
            <a:avLst/>
          </a:prstGeom>
        </p:spPr>
      </p:pic>
      <p:pic>
        <p:nvPicPr>
          <p:cNvPr id="1026" name="Picture 2" descr="LioniX International">
            <a:extLst>
              <a:ext uri="{FF2B5EF4-FFF2-40B4-BE49-F238E27FC236}">
                <a16:creationId xmlns:a16="http://schemas.microsoft.com/office/drawing/2014/main" id="{23CE8BC8-F3C7-4300-86FD-547259AB63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387" y="212891"/>
            <a:ext cx="32385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360b7feba0be79b636293cb77aaede394d2ba304@zimbra">
            <a:extLst>
              <a:ext uri="{FF2B5EF4-FFF2-40B4-BE49-F238E27FC236}">
                <a16:creationId xmlns:a16="http://schemas.microsoft.com/office/drawing/2014/main" id="{4A0EA484-28CD-4053-8797-8E2C86CE84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8"/>
          <a:stretch/>
        </p:blipFill>
        <p:spPr bwMode="auto">
          <a:xfrm>
            <a:off x="1081320" y="1251284"/>
            <a:ext cx="4392669" cy="4728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564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D2088-944C-438D-9D1B-975AEA86B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622"/>
            <a:ext cx="10515600" cy="1006475"/>
          </a:xfrm>
        </p:spPr>
        <p:txBody>
          <a:bodyPr/>
          <a:lstStyle/>
          <a:p>
            <a:r>
              <a:rPr lang="en-US" dirty="0"/>
              <a:t>First test on Spray looks very promising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FF6BD-2B3D-45CC-839D-34DE80607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47B35A-F800-4FA0-A87C-BAB28BB1D04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" y="1161097"/>
            <a:ext cx="11163300" cy="5015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78FF05-7C64-4FC0-8EF6-CC86593F01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90" y="3546319"/>
            <a:ext cx="2419564" cy="659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2C6296-BA93-44D7-A77A-E49CEE6FD622}"/>
              </a:ext>
            </a:extLst>
          </p:cNvPr>
          <p:cNvSpPr txBox="1"/>
          <p:nvPr/>
        </p:nvSpPr>
        <p:spPr>
          <a:xfrm>
            <a:off x="3334182" y="4121964"/>
            <a:ext cx="1821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Profiles at M2</a:t>
            </a:r>
          </a:p>
        </p:txBody>
      </p:sp>
    </p:spTree>
    <p:extLst>
      <p:ext uri="{BB962C8B-B14F-4D97-AF65-F5344CB8AC3E}">
        <p14:creationId xmlns:p14="http://schemas.microsoft.com/office/powerpoint/2010/main" val="3506801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3.googleusercontent.com/pTrgHLZjRjxlUQ2CLW04t9irfaj4drfCl2yQxMky59czMLa36VOF_h27KTu3v8sL9_rYjoAANvbvpEESZo_wsJZshuxgx056JxnG1r9gOkOZU8BjgzTNRXtfCc9mdgboKwEB1FnAJQ1Ca3AD90S3wh3M5w=s2048">
            <a:extLst>
              <a:ext uri="{FF2B5EF4-FFF2-40B4-BE49-F238E27FC236}">
                <a16:creationId xmlns:a16="http://schemas.microsoft.com/office/drawing/2014/main" id="{E3F26ED7-5854-45D5-909A-5EFD96A9BF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8" r="20224"/>
          <a:stretch/>
        </p:blipFill>
        <p:spPr bwMode="auto">
          <a:xfrm>
            <a:off x="344148" y="1167061"/>
            <a:ext cx="2902591" cy="411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5.googleusercontent.com/pWhAWwG3vRloozH9GJYJjazPmDkIF-0AJVVYjGFHaHsiFOn04uMcPb6GTnlOdXI8mXmiHJ3Wc3D8NvYpbrqt6b-DjlCz2Aaco5oIMPscmA48HGgHc8yIfEK1myFFYlwD68RcC8TbBByC7fDlqt0Tm78UHw=s2048">
            <a:extLst>
              <a:ext uri="{FF2B5EF4-FFF2-40B4-BE49-F238E27FC236}">
                <a16:creationId xmlns:a16="http://schemas.microsoft.com/office/drawing/2014/main" id="{5AAFADB0-8576-44A7-BB52-5305BE0C0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8" t="35759" r="7546" b="26319"/>
          <a:stretch/>
        </p:blipFill>
        <p:spPr bwMode="auto">
          <a:xfrm>
            <a:off x="7490068" y="2036847"/>
            <a:ext cx="4022519" cy="259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3.googleusercontent.com/qcnYlLvkj3hYfRYGrgfpvTGXYqENYlQMJC6F4K-Fe7L9zTfKkCAbxspoznZGzCrKkzeyC58ltgpuq3gAa9P25zSloctlzwg1C10Cc0yjEEQvsjEAnn4V9_MVjzYqgCiPCqLStxpffJlc_8U4brfE7o049g=s2048">
            <a:extLst>
              <a:ext uri="{FF2B5EF4-FFF2-40B4-BE49-F238E27FC236}">
                <a16:creationId xmlns:a16="http://schemas.microsoft.com/office/drawing/2014/main" id="{CB152F06-E78B-4524-B98E-3441C61E12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t="25933" r="14553" b="5790"/>
          <a:stretch/>
        </p:blipFill>
        <p:spPr bwMode="auto">
          <a:xfrm>
            <a:off x="3682867" y="1261587"/>
            <a:ext cx="2969702" cy="392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row: Up 13">
            <a:extLst>
              <a:ext uri="{FF2B5EF4-FFF2-40B4-BE49-F238E27FC236}">
                <a16:creationId xmlns:a16="http://schemas.microsoft.com/office/drawing/2014/main" id="{4B4E28A0-835B-43BA-9B05-4613ECE40505}"/>
              </a:ext>
            </a:extLst>
          </p:cNvPr>
          <p:cNvSpPr/>
          <p:nvPr/>
        </p:nvSpPr>
        <p:spPr>
          <a:xfrm rot="911954">
            <a:off x="1496927" y="2199186"/>
            <a:ext cx="251669" cy="1570833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Circular 14">
            <a:extLst>
              <a:ext uri="{FF2B5EF4-FFF2-40B4-BE49-F238E27FC236}">
                <a16:creationId xmlns:a16="http://schemas.microsoft.com/office/drawing/2014/main" id="{4D1A7C97-E94B-4984-9A0F-21F1A4404F11}"/>
              </a:ext>
            </a:extLst>
          </p:cNvPr>
          <p:cNvSpPr/>
          <p:nvPr/>
        </p:nvSpPr>
        <p:spPr>
          <a:xfrm rot="2454765" flipH="1">
            <a:off x="915331" y="1455324"/>
            <a:ext cx="999453" cy="1093271"/>
          </a:xfrm>
          <a:prstGeom prst="circularArrow">
            <a:avLst>
              <a:gd name="adj1" fmla="val 12344"/>
              <a:gd name="adj2" fmla="val 1100376"/>
              <a:gd name="adj3" fmla="val 20301458"/>
              <a:gd name="adj4" fmla="val 12851270"/>
              <a:gd name="adj5" fmla="val 11246"/>
            </a:avLst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F4C59D58-D125-4541-B310-B462B5B4D583}"/>
              </a:ext>
            </a:extLst>
          </p:cNvPr>
          <p:cNvSpPr/>
          <p:nvPr/>
        </p:nvSpPr>
        <p:spPr>
          <a:xfrm rot="7391039">
            <a:off x="5662403" y="1539355"/>
            <a:ext cx="181802" cy="639217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37AC1B93-CE0B-4798-A395-A293EA0B44BE}"/>
              </a:ext>
            </a:extLst>
          </p:cNvPr>
          <p:cNvSpPr/>
          <p:nvPr/>
        </p:nvSpPr>
        <p:spPr>
          <a:xfrm rot="4023876">
            <a:off x="6253383" y="1768700"/>
            <a:ext cx="123812" cy="363230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F03D8BF5-B010-41BB-A68A-6D0BB0FA1E7C}"/>
              </a:ext>
            </a:extLst>
          </p:cNvPr>
          <p:cNvSpPr/>
          <p:nvPr/>
        </p:nvSpPr>
        <p:spPr>
          <a:xfrm rot="6886721">
            <a:off x="6255444" y="1987405"/>
            <a:ext cx="123812" cy="363230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5D671DCA-6F37-48B0-9FF7-BA9576F63747}"/>
              </a:ext>
            </a:extLst>
          </p:cNvPr>
          <p:cNvSpPr/>
          <p:nvPr/>
        </p:nvSpPr>
        <p:spPr>
          <a:xfrm rot="9806303">
            <a:off x="6020444" y="2138946"/>
            <a:ext cx="123812" cy="363230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46CB6AB6-E2D6-437A-9256-1AEAFFF40483}"/>
              </a:ext>
            </a:extLst>
          </p:cNvPr>
          <p:cNvSpPr/>
          <p:nvPr/>
        </p:nvSpPr>
        <p:spPr>
          <a:xfrm rot="12504267">
            <a:off x="5779380" y="2116774"/>
            <a:ext cx="123812" cy="363230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Up 25">
            <a:extLst>
              <a:ext uri="{FF2B5EF4-FFF2-40B4-BE49-F238E27FC236}">
                <a16:creationId xmlns:a16="http://schemas.microsoft.com/office/drawing/2014/main" id="{B61D1FA6-88F1-4232-A61A-89CF69700F2E}"/>
              </a:ext>
            </a:extLst>
          </p:cNvPr>
          <p:cNvSpPr/>
          <p:nvPr/>
        </p:nvSpPr>
        <p:spPr>
          <a:xfrm rot="2171054">
            <a:off x="6131150" y="1585566"/>
            <a:ext cx="123812" cy="363230"/>
          </a:xfrm>
          <a:prstGeom prst="upArrow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786026-581A-4465-9B30-320F0472DB05}"/>
              </a:ext>
            </a:extLst>
          </p:cNvPr>
          <p:cNvSpPr txBox="1"/>
          <p:nvPr/>
        </p:nvSpPr>
        <p:spPr>
          <a:xfrm>
            <a:off x="1851185" y="2512288"/>
            <a:ext cx="1471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6A21D"/>
                </a:solidFill>
              </a:rPr>
              <a:t>Flow Path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6A8CF4-6ACF-4321-B697-CA28368D0D14}"/>
              </a:ext>
            </a:extLst>
          </p:cNvPr>
          <p:cNvSpPr txBox="1"/>
          <p:nvPr/>
        </p:nvSpPr>
        <p:spPr>
          <a:xfrm>
            <a:off x="4362026" y="756230"/>
            <a:ext cx="1214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CC33"/>
                </a:solidFill>
              </a:rPr>
              <a:t>Plenum</a:t>
            </a:r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37B45CFB-BE34-45BD-A001-0BD8779A1D2E}"/>
              </a:ext>
            </a:extLst>
          </p:cNvPr>
          <p:cNvSpPr/>
          <p:nvPr/>
        </p:nvSpPr>
        <p:spPr>
          <a:xfrm rot="8058022">
            <a:off x="5428641" y="918216"/>
            <a:ext cx="217473" cy="743673"/>
          </a:xfrm>
          <a:prstGeom prst="upArrow">
            <a:avLst>
              <a:gd name="adj1" fmla="val 28474"/>
              <a:gd name="adj2" fmla="val 85304"/>
            </a:avLst>
          </a:prstGeom>
          <a:solidFill>
            <a:srgbClr val="33CC33"/>
          </a:solidFill>
          <a:ln w="952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6901C0-E3AE-49D0-983A-E5DBD011B712}"/>
              </a:ext>
            </a:extLst>
          </p:cNvPr>
          <p:cNvSpPr txBox="1"/>
          <p:nvPr/>
        </p:nvSpPr>
        <p:spPr>
          <a:xfrm>
            <a:off x="8762191" y="1176197"/>
            <a:ext cx="1214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1CB0B0"/>
                </a:solidFill>
              </a:rPr>
              <a:t>Sensing Foil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660DFB-4132-4081-87ED-1CE014EA9152}"/>
              </a:ext>
            </a:extLst>
          </p:cNvPr>
          <p:cNvSpPr txBox="1"/>
          <p:nvPr/>
        </p:nvSpPr>
        <p:spPr>
          <a:xfrm>
            <a:off x="0" y="185602"/>
            <a:ext cx="12125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SBS83: a pumped and air-calibratable oxygen </a:t>
            </a:r>
            <a:r>
              <a:rPr lang="en-US" sz="3600" dirty="0" err="1"/>
              <a:t>optode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80165A-59CB-4FCD-8F99-FCC34AD71B3C}"/>
              </a:ext>
            </a:extLst>
          </p:cNvPr>
          <p:cNvSpPr txBox="1"/>
          <p:nvPr/>
        </p:nvSpPr>
        <p:spPr>
          <a:xfrm>
            <a:off x="826068" y="5376837"/>
            <a:ext cx="5129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 pumped flow stream for faster response time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94A8B2-5BBB-4A85-9BD6-887D47146949}"/>
              </a:ext>
            </a:extLst>
          </p:cNvPr>
          <p:cNvSpPr txBox="1"/>
          <p:nvPr/>
        </p:nvSpPr>
        <p:spPr>
          <a:xfrm>
            <a:off x="7432880" y="5007505"/>
            <a:ext cx="4414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At surface, plenum drains exposing sensing foil to atmosphere for ai-calibrations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5F50F9-708D-4114-B30B-F076B544DF39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9369247" y="1822528"/>
            <a:ext cx="1273353" cy="1733472"/>
          </a:xfrm>
          <a:prstGeom prst="straightConnector1">
            <a:avLst/>
          </a:prstGeom>
          <a:ln w="57150">
            <a:solidFill>
              <a:srgbClr val="1CAC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193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22F4-48CF-43E2-BFD0-65341C27F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325206"/>
            <a:ext cx="10515600" cy="821951"/>
          </a:xfrm>
        </p:spPr>
        <p:txBody>
          <a:bodyPr/>
          <a:lstStyle/>
          <a:p>
            <a:r>
              <a:rPr lang="en-US" dirty="0"/>
              <a:t>11 deployed worldwide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90007E-E6FA-4363-B19B-BF9E52217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92" y="1406494"/>
            <a:ext cx="4672153" cy="45905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489188-031E-4D9F-85FF-9C5BEBA85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889" y="399010"/>
            <a:ext cx="4802871" cy="56579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05AB7D-8E8D-473C-A870-AEEF46FCC8E3}"/>
              </a:ext>
            </a:extLst>
          </p:cNvPr>
          <p:cNvSpPr txBox="1"/>
          <p:nvPr/>
        </p:nvSpPr>
        <p:spPr>
          <a:xfrm>
            <a:off x="9176265" y="2237883"/>
            <a:ext cx="2228797" cy="101566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All sensors seem to be working well so far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F2B56D-EC97-4CF1-B407-967212ADB056}"/>
              </a:ext>
            </a:extLst>
          </p:cNvPr>
          <p:cNvSpPr txBox="1"/>
          <p:nvPr/>
        </p:nvSpPr>
        <p:spPr>
          <a:xfrm>
            <a:off x="1212471" y="3192550"/>
            <a:ext cx="2228797" cy="70788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8 in GDAC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3 TripleO2 floats</a:t>
            </a:r>
          </a:p>
        </p:txBody>
      </p:sp>
    </p:spTree>
    <p:extLst>
      <p:ext uri="{BB962C8B-B14F-4D97-AF65-F5344CB8AC3E}">
        <p14:creationId xmlns:p14="http://schemas.microsoft.com/office/powerpoint/2010/main" val="3033844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57B4444-2027-4552-8BF5-79DEB5D34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386" y="940279"/>
            <a:ext cx="6958204" cy="5080525"/>
          </a:xfrm>
        </p:spPr>
      </p:pic>
      <p:pic>
        <p:nvPicPr>
          <p:cNvPr id="4" name="Picture 2" descr="https://mww.mbari.org/images/staff/wape.jpg">
            <a:extLst>
              <a:ext uri="{FF2B5EF4-FFF2-40B4-BE49-F238E27FC236}">
                <a16:creationId xmlns:a16="http://schemas.microsoft.com/office/drawing/2014/main" id="{E6CCB764-6295-4F82-8AE2-9C785750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97" y="2665824"/>
            <a:ext cx="160972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mww.mbari.org/images/staff/bdavis.jpg">
            <a:extLst>
              <a:ext uri="{FF2B5EF4-FFF2-40B4-BE49-F238E27FC236}">
                <a16:creationId xmlns:a16="http://schemas.microsoft.com/office/drawing/2014/main" id="{E65E719B-C856-4167-A211-B480FF179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97" y="940280"/>
            <a:ext cx="160972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mww.mbari.org/images/staff/jmetter.jpg">
            <a:extLst>
              <a:ext uri="{FF2B5EF4-FFF2-40B4-BE49-F238E27FC236}">
                <a16:creationId xmlns:a16="http://schemas.microsoft.com/office/drawing/2014/main" id="{AD2803F1-2A36-49D5-BEA4-9F27492A0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97" y="4391368"/>
            <a:ext cx="160972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2E4105D-FA39-4E7D-90E3-926E6A20DF9A}"/>
              </a:ext>
            </a:extLst>
          </p:cNvPr>
          <p:cNvSpPr txBox="1">
            <a:spLocks/>
          </p:cNvSpPr>
          <p:nvPr/>
        </p:nvSpPr>
        <p:spPr>
          <a:xfrm>
            <a:off x="0" y="19598"/>
            <a:ext cx="8315864" cy="920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Quantifying Response Time in 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584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7-us.googleusercontent.com/mES1W5Se3POaHD9ztSEgp6TY894Qd5MbXDcClp2qlLEtlomACBaZGg0tAT7pcRQ2pnEXzukthzwldHUBnVNrng_GeDwcbskN6yj4nGcQijea50mODE8YYvmMJqhpblZFXNJoeviz3dNvu6z6nSDMuyo">
            <a:extLst>
              <a:ext uri="{FF2B5EF4-FFF2-40B4-BE49-F238E27FC236}">
                <a16:creationId xmlns:a16="http://schemas.microsoft.com/office/drawing/2014/main" id="{AA323FEE-B471-4869-B1C7-B867883053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r="-1"/>
          <a:stretch/>
        </p:blipFill>
        <p:spPr bwMode="auto">
          <a:xfrm>
            <a:off x="1024938" y="117230"/>
            <a:ext cx="10446923" cy="443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B39E8B0D-353C-444F-9E77-EC1835E564AD" descr="F4A821FD-8190-4591-B863-66AFD3DD4A29">
            <a:extLst>
              <a:ext uri="{FF2B5EF4-FFF2-40B4-BE49-F238E27FC236}">
                <a16:creationId xmlns:a16="http://schemas.microsoft.com/office/drawing/2014/main" id="{5471A7F6-393B-4A2F-B532-134165CC6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078">
            <a:off x="9189431" y="199718"/>
            <a:ext cx="1609222" cy="46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Group" descr="Group">
            <a:extLst>
              <a:ext uri="{FF2B5EF4-FFF2-40B4-BE49-F238E27FC236}">
                <a16:creationId xmlns:a16="http://schemas.microsoft.com/office/drawing/2014/main" id="{8192E60E-D2EA-4488-AAEB-4DCF9F54A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l="9208" t="3696" r="20401" b="402"/>
          <a:stretch>
            <a:fillRect/>
          </a:stretch>
        </p:blipFill>
        <p:spPr>
          <a:xfrm>
            <a:off x="4601561" y="102101"/>
            <a:ext cx="248122" cy="1143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Group" descr="Group">
            <a:extLst>
              <a:ext uri="{FF2B5EF4-FFF2-40B4-BE49-F238E27FC236}">
                <a16:creationId xmlns:a16="http://schemas.microsoft.com/office/drawing/2014/main" id="{30E418C1-20DA-4DE1-8FCB-C89F35C9A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l="9208" t="3696" r="20401" b="402"/>
          <a:stretch>
            <a:fillRect/>
          </a:stretch>
        </p:blipFill>
        <p:spPr>
          <a:xfrm>
            <a:off x="4912681" y="0"/>
            <a:ext cx="248122" cy="1143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Group" descr="Group">
            <a:extLst>
              <a:ext uri="{FF2B5EF4-FFF2-40B4-BE49-F238E27FC236}">
                <a16:creationId xmlns:a16="http://schemas.microsoft.com/office/drawing/2014/main" id="{D69A58A9-7F91-468B-B2FA-9689D368A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 l="9208" t="3696" r="20401" b="402"/>
          <a:stretch>
            <a:fillRect/>
          </a:stretch>
        </p:blipFill>
        <p:spPr>
          <a:xfrm>
            <a:off x="5223801" y="274981"/>
            <a:ext cx="248122" cy="114349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D770AF-2ADC-461C-BD56-C6C66F386B77}"/>
              </a:ext>
            </a:extLst>
          </p:cNvPr>
          <p:cNvSpPr txBox="1"/>
          <p:nvPr/>
        </p:nvSpPr>
        <p:spPr>
          <a:xfrm>
            <a:off x="5223801" y="4709107"/>
            <a:ext cx="6663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/>
              <a:t>Gain ranged by an order of magnitude globally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Large, seasonal amplitude in gain correction</a:t>
            </a:r>
          </a:p>
        </p:txBody>
      </p:sp>
      <p:sp>
        <p:nvSpPr>
          <p:cNvPr id="3" name="AutoShape 4" descr="F6b_Kd_vs_sat_grids.png">
            <a:extLst>
              <a:ext uri="{FF2B5EF4-FFF2-40B4-BE49-F238E27FC236}">
                <a16:creationId xmlns:a16="http://schemas.microsoft.com/office/drawing/2014/main" id="{D687C698-F6D1-4B65-A937-60C60D515D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https://lh7-us.googleusercontent.com/zAHVb393CmfViVfHZRjUH9GXl7WV3k-R-L9WcxJEp3Y_WgqHxANsj2q3h8UPR1vXKq3U6IUEwaLw3ytE-1js0xh2Lt7BXtP7CjO0rytr-4KxPg06MpdONmjCy814iCtuMBil87cnhx4bqsxh3dTnp4A">
            <a:extLst>
              <a:ext uri="{FF2B5EF4-FFF2-40B4-BE49-F238E27FC236}">
                <a16:creationId xmlns:a16="http://schemas.microsoft.com/office/drawing/2014/main" id="{6BFEC5BE-572D-446C-85DF-B9B6E3F5B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78" y="4653457"/>
            <a:ext cx="4177957" cy="200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943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A9E34-3A63-4601-8E42-8F05750AA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119" y="149466"/>
            <a:ext cx="10515600" cy="69963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Accurate </a:t>
            </a:r>
            <a:r>
              <a:rPr lang="en-US" dirty="0" err="1"/>
              <a:t>pCO</a:t>
            </a:r>
            <a:r>
              <a:rPr lang="en-US" dirty="0"/>
              <a:t> from floats?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80F0AB-D56F-4F4F-945B-6DEF455B3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9" t="6129" r="11207" b="7522"/>
          <a:stretch/>
        </p:blipFill>
        <p:spPr>
          <a:xfrm>
            <a:off x="2305142" y="968612"/>
            <a:ext cx="7631555" cy="49207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83BF5A-078B-4194-BA1A-71D31F1480B7}"/>
              </a:ext>
            </a:extLst>
          </p:cNvPr>
          <p:cNvSpPr txBox="1"/>
          <p:nvPr/>
        </p:nvSpPr>
        <p:spPr>
          <a:xfrm rot="16200000">
            <a:off x="9266592" y="3307794"/>
            <a:ext cx="6259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Float</a:t>
            </a:r>
          </a:p>
        </p:txBody>
      </p:sp>
    </p:spTree>
    <p:extLst>
      <p:ext uri="{BB962C8B-B14F-4D97-AF65-F5344CB8AC3E}">
        <p14:creationId xmlns:p14="http://schemas.microsoft.com/office/powerpoint/2010/main" val="1402284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3EBB0-9352-4AC9-834B-88A956EA7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23" y="299120"/>
            <a:ext cx="6580517" cy="1048156"/>
          </a:xfrm>
        </p:spPr>
        <p:txBody>
          <a:bodyPr/>
          <a:lstStyle/>
          <a:p>
            <a:r>
              <a:rPr lang="en-US" dirty="0"/>
              <a:t>Organic Alkalinity (Lenka)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10E3DD-8A02-4B67-8A70-4BAAF62485DE}"/>
              </a:ext>
            </a:extLst>
          </p:cNvPr>
          <p:cNvSpPr txBox="1">
            <a:spLocks/>
          </p:cNvSpPr>
          <p:nvPr/>
        </p:nvSpPr>
        <p:spPr>
          <a:xfrm>
            <a:off x="361582" y="1587261"/>
            <a:ext cx="6670765" cy="392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Completed experiments demonstrating 2-4 </a:t>
            </a:r>
            <a:r>
              <a:rPr lang="en-US" sz="3200" dirty="0" err="1"/>
              <a:t>umol</a:t>
            </a:r>
            <a:r>
              <a:rPr lang="en-US" sz="3200" dirty="0"/>
              <a:t>/kg of organic alkalinity is consistently found in natural seawater, including M2</a:t>
            </a:r>
          </a:p>
          <a:p>
            <a:r>
              <a:rPr lang="en-US" sz="3200" dirty="0"/>
              <a:t>Results will be presented in Ocean Sciences, and UCSC seminar (March?)</a:t>
            </a:r>
          </a:p>
        </p:txBody>
      </p:sp>
      <p:pic>
        <p:nvPicPr>
          <p:cNvPr id="5" name="Picture 4" descr="https://lh7-us.googleusercontent.com/dQu-VGrQC7FHZ3wFowglQpl70QEeJSVhQd8XMVTe8CazPbOTXPCsIECxRmyAznCfeDHFn2n8U-vhZh4vXB7fBSd99Y5490JQern6vKOMa-pUt0EZr6lcxVZSZKdcv7-O0sLWYF8e14PpyHdWuz0qKhw">
            <a:extLst>
              <a:ext uri="{FF2B5EF4-FFF2-40B4-BE49-F238E27FC236}">
                <a16:creationId xmlns:a16="http://schemas.microsoft.com/office/drawing/2014/main" id="{5CDC6827-4178-4D43-9212-37E67BDB8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725" y="4051742"/>
            <a:ext cx="4611842" cy="25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c4hB-cahhU0ThzFzTCThOC2AcMVPjVBc4APZLCGpzgt8GISaAYjXQFBFR26AzXR76FqVhv87VzP0Dm8cVDsS5uGcfYYrw128cvdCjhSLD_k0PlYSmYzxlQ2_P4BOPrv0oO4YRK125y2o8wTzJebfJKs">
            <a:extLst>
              <a:ext uri="{FF2B5EF4-FFF2-40B4-BE49-F238E27FC236}">
                <a16:creationId xmlns:a16="http://schemas.microsoft.com/office/drawing/2014/main" id="{CE54D651-5E00-48A5-A320-D2606C1FD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350" y="501153"/>
            <a:ext cx="3242594" cy="33443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60A6D4-F354-417D-A0A2-79D5F3B59ACA}"/>
              </a:ext>
            </a:extLst>
          </p:cNvPr>
          <p:cNvSpPr txBox="1"/>
          <p:nvPr/>
        </p:nvSpPr>
        <p:spPr>
          <a:xfrm>
            <a:off x="7617297" y="0"/>
            <a:ext cx="4002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Profile at M2</a:t>
            </a:r>
          </a:p>
        </p:txBody>
      </p:sp>
    </p:spTree>
    <p:extLst>
      <p:ext uri="{BB962C8B-B14F-4D97-AF65-F5344CB8AC3E}">
        <p14:creationId xmlns:p14="http://schemas.microsoft.com/office/powerpoint/2010/main" val="3456677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712DA60E-6BD0-4A47-A280-F75F20037C0D}"/>
              </a:ext>
            </a:extLst>
          </p:cNvPr>
          <p:cNvSpPr/>
          <p:nvPr/>
        </p:nvSpPr>
        <p:spPr>
          <a:xfrm>
            <a:off x="5119776" y="155920"/>
            <a:ext cx="1952446" cy="1966823"/>
          </a:xfrm>
          <a:prstGeom prst="ellipse">
            <a:avLst/>
          </a:prstGeom>
          <a:solidFill>
            <a:srgbClr val="8BEEF3">
              <a:alpha val="30000"/>
            </a:srgbClr>
          </a:solidFill>
          <a:ln w="57150">
            <a:solidFill>
              <a:srgbClr val="8BEE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BEEF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733CB24-E09D-4720-87C0-CE2E5F706951}"/>
              </a:ext>
            </a:extLst>
          </p:cNvPr>
          <p:cNvSpPr/>
          <p:nvPr/>
        </p:nvSpPr>
        <p:spPr>
          <a:xfrm>
            <a:off x="6921979" y="1228546"/>
            <a:ext cx="1952446" cy="1966823"/>
          </a:xfrm>
          <a:prstGeom prst="ellipse">
            <a:avLst/>
          </a:prstGeom>
          <a:solidFill>
            <a:srgbClr val="F452FF">
              <a:alpha val="30000"/>
            </a:srgbClr>
          </a:solidFill>
          <a:ln w="57150">
            <a:solidFill>
              <a:srgbClr val="F45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452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Nitrate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452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B75E33-43CA-46AD-88A5-47A8D2531255}"/>
              </a:ext>
            </a:extLst>
          </p:cNvPr>
          <p:cNvSpPr/>
          <p:nvPr/>
        </p:nvSpPr>
        <p:spPr>
          <a:xfrm>
            <a:off x="6921979" y="3301218"/>
            <a:ext cx="1952446" cy="1966823"/>
          </a:xfrm>
          <a:prstGeom prst="ellipse">
            <a:avLst/>
          </a:prstGeom>
          <a:solidFill>
            <a:srgbClr val="FFC000">
              <a:alpha val="30000"/>
            </a:srgb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29BCFB4-B7D3-4B8A-8176-9639EA627ECD}"/>
              </a:ext>
            </a:extLst>
          </p:cNvPr>
          <p:cNvSpPr/>
          <p:nvPr/>
        </p:nvSpPr>
        <p:spPr>
          <a:xfrm>
            <a:off x="5119776" y="4370893"/>
            <a:ext cx="1952446" cy="1966823"/>
          </a:xfrm>
          <a:prstGeom prst="ellipse">
            <a:avLst/>
          </a:prstGeom>
          <a:solidFill>
            <a:srgbClr val="92D050">
              <a:alpha val="30000"/>
            </a:srgb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Chla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Fluor.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989056F-58DE-4B2D-9219-7DEF09F60EE8}"/>
              </a:ext>
            </a:extLst>
          </p:cNvPr>
          <p:cNvSpPr/>
          <p:nvPr/>
        </p:nvSpPr>
        <p:spPr>
          <a:xfrm>
            <a:off x="3317573" y="3301218"/>
            <a:ext cx="1952446" cy="1966823"/>
          </a:xfrm>
          <a:prstGeom prst="ellipse">
            <a:avLst/>
          </a:prstGeom>
          <a:solidFill>
            <a:srgbClr val="92D050">
              <a:alpha val="30000"/>
            </a:srgbClr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Back-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scatter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D4890D-D8B9-45B6-A813-93B6E39B5233}"/>
              </a:ext>
            </a:extLst>
          </p:cNvPr>
          <p:cNvSpPr txBox="1"/>
          <p:nvPr/>
        </p:nvSpPr>
        <p:spPr>
          <a:xfrm>
            <a:off x="5099562" y="845293"/>
            <a:ext cx="1962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BEEF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Oxygen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BEEF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Irradiance new">
            <a:extLst>
              <a:ext uri="{FF2B5EF4-FFF2-40B4-BE49-F238E27FC236}">
                <a16:creationId xmlns:a16="http://schemas.microsoft.com/office/drawing/2014/main" id="{4DF0781E-A7ED-4F8A-8412-C1D86AE35478}"/>
              </a:ext>
            </a:extLst>
          </p:cNvPr>
          <p:cNvSpPr/>
          <p:nvPr/>
        </p:nvSpPr>
        <p:spPr>
          <a:xfrm>
            <a:off x="3236024" y="1228546"/>
            <a:ext cx="1952446" cy="1966823"/>
          </a:xfrm>
          <a:prstGeom prst="ellipse">
            <a:avLst/>
          </a:prstGeom>
          <a:solidFill>
            <a:schemeClr val="tx1">
              <a:alpha val="30000"/>
            </a:schemeClr>
          </a:solidFill>
          <a:ln w="571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804E9A-BF3B-4FBE-B30C-3F442BAA663B}"/>
              </a:ext>
            </a:extLst>
          </p:cNvPr>
          <p:cNvSpPr txBox="1"/>
          <p:nvPr/>
        </p:nvSpPr>
        <p:spPr>
          <a:xfrm>
            <a:off x="3399121" y="1894902"/>
            <a:ext cx="1789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Irradiance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DA7BFA-A36A-4C07-B8FC-B95D26CB0D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45"/>
          <a:stretch/>
        </p:blipFill>
        <p:spPr>
          <a:xfrm>
            <a:off x="4272778" y="1754935"/>
            <a:ext cx="3625424" cy="28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09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849" y="365125"/>
            <a:ext cx="11283351" cy="1325563"/>
          </a:xfrm>
        </p:spPr>
        <p:txBody>
          <a:bodyPr/>
          <a:lstStyle/>
          <a:p>
            <a:r>
              <a:rPr lang="en-US" dirty="0"/>
              <a:t>OBS team new member Ben Werb (Feb 12)</a:t>
            </a:r>
          </a:p>
        </p:txBody>
      </p:sp>
      <p:pic>
        <p:nvPicPr>
          <p:cNvPr id="1026" name="Picture 2" descr="Benjamin Werb - San Diego, California, United States | Professional Profile  | LinkedIn">
            <a:extLst>
              <a:ext uri="{FF2B5EF4-FFF2-40B4-BE49-F238E27FC236}">
                <a16:creationId xmlns:a16="http://schemas.microsoft.com/office/drawing/2014/main" id="{FF415406-D0E5-4CA5-A226-F52C1B7DE9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t="16978" r="6257"/>
          <a:stretch/>
        </p:blipFill>
        <p:spPr bwMode="auto">
          <a:xfrm>
            <a:off x="4006684" y="1690688"/>
            <a:ext cx="4368412" cy="418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017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DE935-403E-4794-85AE-3C9F2D107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7" y="172619"/>
            <a:ext cx="10515600" cy="1054573"/>
          </a:xfrm>
        </p:spPr>
        <p:txBody>
          <a:bodyPr/>
          <a:lstStyle/>
          <a:p>
            <a:r>
              <a:rPr lang="en-US" dirty="0"/>
              <a:t>BGC sensors on gliders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A2C10A-0876-45AF-9865-1B6024D61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98" y="1425493"/>
            <a:ext cx="8248603" cy="4365114"/>
          </a:xfrm>
          <a:prstGeom prst="rect">
            <a:avLst/>
          </a:prstGeom>
        </p:spPr>
      </p:pic>
      <p:pic>
        <p:nvPicPr>
          <p:cNvPr id="1028" name="Picture 4" descr="Océanographie">
            <a:extLst>
              <a:ext uri="{FF2B5EF4-FFF2-40B4-BE49-F238E27FC236}">
                <a16:creationId xmlns:a16="http://schemas.microsoft.com/office/drawing/2014/main" id="{DB54B61B-86F7-4BA1-8118-C48DEFE43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5" b="26261"/>
          <a:stretch/>
        </p:blipFill>
        <p:spPr bwMode="auto">
          <a:xfrm>
            <a:off x="9798424" y="47290"/>
            <a:ext cx="2261662" cy="108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1ACF49-DE52-476F-9539-961AB1AB48F4}"/>
              </a:ext>
            </a:extLst>
          </p:cNvPr>
          <p:cNvSpPr/>
          <p:nvPr/>
        </p:nvSpPr>
        <p:spPr>
          <a:xfrm>
            <a:off x="2095500" y="4241800"/>
            <a:ext cx="3797300" cy="14478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05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96EBC2-6C2E-4D64-884F-F4882DBFFA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9" t="43478" r="22439"/>
          <a:stretch/>
        </p:blipFill>
        <p:spPr>
          <a:xfrm>
            <a:off x="1695942" y="887276"/>
            <a:ext cx="8251308" cy="5184459"/>
          </a:xfrm>
          <a:prstGeom prst="roundRect">
            <a:avLst>
              <a:gd name="adj" fmla="val 16667"/>
            </a:avLst>
          </a:prstGeom>
          <a:ln w="28575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C:\Users\yui\Dropbox\Conferences and Meetings\2020_OSM\Spray pH\spray-glider_spray-gli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1" y="122681"/>
            <a:ext cx="2379863" cy="64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615424" y="238100"/>
            <a:ext cx="1026176" cy="5337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DA2A6D-A732-4A0F-9E5E-EB14A2AC7D4C}"/>
              </a:ext>
            </a:extLst>
          </p:cNvPr>
          <p:cNvGrpSpPr/>
          <p:nvPr/>
        </p:nvGrpSpPr>
        <p:grpSpPr>
          <a:xfrm>
            <a:off x="2229089" y="1044809"/>
            <a:ext cx="6349168" cy="4294961"/>
            <a:chOff x="1671817" y="783606"/>
            <a:chExt cx="4761876" cy="3221221"/>
          </a:xfrm>
        </p:grpSpPr>
        <p:sp>
          <p:nvSpPr>
            <p:cNvPr id="9" name="Oval 8"/>
            <p:cNvSpPr/>
            <p:nvPr/>
          </p:nvSpPr>
          <p:spPr>
            <a:xfrm rot="483696">
              <a:off x="3441946" y="2854679"/>
              <a:ext cx="2527826" cy="55093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5" name="TextBox 24"/>
            <p:cNvSpPr txBox="1"/>
            <p:nvPr/>
          </p:nvSpPr>
          <p:spPr>
            <a:xfrm rot="356325">
              <a:off x="5003051" y="783606"/>
              <a:ext cx="11025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/>
                  </a:solidFill>
                </a:rPr>
                <a:t>CTD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86200" y="3443086"/>
              <a:ext cx="777606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267" dirty="0">
                  <a:solidFill>
                    <a:srgbClr val="FF0000"/>
                  </a:solidFill>
                </a:rPr>
                <a:t>pH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671817" y="2539121"/>
              <a:ext cx="1403964" cy="377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67" dirty="0">
                  <a:solidFill>
                    <a:schemeClr val="bg1"/>
                  </a:solidFill>
                </a:rPr>
                <a:t>(</a:t>
              </a:r>
              <a:r>
                <a:rPr lang="en-US" sz="2667" dirty="0" err="1">
                  <a:solidFill>
                    <a:schemeClr val="bg1"/>
                  </a:solidFill>
                </a:rPr>
                <a:t>Chl</a:t>
              </a:r>
              <a:r>
                <a:rPr lang="en-US" sz="2667" dirty="0">
                  <a:solidFill>
                    <a:schemeClr val="bg1"/>
                  </a:solidFill>
                </a:rPr>
                <a:t>-a)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06A120B-0ED6-4AFA-839D-097BE2887F63}"/>
                </a:ext>
              </a:extLst>
            </p:cNvPr>
            <p:cNvCxnSpPr>
              <a:cxnSpLocks/>
            </p:cNvCxnSpPr>
            <p:nvPr/>
          </p:nvCxnSpPr>
          <p:spPr>
            <a:xfrm>
              <a:off x="6423279" y="981120"/>
              <a:ext cx="0" cy="673002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069F2B3-311D-45D6-9C81-BAB8B79E0EC6}"/>
                </a:ext>
              </a:extLst>
            </p:cNvPr>
            <p:cNvCxnSpPr>
              <a:cxnSpLocks/>
            </p:cNvCxnSpPr>
            <p:nvPr/>
          </p:nvCxnSpPr>
          <p:spPr>
            <a:xfrm>
              <a:off x="3886200" y="1654122"/>
              <a:ext cx="2547493" cy="0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2E2B775-06FD-457F-A3E5-4A88FE81B78A}"/>
                </a:ext>
              </a:extLst>
            </p:cNvPr>
            <p:cNvCxnSpPr/>
            <p:nvPr/>
          </p:nvCxnSpPr>
          <p:spPr>
            <a:xfrm>
              <a:off x="3886200" y="1619977"/>
              <a:ext cx="0" cy="1451028"/>
            </a:xfrm>
            <a:prstGeom prst="straightConnector1">
              <a:avLst/>
            </a:prstGeom>
            <a:ln w="762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386C08E-BA02-414E-88DE-A3E5E84D1A5F}"/>
              </a:ext>
            </a:extLst>
          </p:cNvPr>
          <p:cNvSpPr txBox="1"/>
          <p:nvPr/>
        </p:nvSpPr>
        <p:spPr>
          <a:xfrm>
            <a:off x="9266403" y="6188458"/>
            <a:ext cx="3352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Takeshita et al. 2021</a:t>
            </a:r>
          </a:p>
        </p:txBody>
      </p:sp>
    </p:spTree>
    <p:extLst>
      <p:ext uri="{BB962C8B-B14F-4D97-AF65-F5344CB8AC3E}">
        <p14:creationId xmlns:p14="http://schemas.microsoft.com/office/powerpoint/2010/main" val="9245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55832-D356-4BEC-96A3-725F0D7C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55CBD-C7A2-4C3F-85F4-B6B6612C3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29100" cy="4351338"/>
          </a:xfrm>
        </p:spPr>
        <p:txBody>
          <a:bodyPr/>
          <a:lstStyle/>
          <a:p>
            <a:r>
              <a:rPr lang="en-US" dirty="0"/>
              <a:t>4-parameter Glider!</a:t>
            </a:r>
          </a:p>
          <a:p>
            <a:pPr lvl="1"/>
            <a:r>
              <a:rPr lang="en-US" dirty="0"/>
              <a:t>O</a:t>
            </a:r>
            <a:r>
              <a:rPr lang="en-US" baseline="-25000" dirty="0"/>
              <a:t>2</a:t>
            </a:r>
            <a:endParaRPr lang="en-US" dirty="0"/>
          </a:p>
          <a:p>
            <a:pPr lvl="1"/>
            <a:r>
              <a:rPr lang="en-US" dirty="0" err="1"/>
              <a:t>Chl-fl</a:t>
            </a:r>
            <a:endParaRPr lang="en-US" dirty="0"/>
          </a:p>
          <a:p>
            <a:pPr lvl="1"/>
            <a:r>
              <a:rPr lang="en-US" dirty="0"/>
              <a:t>pH</a:t>
            </a:r>
          </a:p>
          <a:p>
            <a:pPr lvl="1"/>
            <a:r>
              <a:rPr lang="en-US" dirty="0"/>
              <a:t>Downwelling Irradiance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2C294-ED0B-46BD-B76B-77F950F081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700" y="757238"/>
            <a:ext cx="65278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45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0A8A4-0DA0-4BB0-AE0D-31437E745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5800" y="857250"/>
            <a:ext cx="4965700" cy="5319713"/>
          </a:xfrm>
        </p:spPr>
        <p:txBody>
          <a:bodyPr>
            <a:normAutofit/>
          </a:bodyPr>
          <a:lstStyle/>
          <a:p>
            <a:r>
              <a:rPr lang="en-US" sz="3200" dirty="0"/>
              <a:t>Larger, more capacity</a:t>
            </a:r>
          </a:p>
          <a:p>
            <a:r>
              <a:rPr lang="en-US" sz="3200" dirty="0"/>
              <a:t>Designed for 6 BGC parameters</a:t>
            </a:r>
          </a:p>
          <a:p>
            <a:pPr lvl="1"/>
            <a:r>
              <a:rPr lang="en-US" sz="2800" dirty="0"/>
              <a:t>SBS63 (O</a:t>
            </a:r>
            <a:r>
              <a:rPr lang="en-US" sz="2800" baseline="-25000" dirty="0"/>
              <a:t>2</a:t>
            </a:r>
            <a:r>
              <a:rPr lang="en-US" sz="2800" dirty="0"/>
              <a:t>)</a:t>
            </a:r>
          </a:p>
          <a:p>
            <a:pPr lvl="1"/>
            <a:r>
              <a:rPr lang="en-US" sz="2800" dirty="0" err="1"/>
              <a:t>Chl</a:t>
            </a:r>
            <a:r>
              <a:rPr lang="en-US" sz="2800" dirty="0"/>
              <a:t> Fluorometer (</a:t>
            </a:r>
            <a:r>
              <a:rPr lang="en-US" sz="2800" dirty="0" err="1"/>
              <a:t>Seapoint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Backscatter (FLBB/</a:t>
            </a:r>
            <a:r>
              <a:rPr lang="en-US" sz="2800" dirty="0" err="1"/>
              <a:t>Seapoint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OCR-504</a:t>
            </a:r>
          </a:p>
          <a:p>
            <a:pPr lvl="1"/>
            <a:r>
              <a:rPr lang="en-US" sz="2800" dirty="0"/>
              <a:t>ISFET pH</a:t>
            </a:r>
          </a:p>
          <a:p>
            <a:pPr lvl="1"/>
            <a:r>
              <a:rPr lang="en-US" sz="2800" dirty="0"/>
              <a:t>Mini-ISUS</a:t>
            </a:r>
          </a:p>
        </p:txBody>
      </p:sp>
      <p:pic>
        <p:nvPicPr>
          <p:cNvPr id="1026" name="Picture 2" descr="https://uploads-ssl.webflow.com/5c9e3f524677e13f6f8e77e3/63250490d838f06cd836611b_MRV-SPRAY2-glider.png">
            <a:extLst>
              <a:ext uri="{FF2B5EF4-FFF2-40B4-BE49-F238E27FC236}">
                <a16:creationId xmlns:a16="http://schemas.microsoft.com/office/drawing/2014/main" id="{4A8CB1E4-1FA7-4C59-A86C-CAD2C7396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83" y="994569"/>
            <a:ext cx="6264629" cy="328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661C717-58A3-4685-8204-72A0CF55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94469"/>
            <a:ext cx="5842000" cy="1151732"/>
          </a:xfrm>
        </p:spPr>
        <p:txBody>
          <a:bodyPr/>
          <a:lstStyle/>
          <a:p>
            <a:pPr algn="ctr"/>
            <a:r>
              <a:rPr lang="en-US" dirty="0"/>
              <a:t>Spray2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62654B8-8078-417C-85E2-F7E1FB6F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82" y="4618548"/>
            <a:ext cx="1323118" cy="132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MRV-Systems">
            <a:extLst>
              <a:ext uri="{FF2B5EF4-FFF2-40B4-BE49-F238E27FC236}">
                <a16:creationId xmlns:a16="http://schemas.microsoft.com/office/drawing/2014/main" id="{D840D901-0E83-4867-AF01-0AC208C15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901" y="4697413"/>
            <a:ext cx="2651303" cy="136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FF9551E-EDFE-4ED8-A6FB-45F3B824F45B}"/>
              </a:ext>
            </a:extLst>
          </p:cNvPr>
          <p:cNvSpPr/>
          <p:nvPr/>
        </p:nvSpPr>
        <p:spPr>
          <a:xfrm>
            <a:off x="7486650" y="4938033"/>
            <a:ext cx="2032000" cy="88265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99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BBB5-B32D-416F-8737-A6BC1C40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 pH sensor (</a:t>
            </a:r>
            <a:r>
              <a:rPr lang="en-US" dirty="0" err="1"/>
              <a:t>NanoFET</a:t>
            </a:r>
            <a:r>
              <a:rPr lang="en-US" dirty="0"/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E7155C-FA4A-4A6E-AC44-A5BB9A124394}"/>
              </a:ext>
            </a:extLst>
          </p:cNvPr>
          <p:cNvGrpSpPr/>
          <p:nvPr/>
        </p:nvGrpSpPr>
        <p:grpSpPr>
          <a:xfrm>
            <a:off x="511175" y="2324100"/>
            <a:ext cx="4267200" cy="2209800"/>
            <a:chOff x="2902525" y="1298534"/>
            <a:chExt cx="3606800" cy="2000250"/>
          </a:xfrm>
        </p:grpSpPr>
        <p:pic>
          <p:nvPicPr>
            <p:cNvPr id="5" name="Picture 1" descr="phForGliderProposal">
              <a:extLst>
                <a:ext uri="{FF2B5EF4-FFF2-40B4-BE49-F238E27FC236}">
                  <a16:creationId xmlns:a16="http://schemas.microsoft.com/office/drawing/2014/main" id="{B61B1AC7-5C16-4265-A7E0-E96A6E4962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01" t="18340" r="6294" b="28081"/>
            <a:stretch>
              <a:fillRect/>
            </a:stretch>
          </p:blipFill>
          <p:spPr bwMode="auto">
            <a:xfrm>
              <a:off x="2902525" y="1298534"/>
              <a:ext cx="3606800" cy="20002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4DB9C7A-3352-40C6-8B52-6DEA2C33838B}"/>
                </a:ext>
              </a:extLst>
            </p:cNvPr>
            <p:cNvSpPr txBox="1"/>
            <p:nvPr/>
          </p:nvSpPr>
          <p:spPr>
            <a:xfrm rot="19768811">
              <a:off x="3788577" y="1973540"/>
              <a:ext cx="1676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 Electronics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A41B27-B295-405C-89EB-F6B457B27DD9}"/>
                </a:ext>
              </a:extLst>
            </p:cNvPr>
            <p:cNvSpPr txBox="1"/>
            <p:nvPr/>
          </p:nvSpPr>
          <p:spPr>
            <a:xfrm>
              <a:off x="5557883" y="1652328"/>
              <a:ext cx="951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Power,  RS232</a:t>
              </a: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62760A-0E3F-4189-A82E-8D3BAE70112F}"/>
              </a:ext>
            </a:extLst>
          </p:cNvPr>
          <p:cNvSpPr txBox="1">
            <a:spLocks/>
          </p:cNvSpPr>
          <p:nvPr/>
        </p:nvSpPr>
        <p:spPr>
          <a:xfrm>
            <a:off x="6557801" y="1690687"/>
            <a:ext cx="5294894" cy="44426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Same pH sensing element as Deep-Sea-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DuraFET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Neutral/positively buoyant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Updated electronics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1Hz sampling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~0.4 J/sample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Bias battery lasts &gt;1 year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Delivered first unit to SIO Q4 of 2023!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white"/>
                </a:solidFill>
                <a:latin typeface="Arial" panose="020B0604020202020204"/>
              </a:rPr>
              <a:t>Can use </a:t>
            </a:r>
            <a:r>
              <a:rPr lang="en-US" dirty="0" err="1">
                <a:solidFill>
                  <a:prstClr val="white"/>
                </a:solidFill>
                <a:latin typeface="Arial" panose="020B0604020202020204"/>
              </a:rPr>
              <a:t>SURpH</a:t>
            </a:r>
            <a:r>
              <a:rPr lang="en-US" dirty="0">
                <a:solidFill>
                  <a:prstClr val="white"/>
                </a:solidFill>
                <a:latin typeface="Arial" panose="020B0604020202020204"/>
              </a:rPr>
              <a:t> sensors soon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753F33C-5301-4A73-9274-74561BE134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5" r="10997" b="19729"/>
          <a:stretch/>
        </p:blipFill>
        <p:spPr>
          <a:xfrm rot="16200000">
            <a:off x="1280295" y="607195"/>
            <a:ext cx="3732212" cy="5899198"/>
          </a:xfrm>
        </p:spPr>
      </p:pic>
    </p:spTree>
    <p:extLst>
      <p:ext uri="{BB962C8B-B14F-4D97-AF65-F5344CB8AC3E}">
        <p14:creationId xmlns:p14="http://schemas.microsoft.com/office/powerpoint/2010/main" val="229211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4341C-C39E-4C81-A127-0E3953BD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Mini-ISUS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0B423-54C0-47F4-B20F-8F7F9A8AB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3294" y="1513481"/>
            <a:ext cx="4830505" cy="4351338"/>
          </a:xfrm>
        </p:spPr>
        <p:txBody>
          <a:bodyPr>
            <a:normAutofit/>
          </a:bodyPr>
          <a:lstStyle/>
          <a:p>
            <a:r>
              <a:rPr lang="en-US" dirty="0"/>
              <a:t>Mostly same components as ISUS</a:t>
            </a:r>
          </a:p>
          <a:p>
            <a:pPr lvl="1"/>
            <a:r>
              <a:rPr lang="en-US" dirty="0"/>
              <a:t>Smaller lamp</a:t>
            </a:r>
          </a:p>
          <a:p>
            <a:r>
              <a:rPr lang="en-US" dirty="0"/>
              <a:t>Neutrally buoyant</a:t>
            </a:r>
          </a:p>
          <a:p>
            <a:r>
              <a:rPr lang="en-US" dirty="0"/>
              <a:t>~14” long, 2.5” diameter</a:t>
            </a:r>
          </a:p>
          <a:p>
            <a:r>
              <a:rPr lang="en-US" dirty="0"/>
              <a:t>External power, RS232</a:t>
            </a:r>
          </a:p>
          <a:p>
            <a:r>
              <a:rPr lang="en-US" dirty="0"/>
              <a:t>&gt;1 year delay from COVID</a:t>
            </a:r>
          </a:p>
          <a:p>
            <a:r>
              <a:rPr lang="en-US" dirty="0"/>
              <a:t>Aiming for field testing by mid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9FDC20-3A76-4A09-B800-B48402168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8"/>
          <a:stretch/>
        </p:blipFill>
        <p:spPr>
          <a:xfrm>
            <a:off x="558800" y="2147203"/>
            <a:ext cx="5262307" cy="308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27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66" y="279400"/>
            <a:ext cx="5237919" cy="5689600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2" name="Picture 2" descr="Image result for spray glid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36" y="3752112"/>
            <a:ext cx="1909137" cy="10738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68" y="4818682"/>
            <a:ext cx="990778" cy="99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6604000" y="292041"/>
            <a:ext cx="5242560" cy="5935424"/>
            <a:chOff x="4953000" y="219031"/>
            <a:chExt cx="3931920" cy="4451568"/>
          </a:xfrm>
        </p:grpSpPr>
        <p:grpSp>
          <p:nvGrpSpPr>
            <p:cNvPr id="3" name="Group 2"/>
            <p:cNvGrpSpPr/>
            <p:nvPr/>
          </p:nvGrpSpPr>
          <p:grpSpPr>
            <a:xfrm>
              <a:off x="4953000" y="219031"/>
              <a:ext cx="3931920" cy="4451568"/>
              <a:chOff x="4953000" y="219031"/>
              <a:chExt cx="3931920" cy="4451568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53000" y="219031"/>
                <a:ext cx="3931920" cy="4259934"/>
              </a:xfrm>
              <a:prstGeom prst="rect">
                <a:avLst/>
              </a:prstGeom>
              <a:effectLst>
                <a:softEdge rad="88900"/>
              </a:effectLst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6304121" y="4324350"/>
                <a:ext cx="2514601" cy="346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Todd et al. 2016</a:t>
                </a:r>
              </a:p>
            </p:txBody>
          </p:sp>
          <p:pic>
            <p:nvPicPr>
              <p:cNvPr id="1026" name="Picture 2" descr="Image result for whoi logo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43443" y="3619500"/>
                <a:ext cx="750679" cy="6915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3" name="Picture 2" descr="Image result for spray glid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5658" y="2571750"/>
              <a:ext cx="1431853" cy="8054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C5522DE-32E0-4794-92EC-18E8C7BA9CC6}"/>
              </a:ext>
            </a:extLst>
          </p:cNvPr>
          <p:cNvSpPr txBox="1"/>
          <p:nvPr/>
        </p:nvSpPr>
        <p:spPr>
          <a:xfrm>
            <a:off x="812799" y="5781675"/>
            <a:ext cx="3352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Rudnick et al. 2016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5B1C9-C37C-4898-8665-E8C56E1F0E30}"/>
              </a:ext>
            </a:extLst>
          </p:cNvPr>
          <p:cNvSpPr txBox="1"/>
          <p:nvPr/>
        </p:nvSpPr>
        <p:spPr>
          <a:xfrm>
            <a:off x="965679" y="1047750"/>
            <a:ext cx="3047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 pH + Nitrate gliders over 3 years (2025-2027)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367ADD-E6A9-426B-B14C-2D099BD4F550}"/>
              </a:ext>
            </a:extLst>
          </p:cNvPr>
          <p:cNvSpPr txBox="1"/>
          <p:nvPr/>
        </p:nvSpPr>
        <p:spPr>
          <a:xfrm>
            <a:off x="7982911" y="1047750"/>
            <a:ext cx="2218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pH gliders over 2 years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/>
              </a:rPr>
              <a:t>(2024-2025)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5" name="Picture 14" descr="National Oceanic and Atmospheric Administration - Wikipedia">
            <a:extLst>
              <a:ext uri="{FF2B5EF4-FFF2-40B4-BE49-F238E27FC236}">
                <a16:creationId xmlns:a16="http://schemas.microsoft.com/office/drawing/2014/main" id="{ED09FD53-0B12-4F68-9B60-AB62F4C8A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44" y="583251"/>
            <a:ext cx="879997" cy="87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68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8A83EF-4544-43AA-A211-3C59FD981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269" y="1039576"/>
            <a:ext cx="5369368" cy="48271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D3E330-9BAC-42B3-9A96-DD4E7BE17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1039576"/>
            <a:ext cx="5341495" cy="49912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5CD468-0879-46A2-8306-A9F018CDB103}"/>
              </a:ext>
            </a:extLst>
          </p:cNvPr>
          <p:cNvSpPr txBox="1"/>
          <p:nvPr/>
        </p:nvSpPr>
        <p:spPr>
          <a:xfrm>
            <a:off x="8293100" y="6269594"/>
            <a:ext cx="389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Mattern, Edwards, unpublished data</a:t>
            </a:r>
          </a:p>
        </p:txBody>
      </p:sp>
      <p:pic>
        <p:nvPicPr>
          <p:cNvPr id="9224" name="Picture 8" descr="UCSC Campus Sustainability – 2017-2022">
            <a:extLst>
              <a:ext uri="{FF2B5EF4-FFF2-40B4-BE49-F238E27FC236}">
                <a16:creationId xmlns:a16="http://schemas.microsoft.com/office/drawing/2014/main" id="{D10F7F00-A1C8-4283-9343-CABD3E90F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31" y="1393338"/>
            <a:ext cx="2176463" cy="60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18E87C5-B1F8-4E3C-B49E-4A5D0E7F8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0"/>
            <a:ext cx="11404600" cy="946945"/>
          </a:xfrm>
        </p:spPr>
        <p:txBody>
          <a:bodyPr>
            <a:normAutofit fontScale="90000"/>
          </a:bodyPr>
          <a:lstStyle/>
          <a:p>
            <a:r>
              <a:rPr lang="en-US" dirty="0"/>
              <a:t>California Current: Improve Model Performance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47966-A93C-4330-BD2E-1F23FCD91C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5393"/>
          <a:stretch/>
        </p:blipFill>
        <p:spPr>
          <a:xfrm>
            <a:off x="5894078" y="1039577"/>
            <a:ext cx="762236" cy="37606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E1D318-BEB0-4187-9A20-20230A7B92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503" b="3367"/>
          <a:stretch/>
        </p:blipFill>
        <p:spPr>
          <a:xfrm>
            <a:off x="6646789" y="1039579"/>
            <a:ext cx="5376848" cy="36340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78D47DC-F195-4C78-A27E-D3B461033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151" y="1039576"/>
            <a:ext cx="5328643" cy="49926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D805DB-8F21-43B5-B062-9B97557082A2}"/>
              </a:ext>
            </a:extLst>
          </p:cNvPr>
          <p:cNvSpPr txBox="1"/>
          <p:nvPr/>
        </p:nvSpPr>
        <p:spPr>
          <a:xfrm>
            <a:off x="526755" y="1317138"/>
            <a:ext cx="2752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Large Spatial impact!!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E68875-A12F-4A8B-8F80-9536E2322B9D}"/>
              </a:ext>
            </a:extLst>
          </p:cNvPr>
          <p:cNvSpPr txBox="1"/>
          <p:nvPr/>
        </p:nvSpPr>
        <p:spPr>
          <a:xfrm>
            <a:off x="9699625" y="5458614"/>
            <a:ext cx="212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93A3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(Model – glider)</a:t>
            </a:r>
          </a:p>
        </p:txBody>
      </p:sp>
    </p:spTree>
    <p:extLst>
      <p:ext uri="{BB962C8B-B14F-4D97-AF65-F5344CB8AC3E}">
        <p14:creationId xmlns:p14="http://schemas.microsoft.com/office/powerpoint/2010/main" val="5648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70E69-2183-4B33-9391-75476CD0E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6E1A4-2A8A-409B-B528-94720E32B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BEEEF2-C6BE-4184-881B-881AC8075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547687"/>
            <a:ext cx="10201275" cy="5276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7E8226-C17A-492F-A144-2C1108F6DDE4}"/>
              </a:ext>
            </a:extLst>
          </p:cNvPr>
          <p:cNvSpPr txBox="1"/>
          <p:nvPr/>
        </p:nvSpPr>
        <p:spPr>
          <a:xfrm>
            <a:off x="8293100" y="6269594"/>
            <a:ext cx="389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Mattern, Edwards, unpublished data</a:t>
            </a:r>
          </a:p>
        </p:txBody>
      </p:sp>
    </p:spTree>
    <p:extLst>
      <p:ext uri="{BB962C8B-B14F-4D97-AF65-F5344CB8AC3E}">
        <p14:creationId xmlns:p14="http://schemas.microsoft.com/office/powerpoint/2010/main" val="497172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AC1A3-75D1-4842-A32B-8D54ACF96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7079"/>
          </a:xfrm>
        </p:spPr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7DE83-8AD3-48F7-925C-D33768156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172"/>
            <a:ext cx="10515600" cy="4351338"/>
          </a:xfrm>
        </p:spPr>
        <p:txBody>
          <a:bodyPr/>
          <a:lstStyle/>
          <a:p>
            <a:r>
              <a:rPr lang="en-US" dirty="0"/>
              <a:t>First pH sensor delivered to SIO, Q4 2023. Firmware integration almost complete. First test deployment with pH projected March 2024.</a:t>
            </a:r>
          </a:p>
          <a:p>
            <a:r>
              <a:rPr lang="en-US" dirty="0"/>
              <a:t>Mini-ISUS delivery projected June/July 2024. Firmware integration has started with mock controller. </a:t>
            </a:r>
          </a:p>
          <a:p>
            <a:r>
              <a:rPr lang="en-US" dirty="0"/>
              <a:t>WHOI/MRV Spray2 test deployment: August 2024 </a:t>
            </a:r>
          </a:p>
          <a:p>
            <a:r>
              <a:rPr lang="en-US" dirty="0"/>
              <a:t>Ocean Alkalinity Enhancement experiment (LOCNESS) August 2025 (5x Spray2s with pH)</a:t>
            </a:r>
          </a:p>
          <a:p>
            <a:r>
              <a:rPr lang="en-US" dirty="0"/>
              <a:t>2025: 2x BGC Spray2 (pH + nitrate) in SCOOS + </a:t>
            </a:r>
            <a:r>
              <a:rPr lang="en-US" dirty="0" err="1"/>
              <a:t>CeNCOOS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0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8BCCE-E48A-4E4A-9B04-E3F78D9FB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D287B-759D-428F-881E-7C1A0605B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Spray2 with pH</a:t>
            </a:r>
          </a:p>
          <a:p>
            <a:pPr lvl="1"/>
            <a:r>
              <a:rPr lang="en-US" dirty="0"/>
              <a:t>Production led by Ben Werb</a:t>
            </a:r>
          </a:p>
          <a:p>
            <a:pPr lvl="1"/>
            <a:r>
              <a:rPr lang="en-US" dirty="0"/>
              <a:t>SIO (April)</a:t>
            </a:r>
          </a:p>
          <a:p>
            <a:pPr lvl="1"/>
            <a:r>
              <a:rPr lang="en-US" dirty="0"/>
              <a:t>WHOI (April)</a:t>
            </a:r>
          </a:p>
          <a:p>
            <a:pPr lvl="1"/>
            <a:r>
              <a:rPr lang="en-US" dirty="0"/>
              <a:t>OSU (send controller for integration Feb)</a:t>
            </a:r>
          </a:p>
          <a:p>
            <a:pPr lvl="1"/>
            <a:r>
              <a:rPr lang="en-US" dirty="0"/>
              <a:t>LOC-NESS (August 11-15)</a:t>
            </a:r>
          </a:p>
          <a:p>
            <a:r>
              <a:rPr lang="en-US" dirty="0"/>
              <a:t>Spray2 with nitrate</a:t>
            </a:r>
          </a:p>
          <a:p>
            <a:pPr lvl="1"/>
            <a:r>
              <a:rPr lang="en-US" dirty="0"/>
              <a:t>Production/development led by Joe Warren</a:t>
            </a:r>
          </a:p>
          <a:p>
            <a:pPr lvl="1"/>
            <a:r>
              <a:rPr lang="en-US" dirty="0"/>
              <a:t>Coordinate with SIO for integration</a:t>
            </a:r>
          </a:p>
          <a:p>
            <a:pPr lvl="1"/>
            <a:r>
              <a:rPr lang="en-US" dirty="0"/>
              <a:t>Deliver 5 to WHOI by </a:t>
            </a:r>
            <a:r>
              <a:rPr lang="en-US" dirty="0" err="1"/>
              <a:t>nov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2833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7F778-3C28-4383-A156-1183E0CF0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 sensor production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E71BA-1DBD-4EBD-80F1-B689FB883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5666"/>
          </a:xfrm>
        </p:spPr>
        <p:txBody>
          <a:bodyPr/>
          <a:lstStyle/>
          <a:p>
            <a:r>
              <a:rPr lang="en-US" dirty="0"/>
              <a:t>3-4 units: WHOI/MRV (Depends on MRV’s Spray2 delivery)</a:t>
            </a:r>
          </a:p>
          <a:p>
            <a:r>
              <a:rPr lang="en-US" dirty="0"/>
              <a:t>3 units: MBARI (2 Sprays, 1 LRAUV)</a:t>
            </a:r>
          </a:p>
          <a:p>
            <a:r>
              <a:rPr lang="en-US" dirty="0"/>
              <a:t>1 unit: SIO (maybe)</a:t>
            </a:r>
          </a:p>
          <a:p>
            <a:r>
              <a:rPr lang="en-US" dirty="0"/>
              <a:t>Maybe 1 unit: OSU</a:t>
            </a:r>
          </a:p>
          <a:p>
            <a:r>
              <a:rPr lang="en-US" dirty="0"/>
              <a:t>If we have bandwidth: 2 for </a:t>
            </a:r>
            <a:r>
              <a:rPr lang="en-US" dirty="0" err="1"/>
              <a:t>WireWalkers</a:t>
            </a:r>
            <a:r>
              <a:rPr lang="en-US" dirty="0"/>
              <a:t> (Humboldt, MBARI)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91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00032-7C5F-4AC1-89CA-69D4AB47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production in 2025 and beyond (so far)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F3A79-1CE0-4539-929D-762A94721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2025</a:t>
            </a:r>
          </a:p>
          <a:p>
            <a:r>
              <a:rPr lang="en-US" dirty="0"/>
              <a:t>2x pH to WHOI</a:t>
            </a:r>
          </a:p>
          <a:p>
            <a:r>
              <a:rPr lang="en-US" dirty="0"/>
              <a:t>2x pH + 2x NO3 to SIO (split SCOOS/</a:t>
            </a:r>
            <a:r>
              <a:rPr lang="en-US" dirty="0" err="1"/>
              <a:t>CeNCOOS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sz="3200" b="1" dirty="0"/>
              <a:t>2026</a:t>
            </a:r>
          </a:p>
          <a:p>
            <a:r>
              <a:rPr lang="en-US" dirty="0"/>
              <a:t>2x pH + 2x NO3 to SIO (split SCOOS/</a:t>
            </a:r>
            <a:r>
              <a:rPr lang="en-US" dirty="0" err="1"/>
              <a:t>CeNCOOS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sz="3200" b="1" dirty="0"/>
              <a:t>2027</a:t>
            </a:r>
          </a:p>
          <a:p>
            <a:r>
              <a:rPr lang="en-US" dirty="0"/>
              <a:t>2x pH + 2x NO3 to SIO (split SCOOS/</a:t>
            </a:r>
            <a:r>
              <a:rPr lang="en-US" dirty="0" err="1"/>
              <a:t>CeNCOOS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487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2261-AE7B-4B98-91CD-162B0B5DB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NanoFETv2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5C343-8967-4991-963C-16F8A9840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43854"/>
          </a:xfrm>
        </p:spPr>
        <p:txBody>
          <a:bodyPr/>
          <a:lstStyle/>
          <a:p>
            <a:r>
              <a:rPr lang="en-US" dirty="0"/>
              <a:t>Shrink the current pH sensor -&gt; led by Irene</a:t>
            </a:r>
          </a:p>
          <a:p>
            <a:pPr lvl="1"/>
            <a:r>
              <a:rPr lang="en-US" dirty="0"/>
              <a:t>Target: Size of Seabird 5M or 5P pump</a:t>
            </a:r>
          </a:p>
          <a:p>
            <a:r>
              <a:rPr lang="en-US" dirty="0"/>
              <a:t>Test on MBARI Spray maybe by end of year</a:t>
            </a:r>
          </a:p>
          <a:p>
            <a:r>
              <a:rPr lang="en-US" dirty="0"/>
              <a:t>Phase them in to Spray2 network in 2025-?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8EF4B5-8081-4A48-8CBE-43F9E0857964}"/>
              </a:ext>
            </a:extLst>
          </p:cNvPr>
          <p:cNvGrpSpPr/>
          <p:nvPr/>
        </p:nvGrpSpPr>
        <p:grpSpPr>
          <a:xfrm>
            <a:off x="7645221" y="3759679"/>
            <a:ext cx="4267200" cy="2209800"/>
            <a:chOff x="2902525" y="1298534"/>
            <a:chExt cx="3606800" cy="2000250"/>
          </a:xfrm>
        </p:grpSpPr>
        <p:pic>
          <p:nvPicPr>
            <p:cNvPr id="5" name="Picture 1" descr="phForGliderProposal">
              <a:extLst>
                <a:ext uri="{FF2B5EF4-FFF2-40B4-BE49-F238E27FC236}">
                  <a16:creationId xmlns:a16="http://schemas.microsoft.com/office/drawing/2014/main" id="{0C16369C-2BEE-4536-878E-757A17995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01" t="18340" r="6294" b="28081"/>
            <a:stretch>
              <a:fillRect/>
            </a:stretch>
          </p:blipFill>
          <p:spPr bwMode="auto">
            <a:xfrm>
              <a:off x="2902525" y="1298534"/>
              <a:ext cx="3606800" cy="20002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40029D-1F82-4BB3-B097-F2B4B29A5814}"/>
                </a:ext>
              </a:extLst>
            </p:cNvPr>
            <p:cNvSpPr txBox="1"/>
            <p:nvPr/>
          </p:nvSpPr>
          <p:spPr>
            <a:xfrm rot="19768811">
              <a:off x="3788577" y="1973540"/>
              <a:ext cx="1676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 Electronics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F6A64A-C773-497F-BB1E-817AE0798D55}"/>
                </a:ext>
              </a:extLst>
            </p:cNvPr>
            <p:cNvSpPr txBox="1"/>
            <p:nvPr/>
          </p:nvSpPr>
          <p:spPr>
            <a:xfrm>
              <a:off x="5557883" y="1652328"/>
              <a:ext cx="951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Power,  RS232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431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BCB1D3-5A78-4492-BA7D-B71B854D6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772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9ACCD7-F487-4819-988C-AEC3ED780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30" y="123585"/>
            <a:ext cx="2612366" cy="1325563"/>
          </a:xfrm>
        </p:spPr>
        <p:txBody>
          <a:bodyPr/>
          <a:lstStyle/>
          <a:p>
            <a:r>
              <a:rPr lang="en-US" dirty="0"/>
              <a:t>Synchro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CB9E4-0F82-407A-A800-427F4055E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845" y="1825625"/>
            <a:ext cx="3302480" cy="4351338"/>
          </a:xfrm>
        </p:spPr>
        <p:txBody>
          <a:bodyPr/>
          <a:lstStyle/>
          <a:p>
            <a:r>
              <a:rPr lang="en-US" dirty="0"/>
              <a:t>Combine imaging with passive acoustics</a:t>
            </a:r>
          </a:p>
          <a:p>
            <a:r>
              <a:rPr lang="en-US" dirty="0"/>
              <a:t>Target: April ~18 with Chavez Cruise (most likely)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EDA12B-5E2C-4DCA-A132-E53079ADFD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1289">
            <a:off x="6483257" y="3860694"/>
            <a:ext cx="2419564" cy="659881"/>
          </a:xfrm>
          <a:prstGeom prst="rect">
            <a:avLst/>
          </a:prstGeom>
        </p:spPr>
      </p:pic>
      <p:pic>
        <p:nvPicPr>
          <p:cNvPr id="4098" name="Picture 2" descr="Saab announces licensing agreement for MBARI Long-Range AUV ...">
            <a:extLst>
              <a:ext uri="{FF2B5EF4-FFF2-40B4-BE49-F238E27FC236}">
                <a16:creationId xmlns:a16="http://schemas.microsoft.com/office/drawing/2014/main" id="{042B2256-C966-4437-9479-2A883F2C6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2897">
            <a:off x="5681847" y="2573661"/>
            <a:ext cx="1935702" cy="108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75D3E9-CA9E-4DBC-9DFB-61AE7D4E396D}"/>
              </a:ext>
            </a:extLst>
          </p:cNvPr>
          <p:cNvSpPr txBox="1"/>
          <p:nvPr/>
        </p:nvSpPr>
        <p:spPr>
          <a:xfrm>
            <a:off x="4858109" y="1523917"/>
            <a:ext cx="1992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LRAUV + </a:t>
            </a:r>
            <a:r>
              <a:rPr lang="en-US" sz="2800" dirty="0" err="1"/>
              <a:t>Planktivore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88C4FE-2092-41BC-BFF0-4E5FCDD2A0E9}"/>
              </a:ext>
            </a:extLst>
          </p:cNvPr>
          <p:cNvSpPr txBox="1"/>
          <p:nvPr/>
        </p:nvSpPr>
        <p:spPr>
          <a:xfrm>
            <a:off x="6945249" y="4546786"/>
            <a:ext cx="1992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Spray + passive acoustics</a:t>
            </a:r>
          </a:p>
        </p:txBody>
      </p:sp>
    </p:spTree>
    <p:extLst>
      <p:ext uri="{BB962C8B-B14F-4D97-AF65-F5344CB8AC3E}">
        <p14:creationId xmlns:p14="http://schemas.microsoft.com/office/powerpoint/2010/main" val="35172092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A276-C238-4DEE-82BF-69AD302B5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(PCO2 </a:t>
            </a:r>
            <a:r>
              <a:rPr lang="en-US" dirty="0" err="1"/>
              <a:t>Intercomparison</a:t>
            </a:r>
            <a:r>
              <a:rPr lang="en-US" dirty="0"/>
              <a:t> Experiment)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5AC88-A6B9-4E19-9035-78F53DD6B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4097" y="1825625"/>
            <a:ext cx="4796287" cy="4204239"/>
          </a:xfrm>
        </p:spPr>
        <p:txBody>
          <a:bodyPr/>
          <a:lstStyle/>
          <a:p>
            <a:r>
              <a:rPr lang="en-US" dirty="0"/>
              <a:t>Show animation in Google Earth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64D37A4-7958-45B3-BA12-142835034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57" y="1552666"/>
            <a:ext cx="5702773" cy="456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3808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9" t="8520" r="8333" b="11508"/>
          <a:stretch/>
        </p:blipFill>
        <p:spPr>
          <a:xfrm>
            <a:off x="0" y="-24531"/>
            <a:ext cx="12192000" cy="688253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C02BC93-7FF3-4E9F-AA9F-6EE0225E0BFF}"/>
              </a:ext>
            </a:extLst>
          </p:cNvPr>
          <p:cNvGrpSpPr/>
          <p:nvPr/>
        </p:nvGrpSpPr>
        <p:grpSpPr>
          <a:xfrm>
            <a:off x="923191" y="4292091"/>
            <a:ext cx="1450732" cy="2006600"/>
            <a:chOff x="923191" y="4292091"/>
            <a:chExt cx="1450732" cy="20066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DDF927A-498E-4530-AFE4-5ACDFDA94576}"/>
                </a:ext>
              </a:extLst>
            </p:cNvPr>
            <p:cNvSpPr/>
            <p:nvPr/>
          </p:nvSpPr>
          <p:spPr>
            <a:xfrm>
              <a:off x="923192" y="4851401"/>
              <a:ext cx="1450731" cy="14472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BDEE99-EA2F-41BB-B5A6-69010F0B365F}"/>
                </a:ext>
              </a:extLst>
            </p:cNvPr>
            <p:cNvSpPr txBox="1"/>
            <p:nvPr/>
          </p:nvSpPr>
          <p:spPr>
            <a:xfrm>
              <a:off x="923191" y="4292091"/>
              <a:ext cx="1450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67-90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11622F7-C76C-4494-B5BB-74EEBE2E392E}"/>
              </a:ext>
            </a:extLst>
          </p:cNvPr>
          <p:cNvGrpSpPr/>
          <p:nvPr/>
        </p:nvGrpSpPr>
        <p:grpSpPr>
          <a:xfrm>
            <a:off x="5370634" y="1789426"/>
            <a:ext cx="6821366" cy="4711387"/>
            <a:chOff x="5370634" y="1789426"/>
            <a:chExt cx="6821366" cy="4711387"/>
          </a:xfrm>
        </p:grpSpPr>
        <p:sp>
          <p:nvSpPr>
            <p:cNvPr id="10" name="Title 1"/>
            <p:cNvSpPr txBox="1">
              <a:spLocks/>
            </p:cNvSpPr>
            <p:nvPr/>
          </p:nvSpPr>
          <p:spPr>
            <a:xfrm>
              <a:off x="6911975" y="3531066"/>
              <a:ext cx="5280025" cy="2969747"/>
            </a:xfrm>
            <a:prstGeom prst="rect">
              <a:avLst/>
            </a:prstGeom>
          </p:spPr>
          <p:txBody>
            <a:bodyPr vert="horz" lIns="121920" tIns="60960" rIns="121920" bIns="6096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609585" indent="-609585">
                <a:buFont typeface="Arial" panose="020B0604020202020204" pitchFamily="34" charset="0"/>
                <a:buChar char="•"/>
              </a:pPr>
              <a:r>
                <a:rPr lang="en-US" sz="3733" dirty="0"/>
                <a:t>150 m dives (~hourly)</a:t>
              </a:r>
            </a:p>
            <a:p>
              <a:pPr marL="609585" indent="-609585">
                <a:buFont typeface="Arial" panose="020B0604020202020204" pitchFamily="34" charset="0"/>
                <a:buChar char="•"/>
              </a:pPr>
              <a:r>
                <a:rPr lang="en-US" sz="3733" dirty="0"/>
                <a:t>10 days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22F9E7E-381F-4FFB-89EB-85678F20E7EA}"/>
                </a:ext>
              </a:extLst>
            </p:cNvPr>
            <p:cNvGrpSpPr/>
            <p:nvPr/>
          </p:nvGrpSpPr>
          <p:grpSpPr>
            <a:xfrm>
              <a:off x="5370634" y="1789426"/>
              <a:ext cx="1514904" cy="2067989"/>
              <a:chOff x="5370634" y="1789426"/>
              <a:chExt cx="1514904" cy="206798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B898EEDE-055E-48F4-BBF7-E4A9D5D89A08}"/>
                  </a:ext>
                </a:extLst>
              </p:cNvPr>
              <p:cNvSpPr/>
              <p:nvPr/>
            </p:nvSpPr>
            <p:spPr>
              <a:xfrm>
                <a:off x="5434807" y="2410125"/>
                <a:ext cx="1450731" cy="144729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6844D3-35F2-4D3B-85FB-26B40B8598C3}"/>
                  </a:ext>
                </a:extLst>
              </p:cNvPr>
              <p:cNvSpPr txBox="1"/>
              <p:nvPr/>
            </p:nvSpPr>
            <p:spPr>
              <a:xfrm>
                <a:off x="5370634" y="1789426"/>
                <a:ext cx="14507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/>
                  <a:t>67-75</a:t>
                </a:r>
                <a:endParaRPr lang="en-US" sz="2400" b="1" dirty="0"/>
              </a:p>
            </p:txBody>
          </p:sp>
        </p:grpSp>
      </p:grp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510B7E0E-F1EC-4FA9-AE82-7413CFB83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0780027" y="5927601"/>
            <a:ext cx="1307873" cy="79718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4B6D6E-E9B5-4864-A6CD-A562CEDBD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853" y="549740"/>
            <a:ext cx="4251158" cy="281397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2DF8FA1-10F8-4CFD-A81E-D7677013FB1B}"/>
              </a:ext>
            </a:extLst>
          </p:cNvPr>
          <p:cNvGrpSpPr/>
          <p:nvPr/>
        </p:nvGrpSpPr>
        <p:grpSpPr>
          <a:xfrm>
            <a:off x="9329296" y="11621"/>
            <a:ext cx="1659540" cy="1945107"/>
            <a:chOff x="9329296" y="11621"/>
            <a:chExt cx="1659540" cy="194510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ECF4969-4054-4256-914D-D47805C10A29}"/>
                </a:ext>
              </a:extLst>
            </p:cNvPr>
            <p:cNvSpPr/>
            <p:nvPr/>
          </p:nvSpPr>
          <p:spPr>
            <a:xfrm>
              <a:off x="9538105" y="509438"/>
              <a:ext cx="1450731" cy="144729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7DE5445-4C02-40D3-85A3-C2ECEE26F8FE}"/>
                </a:ext>
              </a:extLst>
            </p:cNvPr>
            <p:cNvSpPr txBox="1"/>
            <p:nvPr/>
          </p:nvSpPr>
          <p:spPr>
            <a:xfrm>
              <a:off x="9329296" y="11621"/>
              <a:ext cx="1450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M2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89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DC225B-F69A-4F3B-AFD1-289B89FED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82" y="504417"/>
            <a:ext cx="10650436" cy="58491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5865B1-B84F-441B-AB95-87C8358B8B2F}"/>
              </a:ext>
            </a:extLst>
          </p:cNvPr>
          <p:cNvSpPr txBox="1"/>
          <p:nvPr/>
        </p:nvSpPr>
        <p:spPr>
          <a:xfrm>
            <a:off x="6414654" y="789709"/>
            <a:ext cx="33331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Surface 5 m</a:t>
            </a:r>
          </a:p>
        </p:txBody>
      </p:sp>
    </p:spTree>
    <p:extLst>
      <p:ext uri="{BB962C8B-B14F-4D97-AF65-F5344CB8AC3E}">
        <p14:creationId xmlns:p14="http://schemas.microsoft.com/office/powerpoint/2010/main" val="4215471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AAE29C-2EDC-4153-B311-072E4B1A2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72" y="504417"/>
            <a:ext cx="10698068" cy="58491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E1213F-BFDF-4EC3-A888-23F32034E889}"/>
              </a:ext>
            </a:extLst>
          </p:cNvPr>
          <p:cNvSpPr txBox="1"/>
          <p:nvPr/>
        </p:nvSpPr>
        <p:spPr>
          <a:xfrm>
            <a:off x="6414654" y="789709"/>
            <a:ext cx="3315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Surface 5 m</a:t>
            </a:r>
          </a:p>
        </p:txBody>
      </p:sp>
    </p:spTree>
    <p:extLst>
      <p:ext uri="{BB962C8B-B14F-4D97-AF65-F5344CB8AC3E}">
        <p14:creationId xmlns:p14="http://schemas.microsoft.com/office/powerpoint/2010/main" val="187095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794421-8164-4003-B1A9-491CB039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33" y="318653"/>
            <a:ext cx="8383170" cy="62206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106900-CC4A-4DC2-A5FE-C0C3E31615E9}"/>
              </a:ext>
            </a:extLst>
          </p:cNvPr>
          <p:cNvSpPr txBox="1"/>
          <p:nvPr/>
        </p:nvSpPr>
        <p:spPr>
          <a:xfrm>
            <a:off x="6228202" y="471054"/>
            <a:ext cx="3321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Surface 5 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BD3319-F5B5-4D35-BFB1-30CD463B5988}"/>
              </a:ext>
            </a:extLst>
          </p:cNvPr>
          <p:cNvSpPr txBox="1"/>
          <p:nvPr/>
        </p:nvSpPr>
        <p:spPr>
          <a:xfrm>
            <a:off x="6505294" y="4897413"/>
            <a:ext cx="3532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A00D6"/>
                </a:solidFill>
              </a:rPr>
              <a:t>Hourly Variability</a:t>
            </a:r>
          </a:p>
        </p:txBody>
      </p:sp>
    </p:spTree>
    <p:extLst>
      <p:ext uri="{BB962C8B-B14F-4D97-AF65-F5344CB8AC3E}">
        <p14:creationId xmlns:p14="http://schemas.microsoft.com/office/powerpoint/2010/main" val="92935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E8250-8223-4024-BD59-3F85511AC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" y="334645"/>
            <a:ext cx="4450080" cy="968375"/>
          </a:xfrm>
        </p:spPr>
        <p:txBody>
          <a:bodyPr/>
          <a:lstStyle/>
          <a:p>
            <a:r>
              <a:rPr lang="en-US" dirty="0"/>
              <a:t>Wire Walker pH</a:t>
            </a:r>
          </a:p>
        </p:txBody>
      </p:sp>
      <p:pic>
        <p:nvPicPr>
          <p:cNvPr id="3074" name="Picture 2" descr="https://lh7-us.googleusercontent.com/270XED_fkMYqgJbwRvG25TWLAcNGQgJq8bWFkCmrs6ep-B_v5VpecIPszBbXZWVxZZFs5GWR9VCc0TLi1xFzY3-rRft7rn-brWEIU7FudOuaf1V26LEfSdK1kr28wiBpaOyehnXWZkrL46dMCsbVeYCv1Q=s2048">
            <a:extLst>
              <a:ext uri="{FF2B5EF4-FFF2-40B4-BE49-F238E27FC236}">
                <a16:creationId xmlns:a16="http://schemas.microsoft.com/office/drawing/2014/main" id="{B6CDD1E4-A5F8-41B8-836F-C68F54E6E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89" y="182880"/>
            <a:ext cx="5848731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7-us.googleusercontent.com/yDI_Gnjeed2nktkB6dCyWaLmKbHylAFJAJ2YEtwwb4SKldzDiY4fZLCzgLnLEjGZcUjP5OikaP9nQcwVvqTV7C3yGT_Xcpa3hbL4KLW5fb4PkBzBDQxk9cr7wYeeAbOVR0a8VTQdECRWuVr09WFPifcMtQ=s2048">
            <a:extLst>
              <a:ext uri="{FF2B5EF4-FFF2-40B4-BE49-F238E27FC236}">
                <a16:creationId xmlns:a16="http://schemas.microsoft.com/office/drawing/2014/main" id="{095E5994-EF18-4D3C-AD1F-BF21131A93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" y="1522015"/>
            <a:ext cx="5085292" cy="381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1B77B4-D18E-4BCA-BA94-C89EDA090DC3}"/>
              </a:ext>
            </a:extLst>
          </p:cNvPr>
          <p:cNvSpPr/>
          <p:nvPr/>
        </p:nvSpPr>
        <p:spPr>
          <a:xfrm>
            <a:off x="265280" y="2766060"/>
            <a:ext cx="4032400" cy="11125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19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117C8-4CE5-45F8-8327-B0BD8232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856"/>
            <a:ext cx="10515600" cy="90662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A068B-D4E7-4840-9318-3D24160A9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3586"/>
            <a:ext cx="10515600" cy="490833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Spray2 with pH</a:t>
            </a:r>
          </a:p>
          <a:p>
            <a:r>
              <a:rPr lang="en-US" dirty="0"/>
              <a:t>Spray2 with nitrate</a:t>
            </a:r>
          </a:p>
          <a:p>
            <a:r>
              <a:rPr lang="en-US" dirty="0" err="1"/>
              <a:t>NanoFET</a:t>
            </a:r>
            <a:r>
              <a:rPr lang="en-US" dirty="0"/>
              <a:t> for LRAUV (2 units)</a:t>
            </a:r>
          </a:p>
          <a:p>
            <a:r>
              <a:rPr lang="en-US" dirty="0"/>
              <a:t>LOC-NESS</a:t>
            </a:r>
          </a:p>
          <a:p>
            <a:r>
              <a:rPr lang="en-US" dirty="0"/>
              <a:t>Oct Santa Barbara cruise</a:t>
            </a:r>
          </a:p>
          <a:p>
            <a:r>
              <a:rPr lang="en-US" dirty="0"/>
              <a:t>BEAMS support for KAUST and AOML</a:t>
            </a:r>
          </a:p>
          <a:p>
            <a:r>
              <a:rPr lang="en-US" dirty="0"/>
              <a:t>Organic Alkalinity from field samples</a:t>
            </a:r>
          </a:p>
          <a:p>
            <a:r>
              <a:rPr lang="en-US" dirty="0"/>
              <a:t>pH/TA sensor development</a:t>
            </a:r>
          </a:p>
          <a:p>
            <a:r>
              <a:rPr lang="en-US" dirty="0" err="1"/>
              <a:t>SURpH</a:t>
            </a:r>
            <a:r>
              <a:rPr lang="en-US" dirty="0"/>
              <a:t> on gliders and floats</a:t>
            </a:r>
          </a:p>
          <a:p>
            <a:r>
              <a:rPr lang="en-US" dirty="0"/>
              <a:t>MBARI glider operations (CCS ROMS, diel cycle)</a:t>
            </a:r>
          </a:p>
          <a:p>
            <a:r>
              <a:rPr lang="en-US" dirty="0"/>
              <a:t>pH on </a:t>
            </a:r>
            <a:r>
              <a:rPr lang="en-US" dirty="0" err="1"/>
              <a:t>WireWalkers</a:t>
            </a:r>
            <a:endParaRPr lang="en-US" dirty="0"/>
          </a:p>
          <a:p>
            <a:r>
              <a:rPr lang="en-US" dirty="0"/>
              <a:t>NanoFETv2 development</a:t>
            </a:r>
          </a:p>
          <a:p>
            <a:r>
              <a:rPr lang="en-US" dirty="0"/>
              <a:t>Float database development (Collab with Chem Sensor lab)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254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30392" y="1506451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Jan</a:t>
            </a:r>
          </a:p>
        </p:txBody>
      </p:sp>
      <p:sp>
        <p:nvSpPr>
          <p:cNvPr id="5" name="Rectangle 4"/>
          <p:cNvSpPr/>
          <p:nvPr/>
        </p:nvSpPr>
        <p:spPr>
          <a:xfrm>
            <a:off x="3148641" y="1506451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</a:t>
            </a:r>
          </a:p>
        </p:txBody>
      </p:sp>
      <p:sp>
        <p:nvSpPr>
          <p:cNvPr id="6" name="Rectangle 5"/>
          <p:cNvSpPr/>
          <p:nvPr/>
        </p:nvSpPr>
        <p:spPr>
          <a:xfrm>
            <a:off x="4666890" y="1506451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5139" y="1506451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Apr</a:t>
            </a:r>
          </a:p>
        </p:txBody>
      </p:sp>
      <p:sp>
        <p:nvSpPr>
          <p:cNvPr id="8" name="Rectangle 7"/>
          <p:cNvSpPr/>
          <p:nvPr/>
        </p:nvSpPr>
        <p:spPr>
          <a:xfrm>
            <a:off x="7703388" y="1506451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May</a:t>
            </a:r>
          </a:p>
        </p:txBody>
      </p:sp>
      <p:sp>
        <p:nvSpPr>
          <p:cNvPr id="9" name="Rectangle 8"/>
          <p:cNvSpPr/>
          <p:nvPr/>
        </p:nvSpPr>
        <p:spPr>
          <a:xfrm>
            <a:off x="9221637" y="1506451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30392" y="4680972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48641" y="4680972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Aug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66890" y="4680972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85139" y="4680972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Oct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03388" y="4680972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Nov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221637" y="4680972"/>
            <a:ext cx="1518249" cy="8830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07821" y="534159"/>
            <a:ext cx="143239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Deliver mini-ISUS to SIO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23388" y="3944958"/>
            <a:ext cx="158758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Chem sensor Cruise?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85138" y="2930404"/>
            <a:ext cx="1587589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Synchro Glider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7AB064-1FC2-4A51-AAB3-2ADE3BD828CC}"/>
              </a:ext>
            </a:extLst>
          </p:cNvPr>
          <p:cNvSpPr txBox="1"/>
          <p:nvPr/>
        </p:nvSpPr>
        <p:spPr>
          <a:xfrm>
            <a:off x="0" y="0"/>
            <a:ext cx="3222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2024 timeline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3AC7B0-DD8D-40B6-B177-9E87A92D5650}"/>
              </a:ext>
            </a:extLst>
          </p:cNvPr>
          <p:cNvSpPr txBox="1"/>
          <p:nvPr/>
        </p:nvSpPr>
        <p:spPr>
          <a:xfrm>
            <a:off x="5989321" y="1101044"/>
            <a:ext cx="314605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THOON WW deployment?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C9597D-C17E-47EB-881E-83108CDD4390}"/>
              </a:ext>
            </a:extLst>
          </p:cNvPr>
          <p:cNvSpPr txBox="1"/>
          <p:nvPr/>
        </p:nvSpPr>
        <p:spPr>
          <a:xfrm>
            <a:off x="3411045" y="5672975"/>
            <a:ext cx="5724329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Spray29 science deployments (Line 67, diel cycles)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D13389-1114-4BAD-91C5-8C41A50AB3E6}"/>
              </a:ext>
            </a:extLst>
          </p:cNvPr>
          <p:cNvSpPr txBox="1"/>
          <p:nvPr/>
        </p:nvSpPr>
        <p:spPr>
          <a:xfrm>
            <a:off x="1337094" y="5610206"/>
            <a:ext cx="1619466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PIE (Spray + Tiny) SN34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A90BAE-668D-442A-AAE1-19DD9CD4FD7C}"/>
              </a:ext>
            </a:extLst>
          </p:cNvPr>
          <p:cNvSpPr txBox="1"/>
          <p:nvPr/>
        </p:nvSpPr>
        <p:spPr>
          <a:xfrm>
            <a:off x="6185138" y="2475296"/>
            <a:ext cx="4554748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PIE (Spray + Tiny) SN34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A2CF38-37EA-4EE0-8B6F-66983BA9EC94}"/>
              </a:ext>
            </a:extLst>
          </p:cNvPr>
          <p:cNvSpPr txBox="1"/>
          <p:nvPr/>
        </p:nvSpPr>
        <p:spPr>
          <a:xfrm>
            <a:off x="4666891" y="2930403"/>
            <a:ext cx="1427832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SURpH</a:t>
            </a:r>
            <a:r>
              <a:rPr lang="en-US" dirty="0"/>
              <a:t> in </a:t>
            </a:r>
            <a:r>
              <a:rPr lang="en-US" dirty="0" err="1"/>
              <a:t>NanoFET</a:t>
            </a:r>
            <a:r>
              <a:rPr lang="en-US" dirty="0"/>
              <a:t> ?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18AE04-F435-42F6-A754-2CDFFB4D212E}"/>
              </a:ext>
            </a:extLst>
          </p:cNvPr>
          <p:cNvSpPr txBox="1"/>
          <p:nvPr/>
        </p:nvSpPr>
        <p:spPr>
          <a:xfrm>
            <a:off x="3245345" y="3757641"/>
            <a:ext cx="136694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OAE test cruise with Spray2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68EF5B-2298-4001-B4CC-440BFA6B4993}"/>
              </a:ext>
            </a:extLst>
          </p:cNvPr>
          <p:cNvSpPr txBox="1"/>
          <p:nvPr/>
        </p:nvSpPr>
        <p:spPr>
          <a:xfrm>
            <a:off x="1630392" y="3709942"/>
            <a:ext cx="151824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NanoFETv2 Electronics prototype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64CAD0-847A-41E0-BEC0-31AEAA70F461}"/>
              </a:ext>
            </a:extLst>
          </p:cNvPr>
          <p:cNvSpPr txBox="1"/>
          <p:nvPr/>
        </p:nvSpPr>
        <p:spPr>
          <a:xfrm>
            <a:off x="9301898" y="5653724"/>
            <a:ext cx="1915064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 NanoFETv2 SN29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2D9B67-B49D-42AA-9464-CAF0E2030566}"/>
              </a:ext>
            </a:extLst>
          </p:cNvPr>
          <p:cNvSpPr txBox="1"/>
          <p:nvPr/>
        </p:nvSpPr>
        <p:spPr>
          <a:xfrm>
            <a:off x="6418055" y="388304"/>
            <a:ext cx="24412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Deliver first </a:t>
            </a:r>
            <a:r>
              <a:rPr lang="en-US" dirty="0" err="1"/>
              <a:t>NanoFET</a:t>
            </a:r>
            <a:r>
              <a:rPr lang="en-US" dirty="0"/>
              <a:t> MRV/WHOI</a:t>
            </a:r>
          </a:p>
        </p:txBody>
      </p:sp>
      <p:pic>
        <p:nvPicPr>
          <p:cNvPr id="38" name="Picture 2" descr="Benjamin Werb - San Diego, California, United States | Professional Profile  | LinkedIn">
            <a:extLst>
              <a:ext uri="{FF2B5EF4-FFF2-40B4-BE49-F238E27FC236}">
                <a16:creationId xmlns:a16="http://schemas.microsoft.com/office/drawing/2014/main" id="{8690B3EB-67FD-47DC-8CCE-AE30E9B72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" t="16978" r="6257"/>
          <a:stretch/>
        </p:blipFill>
        <p:spPr bwMode="auto">
          <a:xfrm>
            <a:off x="3127107" y="34509"/>
            <a:ext cx="1044298" cy="99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239392F-EC3A-4740-9E6B-F9D6711B94EA}"/>
              </a:ext>
            </a:extLst>
          </p:cNvPr>
          <p:cNvSpPr txBox="1"/>
          <p:nvPr/>
        </p:nvSpPr>
        <p:spPr>
          <a:xfrm>
            <a:off x="160199" y="687994"/>
            <a:ext cx="1104181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Spray missions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50BE0C-EE2B-4318-975E-566FAD04F5AE}"/>
              </a:ext>
            </a:extLst>
          </p:cNvPr>
          <p:cNvSpPr txBox="1"/>
          <p:nvPr/>
        </p:nvSpPr>
        <p:spPr>
          <a:xfrm>
            <a:off x="3209027" y="2487510"/>
            <a:ext cx="288697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Resolve ground fault issue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9F60DB-4E7B-4312-B2A5-4C2626C0B553}"/>
              </a:ext>
            </a:extLst>
          </p:cNvPr>
          <p:cNvSpPr txBox="1"/>
          <p:nvPr/>
        </p:nvSpPr>
        <p:spPr>
          <a:xfrm>
            <a:off x="7877721" y="2933128"/>
            <a:ext cx="2862165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Spray29 science deployments (Line 67, diel cycles)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60A689-6D45-4E22-BBCE-17E1D58DCFE6}"/>
              </a:ext>
            </a:extLst>
          </p:cNvPr>
          <p:cNvSpPr txBox="1"/>
          <p:nvPr/>
        </p:nvSpPr>
        <p:spPr>
          <a:xfrm>
            <a:off x="5155925" y="3980174"/>
            <a:ext cx="223456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Spray2 pH test deployment WHOI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6576B38-BD50-46B2-931A-94B4FE929F50}"/>
              </a:ext>
            </a:extLst>
          </p:cNvPr>
          <p:cNvSpPr txBox="1"/>
          <p:nvPr/>
        </p:nvSpPr>
        <p:spPr>
          <a:xfrm>
            <a:off x="4612294" y="569346"/>
            <a:ext cx="17425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Spray2 pH SIO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5DECF83-D205-40E6-A3F5-6B3AB542D8E9}"/>
              </a:ext>
            </a:extLst>
          </p:cNvPr>
          <p:cNvCxnSpPr>
            <a:cxnSpLocks/>
          </p:cNvCxnSpPr>
          <p:nvPr/>
        </p:nvCxnSpPr>
        <p:spPr>
          <a:xfrm>
            <a:off x="3649256" y="1101044"/>
            <a:ext cx="0" cy="36370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0957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012A5D-9C0D-4E23-9AD7-637096333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911" y="511774"/>
            <a:ext cx="8510472" cy="61277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1B5A37-0BB2-4FD2-B37C-447D69425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8" y="4520241"/>
            <a:ext cx="2396783" cy="19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34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FE6DB1-DAE1-4CD8-AB51-AECFB2E385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911" y="511774"/>
            <a:ext cx="8508710" cy="6126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1B5A37-0BB2-4FD2-B37C-447D69425D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8" y="4520241"/>
            <a:ext cx="2396783" cy="19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0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593EF78-AAD7-4B19-8203-A1DDD14D5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A2932E-A6FE-4A8F-BA1D-5AED54AD1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5C217E4-14AD-4C41-8AE5-820AD02FE570}"/>
              </a:ext>
            </a:extLst>
          </p:cNvPr>
          <p:cNvGrpSpPr/>
          <p:nvPr/>
        </p:nvGrpSpPr>
        <p:grpSpPr>
          <a:xfrm>
            <a:off x="199845" y="271145"/>
            <a:ext cx="5669280" cy="3108960"/>
            <a:chOff x="199845" y="271145"/>
            <a:chExt cx="5669280" cy="310896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656025C-14AE-4309-846E-A8EA6971D4F4}"/>
                </a:ext>
              </a:extLst>
            </p:cNvPr>
            <p:cNvSpPr/>
            <p:nvPr/>
          </p:nvSpPr>
          <p:spPr>
            <a:xfrm>
              <a:off x="199845" y="271145"/>
              <a:ext cx="5669280" cy="310896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BGC Spray/Underwater Gliders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Work towards six parameter BGC gliders and linking BGC-Argo array to the coast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7609505-8C76-4BD2-8883-34599FCAE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06411">
              <a:off x="1464978" y="2313982"/>
              <a:ext cx="2602973" cy="70990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668FBF-6E25-418C-AD84-CFD0B8279312}"/>
              </a:ext>
            </a:extLst>
          </p:cNvPr>
          <p:cNvGrpSpPr/>
          <p:nvPr/>
        </p:nvGrpSpPr>
        <p:grpSpPr>
          <a:xfrm>
            <a:off x="199845" y="3515042"/>
            <a:ext cx="5669280" cy="3108960"/>
            <a:chOff x="199845" y="3515042"/>
            <a:chExt cx="5669280" cy="310896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B200498-89E9-41B3-A841-686122343857}"/>
                </a:ext>
              </a:extLst>
            </p:cNvPr>
            <p:cNvSpPr/>
            <p:nvPr/>
          </p:nvSpPr>
          <p:spPr>
            <a:xfrm>
              <a:off x="199845" y="3515042"/>
              <a:ext cx="5669280" cy="310896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CO</a:t>
              </a:r>
              <a:r>
                <a:rPr lang="en-US" sz="2400" baseline="-25000" dirty="0">
                  <a:solidFill>
                    <a:schemeClr val="bg1"/>
                  </a:solidFill>
                </a:rPr>
                <a:t>2</a:t>
              </a:r>
              <a:r>
                <a:rPr lang="en-US" sz="2400" dirty="0">
                  <a:solidFill>
                    <a:schemeClr val="bg1"/>
                  </a:solidFill>
                </a:rPr>
                <a:t> Thermodynamics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How do we get more accurate estimates of pCO</a:t>
              </a:r>
              <a:r>
                <a:rPr lang="en-US" sz="2400" baseline="-25000" dirty="0">
                  <a:solidFill>
                    <a:schemeClr val="bg1"/>
                  </a:solidFill>
                </a:rPr>
                <a:t>2</a:t>
              </a:r>
              <a:r>
                <a:rPr lang="en-US" sz="2400" dirty="0">
                  <a:solidFill>
                    <a:schemeClr val="bg1"/>
                  </a:solidFill>
                </a:rPr>
                <a:t> from pH sensors on profiling platforms?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pic>
          <p:nvPicPr>
            <p:cNvPr id="1026" name="Picture 2" descr="Catalyzing carbon dioxide: System can transform CO2 into CO for use in  industry">
              <a:extLst>
                <a:ext uri="{FF2B5EF4-FFF2-40B4-BE49-F238E27FC236}">
                  <a16:creationId xmlns:a16="http://schemas.microsoft.com/office/drawing/2014/main" id="{BE24F7F4-1389-4E60-AFBB-B10DA51187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8491" y="5699806"/>
              <a:ext cx="1248331" cy="887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DBD83B-611D-4E38-8349-0A0E19F1BE42}"/>
              </a:ext>
            </a:extLst>
          </p:cNvPr>
          <p:cNvGrpSpPr/>
          <p:nvPr/>
        </p:nvGrpSpPr>
        <p:grpSpPr>
          <a:xfrm>
            <a:off x="6096000" y="271145"/>
            <a:ext cx="5669280" cy="3108960"/>
            <a:chOff x="6096000" y="271145"/>
            <a:chExt cx="5669280" cy="310896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797A892-2746-4B3D-8F4C-826073EF284F}"/>
                </a:ext>
              </a:extLst>
            </p:cNvPr>
            <p:cNvSpPr/>
            <p:nvPr/>
          </p:nvSpPr>
          <p:spPr>
            <a:xfrm>
              <a:off x="6096000" y="271145"/>
              <a:ext cx="5669280" cy="310896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GO-BGC/BGC-Argo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Develop sensing &amp; analytical techniques for BGC-Argo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3" descr="C:\Users\Martzlab\Documents\Dropbox\PhD related\Thesis\Presentation figures\APEX_world_HJF.JPG">
              <a:extLst>
                <a:ext uri="{FF2B5EF4-FFF2-40B4-BE49-F238E27FC236}">
                  <a16:creationId xmlns:a16="http://schemas.microsoft.com/office/drawing/2014/main" id="{97A1A0D0-DAFF-4DC0-9A5E-21E2A039E3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40" r="20951"/>
            <a:stretch/>
          </p:blipFill>
          <p:spPr bwMode="auto">
            <a:xfrm>
              <a:off x="8860686" y="2213064"/>
              <a:ext cx="422706" cy="1034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www3.mbari.org/gobgc/images/GOBGCMap_withPartners.png">
              <a:extLst>
                <a:ext uri="{FF2B5EF4-FFF2-40B4-BE49-F238E27FC236}">
                  <a16:creationId xmlns:a16="http://schemas.microsoft.com/office/drawing/2014/main" id="{83BBFA34-6E0E-4C0F-98CA-BA9FE44173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0" t="22349" r="10080" b="20300"/>
            <a:stretch/>
          </p:blipFill>
          <p:spPr bwMode="auto">
            <a:xfrm>
              <a:off x="9447935" y="2213064"/>
              <a:ext cx="1998167" cy="1067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A52E71-1A77-4680-8754-02BDB98FF102}"/>
              </a:ext>
            </a:extLst>
          </p:cNvPr>
          <p:cNvGrpSpPr/>
          <p:nvPr/>
        </p:nvGrpSpPr>
        <p:grpSpPr>
          <a:xfrm>
            <a:off x="6096000" y="3515042"/>
            <a:ext cx="5669280" cy="3108960"/>
            <a:chOff x="6096000" y="3515042"/>
            <a:chExt cx="5669280" cy="310896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C53489D-8A27-49C9-AE86-4E5E6B8AEE2B}"/>
                </a:ext>
              </a:extLst>
            </p:cNvPr>
            <p:cNvSpPr/>
            <p:nvPr/>
          </p:nvSpPr>
          <p:spPr>
            <a:xfrm>
              <a:off x="6096000" y="3515042"/>
              <a:ext cx="5669280" cy="310896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Coastal Ecosystem Dynamics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Develop sensors and systems to accurately monitor changes in highly dynamic systems</a:t>
              </a: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270D0D7-59CA-4076-9C3B-A208E5EAC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63950" y="5120640"/>
              <a:ext cx="989850" cy="14662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310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EBB0-5AA0-425E-8400-0D822A395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EA66B-2CD1-43BE-8F2E-F59E02255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www3.mbari.org/gobgc/images/GOBGCMap_withPartners.png">
            <a:extLst>
              <a:ext uri="{FF2B5EF4-FFF2-40B4-BE49-F238E27FC236}">
                <a16:creationId xmlns:a16="http://schemas.microsoft.com/office/drawing/2014/main" id="{694C7CB7-B2D2-4132-B711-35A4D1B63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9" t="16778" r="9030" b="16778"/>
          <a:stretch/>
        </p:blipFill>
        <p:spPr bwMode="auto">
          <a:xfrm>
            <a:off x="678179" y="222068"/>
            <a:ext cx="10835641" cy="585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B09201-6924-44D4-A9A8-6DA21FCD3C48}"/>
              </a:ext>
            </a:extLst>
          </p:cNvPr>
          <p:cNvSpPr txBox="1"/>
          <p:nvPr/>
        </p:nvSpPr>
        <p:spPr>
          <a:xfrm>
            <a:off x="1981200" y="1323291"/>
            <a:ext cx="2103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~90 deployed in 2023</a:t>
            </a:r>
          </a:p>
        </p:txBody>
      </p:sp>
    </p:spTree>
    <p:extLst>
      <p:ext uri="{BB962C8B-B14F-4D97-AF65-F5344CB8AC3E}">
        <p14:creationId xmlns:p14="http://schemas.microsoft.com/office/powerpoint/2010/main" val="3609108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9C99F-335D-4EEC-B1D5-9FBEB784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E74E7-BF6B-4C01-8B71-DE0B08EE9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s://www3.mbari.org/gobgc/images/Planned_Deployments_map.png">
            <a:extLst>
              <a:ext uri="{FF2B5EF4-FFF2-40B4-BE49-F238E27FC236}">
                <a16:creationId xmlns:a16="http://schemas.microsoft.com/office/drawing/2014/main" id="{EB1B149E-F93A-489B-A9A8-FE7DFA7C0D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2" t="3216" r="813" b="2702"/>
          <a:stretch/>
        </p:blipFill>
        <p:spPr bwMode="auto">
          <a:xfrm>
            <a:off x="582930" y="205242"/>
            <a:ext cx="11026140" cy="582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0A2487-DB5D-425C-8E2F-96B9C065758E}"/>
              </a:ext>
            </a:extLst>
          </p:cNvPr>
          <p:cNvSpPr txBox="1"/>
          <p:nvPr/>
        </p:nvSpPr>
        <p:spPr>
          <a:xfrm>
            <a:off x="1905000" y="1087071"/>
            <a:ext cx="2103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~70 planed in 2024 so far</a:t>
            </a:r>
          </a:p>
        </p:txBody>
      </p:sp>
    </p:spTree>
    <p:extLst>
      <p:ext uri="{BB962C8B-B14F-4D97-AF65-F5344CB8AC3E}">
        <p14:creationId xmlns:p14="http://schemas.microsoft.com/office/powerpoint/2010/main" val="2592302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95597-CF04-4FE4-B918-8A7EBDF4D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Honeywell ISFET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A04DE-183C-4B17-95FF-B566B2AD5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26" y="1729206"/>
            <a:ext cx="4381963" cy="4398878"/>
          </a:xfrm>
        </p:spPr>
        <p:txBody>
          <a:bodyPr>
            <a:normAutofit/>
          </a:bodyPr>
          <a:lstStyle/>
          <a:p>
            <a:r>
              <a:rPr lang="en-US" dirty="0"/>
              <a:t>Announced ISFET discontinuation June, 2022</a:t>
            </a:r>
          </a:p>
          <a:p>
            <a:r>
              <a:rPr lang="en-US" dirty="0"/>
              <a:t>Intervention from various government agencies got Honeywell to restart production!!</a:t>
            </a:r>
          </a:p>
          <a:p>
            <a:r>
              <a:rPr lang="en-US" dirty="0"/>
              <a:t>Seabird has received new set of ISFETs, and performance is good</a:t>
            </a:r>
          </a:p>
          <a:p>
            <a:endParaRPr lang="en-US" dirty="0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7E789BC9-E682-42C9-9A4B-C13963AA8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755" y="1729206"/>
            <a:ext cx="2373313" cy="3078893"/>
          </a:xfrm>
          <a:prstGeom prst="rect">
            <a:avLst/>
          </a:prstGeom>
          <a:noFill/>
          <a:ln w="730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 descr="honeywell-logo">
            <a:extLst>
              <a:ext uri="{FF2B5EF4-FFF2-40B4-BE49-F238E27FC236}">
                <a16:creationId xmlns:a16="http://schemas.microsoft.com/office/drawing/2014/main" id="{DF1434B9-D749-499E-952A-142304E25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668" y="4923308"/>
            <a:ext cx="24384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argo.ucsd.edu/SOCCOM_float_head.jpg">
            <a:extLst>
              <a:ext uri="{FF2B5EF4-FFF2-40B4-BE49-F238E27FC236}">
                <a16:creationId xmlns:a16="http://schemas.microsoft.com/office/drawing/2014/main" id="{ED80D34A-3101-41B7-B04D-A6894E46D1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6" t="37403" r="22327"/>
          <a:stretch/>
        </p:blipFill>
        <p:spPr bwMode="auto">
          <a:xfrm>
            <a:off x="7887642" y="625642"/>
            <a:ext cx="3889732" cy="53322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62E70F-72E6-4265-8218-C773397B2BA5}"/>
              </a:ext>
            </a:extLst>
          </p:cNvPr>
          <p:cNvCxnSpPr>
            <a:stCxn id="4" idx="3"/>
          </p:cNvCxnSpPr>
          <p:nvPr/>
        </p:nvCxnSpPr>
        <p:spPr>
          <a:xfrm flipV="1">
            <a:off x="7464068" y="2518611"/>
            <a:ext cx="2368440" cy="75004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24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8529F-2E21-4786-BC02-A5A41FA60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209"/>
            <a:ext cx="10515600" cy="966370"/>
          </a:xfrm>
        </p:spPr>
        <p:txBody>
          <a:bodyPr/>
          <a:lstStyle/>
          <a:p>
            <a:r>
              <a:rPr lang="en-US" dirty="0"/>
              <a:t>pH </a:t>
            </a:r>
            <a:r>
              <a:rPr lang="en-US" dirty="0" err="1"/>
              <a:t>optode</a:t>
            </a:r>
            <a:r>
              <a:rPr lang="en-US" dirty="0"/>
              <a:t> ‘Pico pH’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A2FD79-7246-448B-BBD3-F5F9B6E4103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55206"/>
            <a:ext cx="4199021" cy="325742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E3ED85-C190-4407-9AEF-221808D0F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6293" y="5163258"/>
            <a:ext cx="2571750" cy="838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90F96F-D953-40FD-9845-979101513B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761" y="1021097"/>
            <a:ext cx="5632039" cy="45063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475917-2B16-4F54-8171-4F8A47BFCF52}"/>
              </a:ext>
            </a:extLst>
          </p:cNvPr>
          <p:cNvSpPr txBox="1"/>
          <p:nvPr/>
        </p:nvSpPr>
        <p:spPr>
          <a:xfrm>
            <a:off x="8690181" y="1387165"/>
            <a:ext cx="139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R1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8BCC58-CF28-499A-898F-F096D1423F84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836928" y="1617998"/>
            <a:ext cx="1853253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980D917-D707-4FC6-B386-BB13D62D5D16}"/>
              </a:ext>
            </a:extLst>
          </p:cNvPr>
          <p:cNvSpPr txBox="1"/>
          <p:nvPr/>
        </p:nvSpPr>
        <p:spPr>
          <a:xfrm>
            <a:off x="8083241" y="4665821"/>
            <a:ext cx="139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R2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7434CA-AA1E-48E5-97DF-A50B599C8ACC}"/>
              </a:ext>
            </a:extLst>
          </p:cNvPr>
          <p:cNvCxnSpPr>
            <a:cxnSpLocks/>
          </p:cNvCxnSpPr>
          <p:nvPr/>
        </p:nvCxnSpPr>
        <p:spPr>
          <a:xfrm>
            <a:off x="8608074" y="4896654"/>
            <a:ext cx="1853253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4E4CFF29-3DA3-45DA-ADD2-7FF3117F1078}"/>
              </a:ext>
            </a:extLst>
          </p:cNvPr>
          <p:cNvSpPr/>
          <p:nvPr/>
        </p:nvSpPr>
        <p:spPr>
          <a:xfrm>
            <a:off x="8534704" y="3172208"/>
            <a:ext cx="182880" cy="18288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30A8D6-7C01-4C82-904B-139F9DC1AA01}"/>
              </a:ext>
            </a:extLst>
          </p:cNvPr>
          <p:cNvSpPr txBox="1"/>
          <p:nvPr/>
        </p:nvSpPr>
        <p:spPr>
          <a:xfrm>
            <a:off x="8687462" y="2984381"/>
            <a:ext cx="139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pKa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3E4B60-D1C7-4BB2-803A-21DCE5B5F420}"/>
              </a:ext>
            </a:extLst>
          </p:cNvPr>
          <p:cNvSpPr txBox="1"/>
          <p:nvPr/>
        </p:nvSpPr>
        <p:spPr>
          <a:xfrm rot="3928212">
            <a:off x="7784816" y="3336582"/>
            <a:ext cx="139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slope</a:t>
            </a:r>
          </a:p>
        </p:txBody>
      </p:sp>
    </p:spTree>
    <p:extLst>
      <p:ext uri="{BB962C8B-B14F-4D97-AF65-F5344CB8AC3E}">
        <p14:creationId xmlns:p14="http://schemas.microsoft.com/office/powerpoint/2010/main" val="351622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54987143-FDAB-4C20-9E99-53C10CBD929B}" vid="{CEAF8ACF-6D64-4B60-8EE0-70F78C25CD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3630</TotalTime>
  <Words>1018</Words>
  <Application>Microsoft Office PowerPoint</Application>
  <PresentationFormat>Widescreen</PresentationFormat>
  <Paragraphs>220</Paragraphs>
  <Slides>42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OBS team new member Ben Werb (Feb 12)</vt:lpstr>
      <vt:lpstr>Main Objectives</vt:lpstr>
      <vt:lpstr>PowerPoint Presentation</vt:lpstr>
      <vt:lpstr>PowerPoint Presentation</vt:lpstr>
      <vt:lpstr>PowerPoint Presentation</vt:lpstr>
      <vt:lpstr>PowerPoint Presentation</vt:lpstr>
      <vt:lpstr>Honeywell ISFET production</vt:lpstr>
      <vt:lpstr>pH optode ‘Pico pH’ </vt:lpstr>
      <vt:lpstr>Field results from Spray glider</vt:lpstr>
      <vt:lpstr>SURpH Sensor (ISFET)</vt:lpstr>
      <vt:lpstr>First test on Spray looks very promising</vt:lpstr>
      <vt:lpstr>PowerPoint Presentation</vt:lpstr>
      <vt:lpstr>11 deployed worldwide</vt:lpstr>
      <vt:lpstr>PowerPoint Presentation</vt:lpstr>
      <vt:lpstr>PowerPoint Presentation</vt:lpstr>
      <vt:lpstr>Accurate pCO from floats?</vt:lpstr>
      <vt:lpstr>Organic Alkalinity (Lenka)</vt:lpstr>
      <vt:lpstr>PowerPoint Presentation</vt:lpstr>
      <vt:lpstr>BGC sensors on gliders</vt:lpstr>
      <vt:lpstr>PowerPoint Presentation</vt:lpstr>
      <vt:lpstr>Radiometer</vt:lpstr>
      <vt:lpstr>Spray2</vt:lpstr>
      <vt:lpstr>Modular pH sensor (NanoFET)</vt:lpstr>
      <vt:lpstr>Mini-ISUS</vt:lpstr>
      <vt:lpstr>PowerPoint Presentation</vt:lpstr>
      <vt:lpstr>California Current: Improve Model Performance</vt:lpstr>
      <vt:lpstr>PowerPoint Presentation</vt:lpstr>
      <vt:lpstr>Schedule</vt:lpstr>
      <vt:lpstr>pH sensor production 2024</vt:lpstr>
      <vt:lpstr>Sensor production in 2025 and beyond (so far)</vt:lpstr>
      <vt:lpstr>NanoFETv2</vt:lpstr>
      <vt:lpstr>Synchro </vt:lpstr>
      <vt:lpstr>PIE (PCO2 Intercomparison Experiment)</vt:lpstr>
      <vt:lpstr>PowerPoint Presentation</vt:lpstr>
      <vt:lpstr>PowerPoint Presentation</vt:lpstr>
      <vt:lpstr>PowerPoint Presentation</vt:lpstr>
      <vt:lpstr>PowerPoint Presentation</vt:lpstr>
      <vt:lpstr>Wire Walker pH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901805 Coastal Biogeochemical Sensing Group Plan 2021</dc:title>
  <dc:creator>Yui Takeshita</dc:creator>
  <cp:lastModifiedBy>Yui Takeshita</cp:lastModifiedBy>
  <cp:revision>150</cp:revision>
  <dcterms:created xsi:type="dcterms:W3CDTF">2021-01-11T21:32:28Z</dcterms:created>
  <dcterms:modified xsi:type="dcterms:W3CDTF">2025-01-22T06:30:04Z</dcterms:modified>
</cp:coreProperties>
</file>