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4" r:id="rId5"/>
    <p:sldId id="268" r:id="rId6"/>
    <p:sldId id="269" r:id="rId7"/>
    <p:sldId id="270" r:id="rId8"/>
    <p:sldId id="265" r:id="rId9"/>
    <p:sldId id="266" r:id="rId10"/>
    <p:sldId id="271" r:id="rId11"/>
    <p:sldId id="274" r:id="rId12"/>
    <p:sldId id="263" r:id="rId13"/>
    <p:sldId id="272" r:id="rId14"/>
    <p:sldId id="273" r:id="rId15"/>
    <p:sldId id="261" r:id="rId16"/>
    <p:sldId id="262" r:id="rId17"/>
    <p:sldId id="257" r:id="rId18"/>
    <p:sldId id="25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48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64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877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43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489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628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884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5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047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188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80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86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6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6A26B-099B-4AE0-8C31-E62969171157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201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901805 Coastal Biogeochemical Sensing Group Plan 2021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Jan 12,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85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739056"/>
          </a:xfrm>
        </p:spPr>
        <p:txBody>
          <a:bodyPr/>
          <a:lstStyle/>
          <a:p>
            <a:r>
              <a:rPr lang="en-US" dirty="0" smtClean="0"/>
              <a:t>Potential Science ISUSv2: Tidal pumping at C1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51" y="609299"/>
            <a:ext cx="11736202" cy="5953767"/>
          </a:xfrm>
        </p:spPr>
      </p:pic>
    </p:spTree>
    <p:extLst>
      <p:ext uri="{BB962C8B-B14F-4D97-AF65-F5344CB8AC3E}">
        <p14:creationId xmlns:p14="http://schemas.microsoft.com/office/powerpoint/2010/main" val="1335039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49" y="0"/>
            <a:ext cx="5191664" cy="1325563"/>
          </a:xfrm>
        </p:spPr>
        <p:txBody>
          <a:bodyPr/>
          <a:lstStyle/>
          <a:p>
            <a:r>
              <a:rPr lang="en-US" dirty="0" smtClean="0"/>
              <a:t>WF cruise (May 8- 15)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176" y="1566833"/>
            <a:ext cx="5476337" cy="4351338"/>
          </a:xfrm>
        </p:spPr>
        <p:txBody>
          <a:bodyPr/>
          <a:lstStyle/>
          <a:p>
            <a:r>
              <a:rPr lang="en-US" dirty="0" smtClean="0"/>
              <a:t>Primary objective: test empirical </a:t>
            </a:r>
            <a:r>
              <a:rPr lang="en-US" dirty="0" err="1" smtClean="0"/>
              <a:t>algorithsm</a:t>
            </a:r>
            <a:r>
              <a:rPr lang="en-US" dirty="0" smtClean="0"/>
              <a:t> to predict pH in Southern California (for glider operations)</a:t>
            </a:r>
          </a:p>
          <a:p>
            <a:r>
              <a:rPr lang="en-US" dirty="0" smtClean="0"/>
              <a:t>Need to adjust cruise plan due to limited personnel </a:t>
            </a:r>
          </a:p>
          <a:p>
            <a:pPr lvl="1"/>
            <a:r>
              <a:rPr lang="en-US" dirty="0" smtClean="0"/>
              <a:t>Spend one day in SB Basin for nitrite</a:t>
            </a:r>
          </a:p>
          <a:p>
            <a:pPr lvl="1"/>
            <a:r>
              <a:rPr lang="en-US" dirty="0" smtClean="0"/>
              <a:t>Select stations in Southern transect</a:t>
            </a:r>
            <a:endParaRPr lang="en-US" dirty="0"/>
          </a:p>
        </p:txBody>
      </p:sp>
      <p:pic>
        <p:nvPicPr>
          <p:cNvPr id="205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92" t="7170" r="36966" b="6415"/>
          <a:stretch>
            <a:fillRect/>
          </a:stretch>
        </p:blipFill>
        <p:spPr bwMode="auto">
          <a:xfrm>
            <a:off x="6780363" y="-5539"/>
            <a:ext cx="5411637" cy="6863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61517" y="2674190"/>
            <a:ext cx="1846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Initial station map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 rot="19638246">
            <a:off x="7779408" y="4930203"/>
            <a:ext cx="3907766" cy="947408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973574" y="3002402"/>
            <a:ext cx="1052422" cy="947408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9862689" y="2443357"/>
            <a:ext cx="1846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Nitrite (1day)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80363" y="4974407"/>
            <a:ext cx="1846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Priority Transect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39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Sensor/System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Self-Calibrating SP for Monterey Pier (</a:t>
            </a:r>
            <a:r>
              <a:rPr lang="en-US" dirty="0" err="1" smtClean="0"/>
              <a:t>CeNCOOS</a:t>
            </a:r>
            <a:r>
              <a:rPr lang="en-US" dirty="0" smtClean="0"/>
              <a:t> funded)</a:t>
            </a:r>
          </a:p>
          <a:p>
            <a:r>
              <a:rPr lang="en-US" dirty="0" smtClean="0"/>
              <a:t>UV-LED to combat biofouling on backscatter sensor</a:t>
            </a:r>
          </a:p>
          <a:p>
            <a:r>
              <a:rPr lang="en-US" dirty="0" smtClean="0"/>
              <a:t>Hyperspectral absorbance profiles for phytoplankton community composition.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860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977" y="3147"/>
            <a:ext cx="10515600" cy="1126914"/>
          </a:xfrm>
        </p:spPr>
        <p:txBody>
          <a:bodyPr/>
          <a:lstStyle/>
          <a:p>
            <a:r>
              <a:rPr lang="en-US" dirty="0" smtClean="0"/>
              <a:t>Self-Calibrating </a:t>
            </a:r>
            <a:r>
              <a:rPr lang="en-US" dirty="0" err="1" smtClean="0"/>
              <a:t>SeapHOx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77" y="1069675"/>
            <a:ext cx="3640429" cy="5434642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4899804" y="3260784"/>
            <a:ext cx="1199071" cy="13112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170762" y="1831677"/>
            <a:ext cx="3502325" cy="25131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567809" y="1870154"/>
            <a:ext cx="3502326" cy="243620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85472" y="5003321"/>
            <a:ext cx="47359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Smaller housing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Use </a:t>
            </a:r>
            <a:r>
              <a:rPr lang="en-US" dirty="0" err="1" smtClean="0"/>
              <a:t>mpHOx</a:t>
            </a:r>
            <a:r>
              <a:rPr lang="en-US" dirty="0" smtClean="0"/>
              <a:t> board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Characterize response time to </a:t>
            </a:r>
            <a:r>
              <a:rPr lang="en-US" dirty="0" err="1" smtClean="0"/>
              <a:t>Tris</a:t>
            </a:r>
            <a:r>
              <a:rPr lang="en-US" dirty="0" smtClean="0"/>
              <a:t> (wet lab)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Target deployment: late summer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408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0181"/>
          <a:stretch/>
        </p:blipFill>
        <p:spPr>
          <a:xfrm>
            <a:off x="202721" y="3725052"/>
            <a:ext cx="3472132" cy="31329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9012" y="0"/>
            <a:ext cx="11542143" cy="851200"/>
          </a:xfrm>
        </p:spPr>
        <p:txBody>
          <a:bodyPr/>
          <a:lstStyle/>
          <a:p>
            <a:r>
              <a:rPr lang="en-US" dirty="0" smtClean="0"/>
              <a:t>Hyperspectral absorbance for </a:t>
            </a:r>
            <a:r>
              <a:rPr lang="en-US" dirty="0" err="1" smtClean="0"/>
              <a:t>Phyto</a:t>
            </a:r>
            <a:r>
              <a:rPr lang="en-US" dirty="0" smtClean="0"/>
              <a:t> composition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6454" y="1170018"/>
            <a:ext cx="6055744" cy="5101386"/>
          </a:xfrm>
        </p:spPr>
        <p:txBody>
          <a:bodyPr/>
          <a:lstStyle/>
          <a:p>
            <a:r>
              <a:rPr lang="en-US" dirty="0" smtClean="0"/>
              <a:t>If we can get full spectra across visible range, then we can potentially get various ratios of </a:t>
            </a:r>
            <a:r>
              <a:rPr lang="en-US" dirty="0" err="1" smtClean="0"/>
              <a:t>Chl</a:t>
            </a:r>
            <a:r>
              <a:rPr lang="en-US" dirty="0" smtClean="0"/>
              <a:t> pigments, which should be related to phytoplankton community</a:t>
            </a:r>
          </a:p>
          <a:p>
            <a:r>
              <a:rPr lang="en-US" dirty="0" smtClean="0"/>
              <a:t>Sebastian will collect absorbance spectra for dominant phytoplankton communities in Monterey Bay</a:t>
            </a:r>
          </a:p>
          <a:p>
            <a:r>
              <a:rPr lang="en-US" dirty="0" smtClean="0"/>
              <a:t>Can we get an upward facing spectrometer, and profile up/down with Paragon? Will MMS work? Or smaller spec?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02257" y="4936137"/>
            <a:ext cx="24757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Radiometers get absorbance at several wavelengths. Good at getting [</a:t>
            </a:r>
            <a:r>
              <a:rPr lang="en-US" sz="1400" dirty="0" err="1" smtClean="0"/>
              <a:t>Chl</a:t>
            </a:r>
            <a:r>
              <a:rPr lang="en-US" sz="1400" dirty="0" smtClean="0"/>
              <a:t>] profiles</a:t>
            </a:r>
            <a:endParaRPr lang="en-US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r="50979"/>
          <a:stretch/>
        </p:blipFill>
        <p:spPr>
          <a:xfrm>
            <a:off x="202721" y="675765"/>
            <a:ext cx="3355676" cy="307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157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Benthic Flux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Deploy BEAMS in </a:t>
            </a:r>
            <a:r>
              <a:rPr lang="en-US" dirty="0" err="1" smtClean="0"/>
              <a:t>Kahekili</a:t>
            </a:r>
            <a:r>
              <a:rPr lang="en-US" dirty="0" smtClean="0"/>
              <a:t>, Maui (late summer, COVID permitting)</a:t>
            </a:r>
          </a:p>
          <a:p>
            <a:pPr lvl="1"/>
            <a:r>
              <a:rPr lang="en-US" dirty="0" smtClean="0"/>
              <a:t>Need </a:t>
            </a:r>
            <a:r>
              <a:rPr lang="en-US" dirty="0" err="1" smtClean="0"/>
              <a:t>mpHOx</a:t>
            </a:r>
            <a:r>
              <a:rPr lang="en-US" dirty="0" smtClean="0"/>
              <a:t> board, with BEAMS firmware</a:t>
            </a:r>
            <a:endParaRPr lang="en-US" dirty="0" smtClean="0"/>
          </a:p>
          <a:p>
            <a:r>
              <a:rPr lang="en-US" dirty="0" smtClean="0"/>
              <a:t>Develop multi-</a:t>
            </a:r>
            <a:r>
              <a:rPr lang="en-US" dirty="0" err="1" smtClean="0"/>
              <a:t>analyte</a:t>
            </a:r>
            <a:r>
              <a:rPr lang="en-US" dirty="0" smtClean="0"/>
              <a:t> eddy covariance (pH, O</a:t>
            </a:r>
            <a:r>
              <a:rPr lang="en-US" baseline="-25000" dirty="0" smtClean="0"/>
              <a:t>2</a:t>
            </a:r>
            <a:r>
              <a:rPr lang="en-US" dirty="0" smtClean="0"/>
              <a:t>, nitrate)</a:t>
            </a:r>
          </a:p>
          <a:p>
            <a:pPr lvl="1"/>
            <a:r>
              <a:rPr lang="en-US" dirty="0" smtClean="0"/>
              <a:t>Led by Irene?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943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Marine CO</a:t>
            </a:r>
            <a:r>
              <a:rPr lang="en-US" baseline="-25000" dirty="0" smtClean="0"/>
              <a:t>2</a:t>
            </a:r>
            <a:r>
              <a:rPr lang="en-US" dirty="0" smtClean="0"/>
              <a:t> thermodynamics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Simultaneous measurement of pCO</a:t>
            </a:r>
            <a:r>
              <a:rPr lang="en-US" baseline="-25000" dirty="0" smtClean="0"/>
              <a:t>2</a:t>
            </a:r>
            <a:r>
              <a:rPr lang="en-US" dirty="0" smtClean="0"/>
              <a:t>, pH, TA, and DIC in lab</a:t>
            </a:r>
          </a:p>
          <a:p>
            <a:pPr lvl="1"/>
            <a:r>
              <a:rPr lang="en-US" dirty="0" smtClean="0"/>
              <a:t>Need </a:t>
            </a:r>
            <a:r>
              <a:rPr lang="en-US" dirty="0" err="1" smtClean="0"/>
              <a:t>mFET</a:t>
            </a:r>
            <a:r>
              <a:rPr lang="en-US" dirty="0" smtClean="0"/>
              <a:t> boards</a:t>
            </a:r>
            <a:endParaRPr lang="en-US" dirty="0" smtClean="0"/>
          </a:p>
          <a:p>
            <a:r>
              <a:rPr lang="en-US" dirty="0" smtClean="0"/>
              <a:t>Explore organic alkalinity (need </a:t>
            </a:r>
            <a:r>
              <a:rPr lang="en-US" dirty="0" err="1" smtClean="0"/>
              <a:t>mFET</a:t>
            </a:r>
            <a:r>
              <a:rPr lang="en-US" dirty="0" smtClean="0"/>
              <a:t> boards)</a:t>
            </a:r>
          </a:p>
          <a:p>
            <a:pPr lvl="1"/>
            <a:r>
              <a:rPr lang="en-US" dirty="0" smtClean="0"/>
              <a:t>Need </a:t>
            </a:r>
            <a:r>
              <a:rPr lang="en-US" dirty="0" err="1" smtClean="0"/>
              <a:t>mFET</a:t>
            </a:r>
            <a:r>
              <a:rPr lang="en-US" dirty="0" smtClean="0"/>
              <a:t> boards</a:t>
            </a:r>
            <a:endParaRPr lang="en-US" dirty="0" smtClean="0"/>
          </a:p>
          <a:p>
            <a:r>
              <a:rPr lang="en-US" dirty="0" smtClean="0"/>
              <a:t>NSF proposal in review; potential postdoc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101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741872"/>
          </a:xfrm>
        </p:spPr>
        <p:txBody>
          <a:bodyPr/>
          <a:lstStyle/>
          <a:p>
            <a:r>
              <a:rPr lang="en-US" dirty="0" smtClean="0"/>
              <a:t>2021 Proposed activities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0781" y="859466"/>
            <a:ext cx="10515600" cy="591226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BGC Spray Glider</a:t>
            </a:r>
          </a:p>
          <a:p>
            <a:pPr lvl="1"/>
            <a:r>
              <a:rPr lang="en-US" dirty="0" smtClean="0"/>
              <a:t>Test pH sensors from SBE and MBARI (opportunistically)</a:t>
            </a:r>
          </a:p>
          <a:p>
            <a:pPr lvl="1"/>
            <a:r>
              <a:rPr lang="en-US" dirty="0" smtClean="0"/>
              <a:t>Seasonal transect along line 67 (4x per year, ~2 weeks per transect)</a:t>
            </a:r>
          </a:p>
          <a:p>
            <a:pPr lvl="1"/>
            <a:r>
              <a:rPr lang="en-US" dirty="0" smtClean="0"/>
              <a:t>Support CANON (2x gliders, April 12-17)</a:t>
            </a:r>
          </a:p>
          <a:p>
            <a:pPr lvl="1"/>
            <a:r>
              <a:rPr lang="en-US" dirty="0" smtClean="0"/>
              <a:t>‘</a:t>
            </a:r>
            <a:r>
              <a:rPr lang="en-US" dirty="0" err="1" smtClean="0"/>
              <a:t>nanoFET</a:t>
            </a:r>
            <a:r>
              <a:rPr lang="en-US" dirty="0" smtClean="0"/>
              <a:t>’ development </a:t>
            </a:r>
          </a:p>
          <a:p>
            <a:pPr lvl="1"/>
            <a:r>
              <a:rPr lang="en-US" dirty="0" smtClean="0"/>
              <a:t>Deploy Spray with ISUSv2 (June Target, </a:t>
            </a:r>
            <a:r>
              <a:rPr lang="en-US" dirty="0" err="1" smtClean="0"/>
              <a:t>CeNCOOS</a:t>
            </a:r>
            <a:r>
              <a:rPr lang="en-US" dirty="0" smtClean="0"/>
              <a:t> funded)</a:t>
            </a:r>
          </a:p>
          <a:p>
            <a:pPr lvl="1"/>
            <a:r>
              <a:rPr lang="en-US" dirty="0" smtClean="0"/>
              <a:t>2x deployment with 2 Sprays and WG-Tiny to compare pCO</a:t>
            </a:r>
            <a:r>
              <a:rPr lang="en-US" baseline="-25000" dirty="0" smtClean="0"/>
              <a:t>2</a:t>
            </a:r>
            <a:r>
              <a:rPr lang="en-US" dirty="0" smtClean="0"/>
              <a:t>. 2 weeks each</a:t>
            </a:r>
          </a:p>
          <a:p>
            <a:pPr lvl="1"/>
            <a:r>
              <a:rPr lang="en-US" dirty="0" smtClean="0"/>
              <a:t>WF Cruise (May 8-14). To test empirical algorithms in S. California</a:t>
            </a:r>
            <a:endParaRPr lang="en-US" dirty="0" smtClean="0"/>
          </a:p>
          <a:p>
            <a:r>
              <a:rPr lang="en-US" dirty="0" smtClean="0"/>
              <a:t>Benthic Flux</a:t>
            </a:r>
          </a:p>
          <a:p>
            <a:pPr lvl="1"/>
            <a:r>
              <a:rPr lang="en-US" dirty="0" smtClean="0"/>
              <a:t>Deploy BEAMS in </a:t>
            </a:r>
            <a:r>
              <a:rPr lang="en-US" dirty="0" err="1" smtClean="0"/>
              <a:t>Kahekili</a:t>
            </a:r>
            <a:r>
              <a:rPr lang="en-US" dirty="0" smtClean="0"/>
              <a:t>, Maui (late summer, COVID permitting)</a:t>
            </a:r>
          </a:p>
          <a:p>
            <a:pPr lvl="1"/>
            <a:r>
              <a:rPr lang="en-US" dirty="0" smtClean="0"/>
              <a:t>Develop multi-</a:t>
            </a:r>
            <a:r>
              <a:rPr lang="en-US" dirty="0" err="1" smtClean="0"/>
              <a:t>analyte</a:t>
            </a:r>
            <a:r>
              <a:rPr lang="en-US" dirty="0"/>
              <a:t> </a:t>
            </a:r>
            <a:r>
              <a:rPr lang="en-US" dirty="0" smtClean="0"/>
              <a:t>eddy covariance (pH, O</a:t>
            </a:r>
            <a:r>
              <a:rPr lang="en-US" baseline="-25000" dirty="0" smtClean="0"/>
              <a:t>2</a:t>
            </a:r>
            <a:r>
              <a:rPr lang="en-US" dirty="0" smtClean="0"/>
              <a:t>, nitrate)</a:t>
            </a:r>
          </a:p>
          <a:p>
            <a:r>
              <a:rPr lang="en-US" dirty="0" smtClean="0"/>
              <a:t>Marine CO</a:t>
            </a:r>
            <a:r>
              <a:rPr lang="en-US" baseline="-25000" dirty="0" smtClean="0"/>
              <a:t>2</a:t>
            </a:r>
            <a:r>
              <a:rPr lang="en-US" dirty="0" smtClean="0"/>
              <a:t> thermodynamics</a:t>
            </a:r>
          </a:p>
          <a:p>
            <a:pPr lvl="1"/>
            <a:r>
              <a:rPr lang="en-US" dirty="0" smtClean="0"/>
              <a:t>Simultaneous measurement of pCO</a:t>
            </a:r>
            <a:r>
              <a:rPr lang="en-US" baseline="-25000" dirty="0" smtClean="0"/>
              <a:t>2</a:t>
            </a:r>
            <a:r>
              <a:rPr lang="en-US" dirty="0" smtClean="0"/>
              <a:t>, pH, TA, and DIC in lab (need </a:t>
            </a:r>
            <a:r>
              <a:rPr lang="en-US" dirty="0" err="1" smtClean="0"/>
              <a:t>mFET</a:t>
            </a:r>
            <a:r>
              <a:rPr lang="en-US" dirty="0" smtClean="0"/>
              <a:t> boards)</a:t>
            </a:r>
          </a:p>
          <a:p>
            <a:pPr lvl="1"/>
            <a:r>
              <a:rPr lang="en-US" dirty="0" smtClean="0"/>
              <a:t>Explore organic alkalinity (need </a:t>
            </a:r>
            <a:r>
              <a:rPr lang="en-US" dirty="0" err="1" smtClean="0"/>
              <a:t>mFET</a:t>
            </a:r>
            <a:r>
              <a:rPr lang="en-US" dirty="0" smtClean="0"/>
              <a:t> boards)</a:t>
            </a:r>
          </a:p>
          <a:p>
            <a:r>
              <a:rPr lang="en-US" dirty="0" smtClean="0"/>
              <a:t>Sensor/System Development</a:t>
            </a:r>
          </a:p>
          <a:p>
            <a:pPr lvl="1"/>
            <a:r>
              <a:rPr lang="en-US" dirty="0" smtClean="0"/>
              <a:t>Self-Calibrating SP for Monterey Pier (</a:t>
            </a:r>
            <a:r>
              <a:rPr lang="en-US" dirty="0" err="1" smtClean="0"/>
              <a:t>CeNCOOS</a:t>
            </a:r>
            <a:r>
              <a:rPr lang="en-US" dirty="0" smtClean="0"/>
              <a:t> funded)</a:t>
            </a:r>
          </a:p>
          <a:p>
            <a:pPr lvl="1"/>
            <a:r>
              <a:rPr lang="en-US" dirty="0" smtClean="0"/>
              <a:t>UV-LED to combat biofouling on backscatter sensor</a:t>
            </a:r>
          </a:p>
          <a:p>
            <a:pPr lvl="1"/>
            <a:r>
              <a:rPr lang="en-US" dirty="0" smtClean="0"/>
              <a:t>Hyperspectral absorbance profiles for phytoplankton community composition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520543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30392" y="1825625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48641" y="1825625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Feb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66890" y="1825625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Mar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85139" y="1825625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03388" y="1825625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May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221637" y="1825625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Jun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30392" y="5000146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Jul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48641" y="5000146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Aug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66890" y="5000146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185139" y="5000146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Oct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03388" y="5000146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Nov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221637" y="5000146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Dec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97284" y="1095554"/>
            <a:ext cx="110418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CANON (2x Spray)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910421" y="1095554"/>
            <a:ext cx="110418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WF cruise (1x Spray)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220310" y="3396348"/>
            <a:ext cx="110418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nanoFET</a:t>
            </a:r>
            <a:r>
              <a:rPr lang="en-US" dirty="0" smtClean="0"/>
              <a:t> lab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981427" y="5979573"/>
            <a:ext cx="110418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nanoFET</a:t>
            </a:r>
            <a:r>
              <a:rPr lang="en-US" dirty="0" smtClean="0"/>
              <a:t> Glider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0981427" y="5236883"/>
            <a:ext cx="110418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ISUSv2 Glider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633048" y="5979573"/>
            <a:ext cx="110418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Self-</a:t>
            </a:r>
            <a:r>
              <a:rPr lang="en-US" dirty="0" err="1" smtClean="0"/>
              <a:t>calib</a:t>
            </a:r>
            <a:r>
              <a:rPr lang="en-US" dirty="0" smtClean="0"/>
              <a:t> SP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7151297" y="5979574"/>
            <a:ext cx="110418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BEAMS (Maui)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297284" y="459317"/>
            <a:ext cx="110418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Spray-WG #1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8669546" y="4257456"/>
            <a:ext cx="110418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Spray-WG #2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220310" y="2790911"/>
            <a:ext cx="1104181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Prelim PP absorbance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51837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 Main Categories of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BGC Spray Glider (pH, nitrate, bio-optics)</a:t>
            </a:r>
          </a:p>
          <a:p>
            <a:r>
              <a:rPr lang="en-US" dirty="0" smtClean="0"/>
              <a:t>Benthic Flux systems (coral reefs)</a:t>
            </a:r>
          </a:p>
          <a:p>
            <a:r>
              <a:rPr lang="en-US" dirty="0" smtClean="0"/>
              <a:t>Marine CO</a:t>
            </a:r>
            <a:r>
              <a:rPr lang="en-US" baseline="-25000" dirty="0" smtClean="0"/>
              <a:t>2</a:t>
            </a:r>
            <a:r>
              <a:rPr lang="en-US" dirty="0" smtClean="0"/>
              <a:t> thermodynamics</a:t>
            </a:r>
          </a:p>
          <a:p>
            <a:r>
              <a:rPr lang="en-US" dirty="0" smtClean="0"/>
              <a:t>Sensor/System development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31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BGC Spray Glider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52517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Operational</a:t>
            </a:r>
          </a:p>
          <a:p>
            <a:pPr lvl="1"/>
            <a:r>
              <a:rPr lang="en-US" dirty="0" smtClean="0"/>
              <a:t>Test pH sensors from SBE and MBARI (opportunistically, ~1 week each)</a:t>
            </a:r>
          </a:p>
          <a:p>
            <a:pPr lvl="1"/>
            <a:r>
              <a:rPr lang="en-US" dirty="0" smtClean="0"/>
              <a:t>Seasonal transect along line 67 (4x per year, ~2 weeks per transect)</a:t>
            </a:r>
          </a:p>
          <a:p>
            <a:pPr lvl="1"/>
            <a:r>
              <a:rPr lang="en-US" dirty="0" smtClean="0"/>
              <a:t>Support CANON (2x gliders, April 12-17). Fall CANON? </a:t>
            </a:r>
          </a:p>
          <a:p>
            <a:pPr lvl="1"/>
            <a:r>
              <a:rPr lang="en-US" dirty="0" smtClean="0"/>
              <a:t>2x deployment with 2 Sprays and WG-Tiny to compare pCO</a:t>
            </a:r>
            <a:r>
              <a:rPr lang="en-US" baseline="-25000" dirty="0" smtClean="0"/>
              <a:t>2</a:t>
            </a:r>
            <a:r>
              <a:rPr lang="en-US" dirty="0" smtClean="0"/>
              <a:t>. 2 weeks each</a:t>
            </a:r>
          </a:p>
          <a:p>
            <a:pPr lvl="1"/>
            <a:r>
              <a:rPr lang="en-US" dirty="0" smtClean="0"/>
              <a:t>WF Cruise (May 8-14). To test empirical algorithms in S. California</a:t>
            </a:r>
          </a:p>
          <a:p>
            <a:r>
              <a:rPr lang="en-US" dirty="0" smtClean="0"/>
              <a:t>Development</a:t>
            </a:r>
            <a:endParaRPr lang="en-US" dirty="0" smtClean="0"/>
          </a:p>
          <a:p>
            <a:pPr lvl="1"/>
            <a:r>
              <a:rPr lang="en-US" dirty="0" smtClean="0"/>
              <a:t>‘</a:t>
            </a:r>
            <a:r>
              <a:rPr lang="en-US" dirty="0" err="1" smtClean="0"/>
              <a:t>nanoFET</a:t>
            </a:r>
            <a:r>
              <a:rPr lang="en-US" dirty="0" smtClean="0"/>
              <a:t>’ development </a:t>
            </a:r>
          </a:p>
          <a:p>
            <a:pPr lvl="1"/>
            <a:r>
              <a:rPr lang="en-US" dirty="0" smtClean="0"/>
              <a:t>Deploy with ISUSv2 (June Target, </a:t>
            </a:r>
            <a:r>
              <a:rPr lang="en-US" dirty="0" err="1" smtClean="0"/>
              <a:t>CeNCOOS</a:t>
            </a:r>
            <a:r>
              <a:rPr lang="en-US" dirty="0" smtClean="0"/>
              <a:t> funded)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741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Spray Deployments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 pH sensors from SBE and MBARI (opportunistically, ~1 week each; measure ascent and descent)</a:t>
            </a:r>
          </a:p>
          <a:p>
            <a:r>
              <a:rPr lang="en-US" dirty="0" smtClean="0"/>
              <a:t>Seasonal transect along line 67 (4x per year, ~2 weeks per transect)</a:t>
            </a:r>
          </a:p>
          <a:p>
            <a:r>
              <a:rPr lang="en-US" dirty="0" smtClean="0"/>
              <a:t>Support CANON (2x gliders, April 12-17). Fall CANON? </a:t>
            </a:r>
          </a:p>
          <a:p>
            <a:endParaRPr lang="en-US" dirty="0" smtClean="0"/>
          </a:p>
          <a:p>
            <a:r>
              <a:rPr lang="en-US" dirty="0" smtClean="0"/>
              <a:t>Updates before deployment:</a:t>
            </a:r>
            <a:endParaRPr lang="en-US" dirty="0"/>
          </a:p>
          <a:p>
            <a:pPr lvl="1"/>
            <a:r>
              <a:rPr lang="en-US" dirty="0" smtClean="0"/>
              <a:t>Use new </a:t>
            </a:r>
            <a:r>
              <a:rPr lang="en-US" dirty="0" err="1" smtClean="0"/>
              <a:t>mFET</a:t>
            </a:r>
            <a:r>
              <a:rPr lang="en-US" dirty="0" smtClean="0"/>
              <a:t>/</a:t>
            </a:r>
            <a:r>
              <a:rPr lang="en-US" dirty="0" err="1" smtClean="0"/>
              <a:t>mCAP</a:t>
            </a:r>
            <a:r>
              <a:rPr lang="en-US" dirty="0" smtClean="0"/>
              <a:t> boards, single input for bias battery, using D-Cell.</a:t>
            </a:r>
          </a:p>
          <a:p>
            <a:pPr lvl="1"/>
            <a:r>
              <a:rPr lang="en-US" dirty="0" smtClean="0"/>
              <a:t>Measure bias battery voltage (send back in real time too).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740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1999" cy="733073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06411">
            <a:off x="9020118" y="3212921"/>
            <a:ext cx="1104654" cy="3012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558" y="3061746"/>
            <a:ext cx="1484263" cy="7613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06411">
            <a:off x="3257672" y="4619027"/>
            <a:ext cx="1104654" cy="3012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41412" y="681487"/>
            <a:ext cx="1158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Stuck CPF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29932" y="10279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154575" y="3453771"/>
            <a:ext cx="1158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Spray034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84296" y="4886805"/>
            <a:ext cx="1158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Spray029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01974" y="4966783"/>
            <a:ext cx="4011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Track from Summer CANON 2020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975448" y="0"/>
            <a:ext cx="8540151" cy="911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WG Tiny and </a:t>
            </a:r>
            <a:r>
              <a:rPr lang="en-US" dirty="0" smtClean="0">
                <a:solidFill>
                  <a:schemeClr val="bg1"/>
                </a:solidFill>
              </a:rPr>
              <a:t>Spray pCO</a:t>
            </a:r>
            <a:r>
              <a:rPr lang="en-US" baseline="-25000" dirty="0" smtClean="0">
                <a:solidFill>
                  <a:schemeClr val="bg1"/>
                </a:solidFill>
              </a:rPr>
              <a:t>2</a:t>
            </a:r>
            <a:r>
              <a:rPr lang="en-US" dirty="0" smtClean="0">
                <a:solidFill>
                  <a:schemeClr val="bg1"/>
                </a:solidFill>
              </a:rPr>
              <a:t> comparison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07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5398698" cy="1440611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WG Tiny and Spray034 comparison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698" y="0"/>
            <a:ext cx="6793302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45592" y="94890"/>
            <a:ext cx="3246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Within 1 km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8196"/>
            <a:ext cx="5493298" cy="439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3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6713" y="0"/>
            <a:ext cx="12558713" cy="6858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8540151" cy="911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Proposed Mission locations 2021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18582" y="2536166"/>
            <a:ext cx="3010618" cy="219110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251495" y="1690688"/>
            <a:ext cx="2432648" cy="911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November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42099" y="2398144"/>
            <a:ext cx="1854588" cy="131984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484852" y="1552800"/>
            <a:ext cx="1169082" cy="911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April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198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‘</a:t>
            </a:r>
            <a:r>
              <a:rPr lang="en-US" dirty="0" err="1" smtClean="0"/>
              <a:t>nanoFET</a:t>
            </a:r>
            <a:r>
              <a:rPr lang="en-US" dirty="0" smtClean="0"/>
              <a:t>’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6294" y="1825625"/>
            <a:ext cx="4987506" cy="4351338"/>
          </a:xfrm>
        </p:spPr>
        <p:txBody>
          <a:bodyPr/>
          <a:lstStyle/>
          <a:p>
            <a:r>
              <a:rPr lang="en-US" dirty="0" smtClean="0"/>
              <a:t>Isolation scheme currently being tested</a:t>
            </a:r>
          </a:p>
          <a:p>
            <a:r>
              <a:rPr lang="en-US" dirty="0" smtClean="0"/>
              <a:t>Target date for prototype fabrication to test in lab? Before phase I.</a:t>
            </a:r>
          </a:p>
          <a:p>
            <a:r>
              <a:rPr lang="en-US" dirty="0" smtClean="0"/>
              <a:t>Target date for prototype fabrication for glider deployment?</a:t>
            </a:r>
            <a:endParaRPr lang="en-US" dirty="0"/>
          </a:p>
        </p:txBody>
      </p:sp>
      <p:pic>
        <p:nvPicPr>
          <p:cNvPr id="1026" name="Picture 2" descr="phForGliderPropos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01" t="18340" r="6294" b="28081"/>
          <a:stretch>
            <a:fillRect/>
          </a:stretch>
        </p:blipFill>
        <p:spPr bwMode="auto">
          <a:xfrm>
            <a:off x="507637" y="2092354"/>
            <a:ext cx="5160188" cy="2859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00664" y="5037826"/>
            <a:ext cx="3864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Electronics, bias batt included inside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964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ISUSv2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1508" y="3227463"/>
            <a:ext cx="6590581" cy="3492514"/>
          </a:xfrm>
        </p:spPr>
        <p:txBody>
          <a:bodyPr/>
          <a:lstStyle/>
          <a:p>
            <a:r>
              <a:rPr lang="en-US" dirty="0" smtClean="0"/>
              <a:t>Funded by </a:t>
            </a:r>
            <a:r>
              <a:rPr lang="en-US" dirty="0" err="1" smtClean="0"/>
              <a:t>CeNCOOS</a:t>
            </a:r>
            <a:r>
              <a:rPr lang="en-US" dirty="0" smtClean="0"/>
              <a:t> to deploy on Spray</a:t>
            </a:r>
          </a:p>
          <a:p>
            <a:pPr lvl="1"/>
            <a:r>
              <a:rPr lang="en-US" dirty="0" smtClean="0"/>
              <a:t>Powered by Spray. Logged internally by ISUS? Or polled? </a:t>
            </a:r>
          </a:p>
          <a:p>
            <a:pPr lvl="1"/>
            <a:r>
              <a:rPr lang="en-US" dirty="0" smtClean="0"/>
              <a:t>Prototype by end of year?</a:t>
            </a:r>
          </a:p>
          <a:p>
            <a:pPr lvl="1"/>
            <a:r>
              <a:rPr lang="en-US" dirty="0" smtClean="0"/>
              <a:t>No-cost extension possible</a:t>
            </a:r>
          </a:p>
          <a:p>
            <a:r>
              <a:rPr lang="en-US" dirty="0" smtClean="0"/>
              <a:t>Long-term goal is Spray2 (SIO)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793" y="326262"/>
            <a:ext cx="9059296" cy="23722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666" y="1383326"/>
            <a:ext cx="2311127" cy="18441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79" y="3578704"/>
            <a:ext cx="4578238" cy="314127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8913" y="5857336"/>
            <a:ext cx="2104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Spray 2 tail drawing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923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1558</TotalTime>
  <Words>790</Words>
  <Application>Microsoft Office PowerPoint</Application>
  <PresentationFormat>Widescreen</PresentationFormat>
  <Paragraphs>122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901805 Coastal Biogeochemical Sensing Group Plan 2021</vt:lpstr>
      <vt:lpstr>Four Main Categories of activities</vt:lpstr>
      <vt:lpstr>BGC Spray Glider</vt:lpstr>
      <vt:lpstr>Spray Deployments</vt:lpstr>
      <vt:lpstr>PowerPoint Presentation</vt:lpstr>
      <vt:lpstr>WG Tiny and Spray034 comparison</vt:lpstr>
      <vt:lpstr>PowerPoint Presentation</vt:lpstr>
      <vt:lpstr>‘nanoFET’ development</vt:lpstr>
      <vt:lpstr>ISUSv2</vt:lpstr>
      <vt:lpstr>Potential Science ISUSv2: Tidal pumping at C1</vt:lpstr>
      <vt:lpstr>WF cruise (May 8- 15)</vt:lpstr>
      <vt:lpstr>Sensor/System Development</vt:lpstr>
      <vt:lpstr>Self-Calibrating SeapHOx</vt:lpstr>
      <vt:lpstr>Hyperspectral absorbance for Phyto composition</vt:lpstr>
      <vt:lpstr>Benthic Flux</vt:lpstr>
      <vt:lpstr>Marine CO2 thermodynamics</vt:lpstr>
      <vt:lpstr>2021 Proposed activities overview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901805 Coastal Biogeochemical Sensing Group Plan 2021</dc:title>
  <dc:creator>Yui Takeshita</dc:creator>
  <cp:lastModifiedBy>Yui Takeshita</cp:lastModifiedBy>
  <cp:revision>28</cp:revision>
  <dcterms:created xsi:type="dcterms:W3CDTF">2021-01-11T21:32:28Z</dcterms:created>
  <dcterms:modified xsi:type="dcterms:W3CDTF">2021-01-12T23:31:05Z</dcterms:modified>
</cp:coreProperties>
</file>