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</p:sldMasterIdLst>
  <p:notesMasterIdLst>
    <p:notesMasterId r:id="rId5"/>
  </p:notesMasterIdLst>
  <p:sldIdLst>
    <p:sldId id="272" r:id="rId2"/>
    <p:sldId id="259" r:id="rId3"/>
    <p:sldId id="271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11"/>
    <p:restoredTop sz="94618"/>
  </p:normalViewPr>
  <p:slideViewPr>
    <p:cSldViewPr snapToGrid="0" snapToObjects="1">
      <p:cViewPr varScale="1">
        <p:scale>
          <a:sx n="134" d="100"/>
          <a:sy n="134" d="100"/>
        </p:scale>
        <p:origin x="192" y="1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C7882-0D1E-4F5E-95E7-7DDF666E0653}" type="datetimeFigureOut">
              <a:rPr lang="en-US" smtClean="0"/>
              <a:t>10/16/18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0FB1B-A6ED-4B50-B727-975151F61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0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</a:t>
            </a:r>
            <a:r>
              <a:rPr lang="en-US" baseline="0" dirty="0"/>
              <a:t> different depths, we saw all of these hypothesized responses </a:t>
            </a:r>
            <a:r>
              <a:rPr lang="en-US" baseline="0"/>
              <a:t>and combinations of them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0FB1B-A6ED-4B50-B727-975151F615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1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1" b="12225"/>
          <a:stretch/>
        </p:blipFill>
        <p:spPr>
          <a:xfrm>
            <a:off x="1963271" y="838410"/>
            <a:ext cx="8726750" cy="60195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822" y="556047"/>
            <a:ext cx="5827903" cy="5339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/>
              <a:t>Goals:	</a:t>
            </a:r>
          </a:p>
          <a:p>
            <a:r>
              <a:rPr lang="en-US" sz="3200" dirty="0"/>
              <a:t>Quantify behavioral responses to survey platforms</a:t>
            </a:r>
          </a:p>
          <a:p>
            <a:r>
              <a:rPr lang="en-US" sz="3200" dirty="0"/>
              <a:t>Develop broadband acoustic signatures to improve acoustic classification</a:t>
            </a:r>
          </a:p>
          <a:p>
            <a:r>
              <a:rPr lang="en-US" sz="3200" dirty="0"/>
              <a:t>Describe spatial </a:t>
            </a:r>
            <a:br>
              <a:rPr lang="en-US" sz="3200" dirty="0"/>
            </a:br>
            <a:r>
              <a:rPr lang="en-US" sz="3200" dirty="0"/>
              <a:t>distribution of organisms in midwater both day and night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8772871" y="3427316"/>
            <a:ext cx="5865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Integrating acoustics and imaging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90021" y="0"/>
            <a:ext cx="150818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16200000">
            <a:off x="6357398" y="966148"/>
            <a:ext cx="9418320" cy="18929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i2MAP</a:t>
            </a:r>
            <a:r>
              <a:rPr kumimoji="0" lang="en-US" sz="7200" b="0" i="0" u="none" strike="noStrike" kern="1200" cap="none" spc="-5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+</a:t>
            </a:r>
            <a:br>
              <a:rPr kumimoji="0" lang="en-US" sz="72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</a:br>
            <a:r>
              <a:rPr kumimoji="0" lang="en-US" sz="22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Next generation bioacoustic sensing from Dorado</a:t>
            </a:r>
            <a:r>
              <a:rPr kumimoji="0" lang="en-US" sz="24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 </a:t>
            </a:r>
            <a:endParaRPr kumimoji="0" lang="en-US" sz="24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67943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1" b="12225"/>
          <a:stretch/>
        </p:blipFill>
        <p:spPr>
          <a:xfrm>
            <a:off x="1963271" y="838410"/>
            <a:ext cx="8726750" cy="60195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822" y="556047"/>
            <a:ext cx="5827903" cy="5339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For 2019:</a:t>
            </a:r>
          </a:p>
          <a:p>
            <a:r>
              <a:rPr lang="en-US" sz="3200" dirty="0"/>
              <a:t>Primary focus on data collection. </a:t>
            </a:r>
          </a:p>
          <a:p>
            <a:r>
              <a:rPr lang="en-US" sz="3200" dirty="0"/>
              <a:t>Data exploration and development of new paths of visualization.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8772871" y="3427316"/>
            <a:ext cx="5865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</a:rPr>
              <a:t>Integrating acoustics and imaging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90021" y="0"/>
            <a:ext cx="150818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16200000">
            <a:off x="6357398" y="966148"/>
            <a:ext cx="9418320" cy="18929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i2MAP</a:t>
            </a:r>
            <a:r>
              <a:rPr kumimoji="0" lang="en-US" sz="7200" b="0" i="0" u="none" strike="noStrike" kern="1200" cap="none" spc="-5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+</a:t>
            </a:r>
            <a:br>
              <a:rPr kumimoji="0" lang="en-US" sz="72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</a:br>
            <a:r>
              <a:rPr kumimoji="0" lang="en-US" sz="22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Next generation bioacoustic sensing from Dorado</a:t>
            </a:r>
            <a:r>
              <a:rPr kumimoji="0" lang="en-US" sz="2400" b="0" i="0" u="none" strike="noStrike" kern="120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 </a:t>
            </a:r>
            <a:endParaRPr kumimoji="0" lang="en-US" sz="2400" b="0" i="0" u="none" strike="noStrike" kern="120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5035435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0" y="0"/>
            <a:ext cx="3471239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/>
          <p:cNvGrpSpPr/>
          <p:nvPr/>
        </p:nvGrpSpPr>
        <p:grpSpPr>
          <a:xfrm>
            <a:off x="3717735" y="1192636"/>
            <a:ext cx="7811672" cy="4934886"/>
            <a:chOff x="3246308" y="765331"/>
            <a:chExt cx="6905040" cy="4362133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3"/>
            <a:srcRect b="12877"/>
            <a:stretch/>
          </p:blipFill>
          <p:spPr>
            <a:xfrm>
              <a:off x="3790939" y="1065655"/>
              <a:ext cx="6360409" cy="3818797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5908299" y="4800997"/>
              <a:ext cx="2169645" cy="3264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Range from ROV (m)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 rot="16200000">
              <a:off x="2150152" y="2579434"/>
              <a:ext cx="2736424" cy="544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Acoustic biomass density </a:t>
              </a:r>
            </a:p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(70 kHz </a:t>
              </a:r>
              <a:r>
                <a:rPr lang="en-US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1600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in dB re 1m</a:t>
              </a:r>
              <a:r>
                <a:rPr 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089716" y="1182407"/>
              <a:ext cx="598541" cy="3370577"/>
            </a:xfrm>
            <a:prstGeom prst="rect">
              <a:avLst/>
            </a:prstGeom>
            <a:gradFill>
              <a:gsLst>
                <a:gs pos="16000">
                  <a:srgbClr val="F6F6F6">
                    <a:alpha val="26000"/>
                  </a:srgbClr>
                </a:gs>
                <a:gs pos="0">
                  <a:schemeClr val="accent2">
                    <a:lumMod val="0"/>
                    <a:lumOff val="100000"/>
                    <a:alpha val="0"/>
                  </a:schemeClr>
                </a:gs>
                <a:gs pos="100000">
                  <a:schemeClr val="bg1">
                    <a:lumMod val="50000"/>
                    <a:alpha val="54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Connector 48"/>
            <p:cNvCxnSpPr/>
            <p:nvPr/>
          </p:nvCxnSpPr>
          <p:spPr>
            <a:xfrm flipV="1">
              <a:off x="4510019" y="1169706"/>
              <a:ext cx="0" cy="3383277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3926692" y="765331"/>
              <a:ext cx="745150" cy="2992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Visible</a:t>
              </a:r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4070667" y="1099629"/>
              <a:ext cx="45720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arrow" w="sm" len="med"/>
              <a:tailEnd type="arrow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4"/>
            <a:srcRect l="14345" t="92918" r="16469" b="946"/>
            <a:stretch/>
          </p:blipFill>
          <p:spPr>
            <a:xfrm>
              <a:off x="5472970" y="4220748"/>
              <a:ext cx="4356100" cy="266700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7019277" y="4027849"/>
              <a:ext cx="126348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Transect depth (m)</a:t>
              </a:r>
            </a:p>
          </p:txBody>
        </p:sp>
      </p:grpSp>
      <p:cxnSp>
        <p:nvCxnSpPr>
          <p:cNvPr id="78" name="Straight Connector 77"/>
          <p:cNvCxnSpPr/>
          <p:nvPr/>
        </p:nvCxnSpPr>
        <p:spPr>
          <a:xfrm>
            <a:off x="644895" y="521970"/>
            <a:ext cx="0" cy="1292592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79" name="Straight Connector 78"/>
          <p:cNvCxnSpPr/>
          <p:nvPr/>
        </p:nvCxnSpPr>
        <p:spPr>
          <a:xfrm flipH="1" flipV="1">
            <a:off x="644895" y="1814562"/>
            <a:ext cx="2154320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80" name="Straight Connector 79"/>
          <p:cNvCxnSpPr/>
          <p:nvPr/>
        </p:nvCxnSpPr>
        <p:spPr>
          <a:xfrm>
            <a:off x="714140" y="1099019"/>
            <a:ext cx="1938888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82" name="Straight Connector 81"/>
          <p:cNvCxnSpPr/>
          <p:nvPr/>
        </p:nvCxnSpPr>
        <p:spPr>
          <a:xfrm>
            <a:off x="644895" y="2019735"/>
            <a:ext cx="0" cy="1292592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83" name="Straight Connector 82"/>
          <p:cNvCxnSpPr/>
          <p:nvPr/>
        </p:nvCxnSpPr>
        <p:spPr>
          <a:xfrm flipH="1" flipV="1">
            <a:off x="644895" y="3312327"/>
            <a:ext cx="2154320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84" name="Straight Connector 83"/>
          <p:cNvCxnSpPr/>
          <p:nvPr/>
        </p:nvCxnSpPr>
        <p:spPr>
          <a:xfrm flipV="1">
            <a:off x="714140" y="2330060"/>
            <a:ext cx="1938888" cy="728364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</p:cxnSp>
      <p:cxnSp>
        <p:nvCxnSpPr>
          <p:cNvPr id="85" name="Straight Connector 84"/>
          <p:cNvCxnSpPr/>
          <p:nvPr/>
        </p:nvCxnSpPr>
        <p:spPr>
          <a:xfrm>
            <a:off x="644895" y="5025524"/>
            <a:ext cx="0" cy="1292592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86" name="Straight Connector 85"/>
          <p:cNvCxnSpPr/>
          <p:nvPr/>
        </p:nvCxnSpPr>
        <p:spPr>
          <a:xfrm flipH="1" flipV="1">
            <a:off x="644895" y="6318116"/>
            <a:ext cx="2154320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sp>
        <p:nvSpPr>
          <p:cNvPr id="87" name="Arc 86"/>
          <p:cNvSpPr/>
          <p:nvPr/>
        </p:nvSpPr>
        <p:spPr>
          <a:xfrm rot="11327145">
            <a:off x="766783" y="5028307"/>
            <a:ext cx="4047044" cy="1000220"/>
          </a:xfrm>
          <a:prstGeom prst="arc">
            <a:avLst/>
          </a:pr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9" name="Straight Connector 88"/>
          <p:cNvCxnSpPr/>
          <p:nvPr/>
        </p:nvCxnSpPr>
        <p:spPr>
          <a:xfrm>
            <a:off x="644894" y="3522629"/>
            <a:ext cx="0" cy="1292592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cxnSp>
        <p:nvCxnSpPr>
          <p:cNvPr id="90" name="Straight Connector 89"/>
          <p:cNvCxnSpPr/>
          <p:nvPr/>
        </p:nvCxnSpPr>
        <p:spPr>
          <a:xfrm flipH="1" flipV="1">
            <a:off x="644894" y="4815221"/>
            <a:ext cx="2154320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</p:cxnSp>
      <p:sp>
        <p:nvSpPr>
          <p:cNvPr id="91" name="Freeform 90"/>
          <p:cNvSpPr/>
          <p:nvPr/>
        </p:nvSpPr>
        <p:spPr>
          <a:xfrm>
            <a:off x="721835" y="3632190"/>
            <a:ext cx="1992746" cy="1013763"/>
          </a:xfrm>
          <a:custGeom>
            <a:avLst/>
            <a:gdLst>
              <a:gd name="connsiteX0" fmla="*/ 0 w 2114550"/>
              <a:gd name="connsiteY0" fmla="*/ 1075728 h 1075728"/>
              <a:gd name="connsiteX1" fmla="*/ 669471 w 2114550"/>
              <a:gd name="connsiteY1" fmla="*/ 14371 h 1075728"/>
              <a:gd name="connsiteX2" fmla="*/ 1224642 w 2114550"/>
              <a:gd name="connsiteY2" fmla="*/ 463407 h 1075728"/>
              <a:gd name="connsiteX3" fmla="*/ 2114550 w 2114550"/>
              <a:gd name="connsiteY3" fmla="*/ 487900 h 1075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550" h="1075728">
                <a:moveTo>
                  <a:pt x="0" y="1075728"/>
                </a:moveTo>
                <a:cubicBezTo>
                  <a:pt x="232682" y="596076"/>
                  <a:pt x="465364" y="116424"/>
                  <a:pt x="669471" y="14371"/>
                </a:cubicBezTo>
                <a:cubicBezTo>
                  <a:pt x="873578" y="-87682"/>
                  <a:pt x="983796" y="384485"/>
                  <a:pt x="1224642" y="463407"/>
                </a:cubicBezTo>
                <a:cubicBezTo>
                  <a:pt x="1465489" y="542328"/>
                  <a:pt x="1790019" y="515114"/>
                  <a:pt x="2114550" y="487900"/>
                </a:cubicBezTo>
              </a:path>
            </a:pathLst>
          </a:custGeom>
          <a:noFill/>
          <a:ln w="28575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76476" y="644538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 from ROV</a:t>
            </a:r>
          </a:p>
        </p:txBody>
      </p:sp>
      <p:sp>
        <p:nvSpPr>
          <p:cNvPr id="93" name="TextBox 92"/>
          <p:cNvSpPr txBox="1"/>
          <p:nvPr/>
        </p:nvSpPr>
        <p:spPr>
          <a:xfrm rot="16200000">
            <a:off x="-1160952" y="3245634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Acoustic biomass density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567468" y="748822"/>
            <a:ext cx="1268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/>
            <a:r>
              <a:rPr lang="en-US" sz="1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response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747004" y="2742853"/>
            <a:ext cx="10887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/>
            <a:r>
              <a:rPr lang="en-US" sz="1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Avoidance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739494" y="4116540"/>
            <a:ext cx="2220480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>
              <a:lnSpc>
                <a:spcPct val="90000"/>
              </a:lnSpc>
            </a:pPr>
            <a:r>
              <a:rPr lang="en-US" sz="1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Avoidance to a </a:t>
            </a:r>
          </a:p>
          <a:p>
            <a:pPr algn="r" defTabSz="914400">
              <a:lnSpc>
                <a:spcPct val="90000"/>
              </a:lnSpc>
            </a:pPr>
            <a:r>
              <a:rPr lang="en-US" sz="1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 range </a:t>
            </a:r>
          </a:p>
          <a:p>
            <a:pPr algn="r" defTabSz="914400">
              <a:lnSpc>
                <a:spcPct val="90000"/>
              </a:lnSpc>
            </a:pPr>
            <a:r>
              <a:rPr lang="en-US" sz="1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resulting in aggregation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54134" y="5973635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/>
            <a:r>
              <a:rPr lang="en-US" sz="1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Attraction</a:t>
            </a:r>
          </a:p>
        </p:txBody>
      </p:sp>
      <p:cxnSp>
        <p:nvCxnSpPr>
          <p:cNvPr id="100" name="Straight Connector 99"/>
          <p:cNvCxnSpPr/>
          <p:nvPr/>
        </p:nvCxnSpPr>
        <p:spPr>
          <a:xfrm>
            <a:off x="3471239" y="0"/>
            <a:ext cx="0" cy="6858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1188934" y="99926"/>
            <a:ext cx="2204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  <a:latin typeface="Arial Black" panose="020B0A04020102020204" pitchFamily="34" charset="0"/>
              </a:rPr>
              <a:t>HYPOTHESIZED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4440684" y="227677"/>
            <a:ext cx="7382027" cy="1091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C000"/>
                </a:solidFill>
                <a:latin typeface="Arial Black" panose="020B0A04020102020204" pitchFamily="34" charset="0"/>
              </a:rPr>
              <a:t>ANIMAL RESPONSES OBSERVED TO THE ROV</a:t>
            </a:r>
          </a:p>
        </p:txBody>
      </p:sp>
    </p:spTree>
    <p:extLst>
      <p:ext uri="{BB962C8B-B14F-4D97-AF65-F5344CB8AC3E}">
        <p14:creationId xmlns:p14="http://schemas.microsoft.com/office/powerpoint/2010/main" val="290144359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8880</TotalTime>
  <Words>98</Words>
  <Application>Microsoft Macintosh PowerPoint</Application>
  <PresentationFormat>Widescreen</PresentationFormat>
  <Paragraphs>28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Century Schoolbook</vt:lpstr>
      <vt:lpstr>Wingdings 2</vt:lpstr>
      <vt:lpstr>View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Martin</dc:creator>
  <cp:lastModifiedBy>Eric Martin</cp:lastModifiedBy>
  <cp:revision>70</cp:revision>
  <dcterms:created xsi:type="dcterms:W3CDTF">2017-05-18T21:18:01Z</dcterms:created>
  <dcterms:modified xsi:type="dcterms:W3CDTF">2018-10-16T17:02:10Z</dcterms:modified>
</cp:coreProperties>
</file>