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4480" r:id="rId1"/>
  </p:sldMasterIdLst>
  <p:notesMasterIdLst>
    <p:notesMasterId r:id="rId16"/>
  </p:notesMasterIdLst>
  <p:sldIdLst>
    <p:sldId id="256" r:id="rId2"/>
    <p:sldId id="263" r:id="rId3"/>
    <p:sldId id="265" r:id="rId4"/>
    <p:sldId id="267" r:id="rId5"/>
    <p:sldId id="268" r:id="rId6"/>
    <p:sldId id="269" r:id="rId7"/>
    <p:sldId id="270" r:id="rId8"/>
    <p:sldId id="271" r:id="rId9"/>
    <p:sldId id="274" r:id="rId10"/>
    <p:sldId id="272" r:id="rId11"/>
    <p:sldId id="277" r:id="rId12"/>
    <p:sldId id="273" r:id="rId13"/>
    <p:sldId id="275" r:id="rId14"/>
    <p:sldId id="276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588"/>
    <p:restoredTop sz="94690"/>
  </p:normalViewPr>
  <p:slideViewPr>
    <p:cSldViewPr snapToGrid="0" snapToObjects="1">
      <p:cViewPr varScale="1">
        <p:scale>
          <a:sx n="80" d="100"/>
          <a:sy n="80" d="100"/>
        </p:scale>
        <p:origin x="200" y="76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1007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D98F1C-B2A5-1E4A-8E36-81BB41C118C7}" type="datetimeFigureOut">
              <a:rPr lang="en-US" smtClean="0"/>
              <a:t>3/27/18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05B9B3-028B-CA42-BD02-8E8780FADE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94660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05B9B3-028B-CA42-BD02-8E8780FADE4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13063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8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8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DEC 4, 2017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MBARI PROJECT 901807 NEXT GEN Dorado </a:t>
            </a:r>
            <a:r>
              <a:rPr lang="en-US" dirty="0" err="1"/>
              <a:t>BioAcoustics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9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4248" y="6456303"/>
            <a:ext cx="1993392" cy="365760"/>
          </a:xfrm>
          <a:prstGeom prst="rect">
            <a:avLst/>
          </a:prstGeom>
        </p:spPr>
      </p:pic>
    </p:spTree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MBARI PROJECT 901807 NEXT GEN Dorado </a:t>
            </a:r>
            <a:r>
              <a:rPr lang="en-US" dirty="0" err="1"/>
              <a:t>BioAcoustics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8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8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2" y="412302"/>
            <a:ext cx="2628900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2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DEC 4, 2017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MBARI PROJECT 901807 NEXT GEN Dorado </a:t>
            </a:r>
            <a:r>
              <a:rPr lang="en-US" dirty="0" err="1"/>
              <a:t>BioAcoustics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4248" y="6456303"/>
            <a:ext cx="1993392" cy="365760"/>
          </a:xfrm>
          <a:prstGeom prst="rect">
            <a:avLst/>
          </a:prstGeom>
        </p:spPr>
      </p:pic>
    </p:spTree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 marL="285750" indent="-285750">
              <a:buFont typeface="Courier New" panose="02070309020205020404" pitchFamily="49" charset="0"/>
              <a:buChar char="o"/>
              <a:tabLst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DEC 4, 2017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MBARI PROJECT 901807 NEXT GEN Dorado </a:t>
            </a:r>
            <a:r>
              <a:rPr lang="en-US" dirty="0" err="1"/>
              <a:t>BioAcoustics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8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8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DEC 4, 2017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MBARI PROJECT 901807 NEXT GEN Dorado </a:t>
            </a:r>
            <a:r>
              <a:rPr lang="en-US" dirty="0" err="1"/>
              <a:t>BioAcoustics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9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4248" y="6456303"/>
            <a:ext cx="1993392" cy="365760"/>
          </a:xfrm>
          <a:prstGeom prst="rect">
            <a:avLst/>
          </a:prstGeom>
        </p:spPr>
      </p:pic>
    </p:spTree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7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8"/>
            <a:ext cx="4937760" cy="402335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DEC 4, 2017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MBARI PROJECT 901807 NEXT GEN Dorado </a:t>
            </a:r>
            <a:r>
              <a:rPr lang="en-US" dirty="0" err="1"/>
              <a:t>BioAcoustics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7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>
            <a:lvl1pPr marL="234950" indent="-234950">
              <a:buFont typeface="Courier New" panose="02070309020205020404" pitchFamily="49" charset="0"/>
              <a:buChar char="o"/>
              <a:tabLst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>
            <a:lvl1pPr marL="234950" indent="-234950">
              <a:buFont typeface="Courier New" panose="02070309020205020404" pitchFamily="49" charset="0"/>
              <a:buChar char="o"/>
              <a:tabLst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DEC 4, 2017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MBARI PROJECT 901807 NEXT GEN Dorado </a:t>
            </a:r>
            <a:r>
              <a:rPr lang="en-US" dirty="0" err="1"/>
              <a:t>BioAcoustics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DEC 4, 2017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MBARI PROJECT 901807 NEXT GEN Dorado </a:t>
            </a:r>
            <a:r>
              <a:rPr lang="en-US" dirty="0" err="1"/>
              <a:t>BioAcoustics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8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8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DEC 4, 2017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MBARI PROJECT 901807 NEXT GEN Dorado </a:t>
            </a:r>
            <a:r>
              <a:rPr lang="en-US" dirty="0" err="1"/>
              <a:t>BioAcoustics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4248" y="6456303"/>
            <a:ext cx="1993392" cy="365760"/>
          </a:xfrm>
          <a:prstGeom prst="rect">
            <a:avLst/>
          </a:prstGeom>
        </p:spPr>
      </p:pic>
    </p:spTree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9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800600" y="731520"/>
            <a:ext cx="6492240" cy="5257800"/>
          </a:xfrm>
        </p:spPr>
        <p:txBody>
          <a:bodyPr/>
          <a:lstStyle>
            <a:lvl1pPr marL="234950" indent="-234950">
              <a:buFont typeface="Courier New" panose="02070309020205020404" pitchFamily="49" charset="0"/>
              <a:buChar char="o"/>
              <a:tabLst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4248" y="6456303"/>
            <a:ext cx="1993392" cy="365760"/>
          </a:xfrm>
          <a:prstGeom prst="rect">
            <a:avLst/>
          </a:prstGeom>
        </p:spPr>
      </p:pic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9145C5AD-5DB1-FE48-B1CB-DB290560B9C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445249" y="6459789"/>
            <a:ext cx="1124305" cy="365125"/>
          </a:xfrm>
        </p:spPr>
        <p:txBody>
          <a:bodyPr/>
          <a:lstStyle/>
          <a:p>
            <a:r>
              <a:rPr lang="en-US" dirty="0"/>
              <a:t>DEC 4, 2017</a:t>
            </a:r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F26759FB-68C0-2943-80BF-39053597E6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MBARI PROJECT 901807 NEXT GEN Dorado </a:t>
            </a:r>
            <a:r>
              <a:rPr lang="en-US" dirty="0" err="1"/>
              <a:t>BioAcoustics</a:t>
            </a:r>
            <a:endParaRPr lang="en-US" dirty="0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DAAE0201-2AC4-824A-B58B-77BE5CB6F8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8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9360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8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936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DEC 4, 2017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MBARI PROJECT 901807 NEXT GEN Dorado </a:t>
            </a:r>
            <a:r>
              <a:rPr lang="en-US" dirty="0" err="1"/>
              <a:t>BioAcoustics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tif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" y="6400800"/>
            <a:ext cx="12192001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2" y="6334316"/>
            <a:ext cx="12192001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7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79" y="1845734"/>
            <a:ext cx="10058401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3" y="6459789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r>
              <a:rPr lang="en-US"/>
              <a:t>DEC 4, 2017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7" y="6459789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MBARI PROJECT 901807 NEXT GEN Dorado </a:t>
            </a:r>
            <a:r>
              <a:rPr lang="en-US" dirty="0" err="1"/>
              <a:t>BioAcoustics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61" y="6459789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344248" y="6456303"/>
            <a:ext cx="1993392" cy="365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31024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81" r:id="rId1"/>
    <p:sldLayoutId id="2147484482" r:id="rId2"/>
    <p:sldLayoutId id="2147484483" r:id="rId3"/>
    <p:sldLayoutId id="2147484484" r:id="rId4"/>
    <p:sldLayoutId id="2147484485" r:id="rId5"/>
    <p:sldLayoutId id="2147484486" r:id="rId6"/>
    <p:sldLayoutId id="2147484487" r:id="rId7"/>
    <p:sldLayoutId id="2147484488" r:id="rId8"/>
    <p:sldLayoutId id="2147484489" r:id="rId9"/>
    <p:sldLayoutId id="2147484490" r:id="rId10"/>
    <p:sldLayoutId id="2147484491" r:id="rId11"/>
  </p:sldLayoutIdLst>
  <p:hf hd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NULL" TargetMode="External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ewegg.com/Product/Product.aspx?Item=9SIA22F4D77234&amp;cm_re=msata-_-20-147-412-_-Product" TargetMode="External"/><Relationship Id="rId2" Type="http://schemas.openxmlformats.org/officeDocument/2006/relationships/hyperlink" Target="https://www.amazon.com/IO-Crest-SI-MPE24046-PCI-Express-Ethernet/dp/B01N9HNXBB/ref=sr_1_3?s=electronics&amp;ie=UTF8&amp;qid=1521839424&amp;sr=1-3&amp;keywords=mini%2Bpci%2Bexpress%2Bethernet&amp;th=1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versalogic.com/Products/PDF/DS-EPU-Condor.pdf" TargetMode="External"/><Relationship Id="rId2" Type="http://schemas.openxmlformats.org/officeDocument/2006/relationships/hyperlink" Target="https://www.versalogic.com/Products/PDF/DS-EPU-Blackbird.pdf" TargetMode="Externa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5.tiff"/><Relationship Id="rId4" Type="http://schemas.openxmlformats.org/officeDocument/2006/relationships/image" Target="../media/image4.tif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NULL" TargetMode="Externa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Dorado Bioacoustics SBC Trade Study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901807 Next Gen Bioacoustics on Dorado </a:t>
            </a:r>
          </a:p>
          <a:p>
            <a:r>
              <a:rPr lang="en-US" dirty="0"/>
              <a:t>MBARI 2018</a:t>
            </a:r>
          </a:p>
        </p:txBody>
      </p:sp>
    </p:spTree>
    <p:extLst>
      <p:ext uri="{BB962C8B-B14F-4D97-AF65-F5344CB8AC3E}">
        <p14:creationId xmlns:p14="http://schemas.microsoft.com/office/powerpoint/2010/main" val="13559579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3A48F8-0618-C046-B4F7-4E12135A2B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iBase</a:t>
            </a:r>
            <a:r>
              <a:rPr lang="en-US" dirty="0"/>
              <a:t> IB811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5FA332-5EDD-C04E-9213-7ACD614605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Celeron/Pentium Product</a:t>
            </a:r>
          </a:p>
          <a:p>
            <a:r>
              <a:rPr lang="en-US" dirty="0"/>
              <a:t>Also wide input power (9-36)</a:t>
            </a:r>
          </a:p>
          <a:p>
            <a:r>
              <a:rPr lang="en-US" dirty="0"/>
              <a:t>Comparable to Gigabyte PC in size</a:t>
            </a:r>
          </a:p>
          <a:p>
            <a:r>
              <a:rPr lang="en-US" dirty="0"/>
              <a:t>Meets requirements as base model</a:t>
            </a:r>
          </a:p>
          <a:p>
            <a:r>
              <a:rPr lang="en-US" dirty="0"/>
              <a:t>One </a:t>
            </a:r>
            <a:r>
              <a:rPr lang="en-US" dirty="0" err="1"/>
              <a:t>mSata</a:t>
            </a:r>
            <a:r>
              <a:rPr lang="en-US" dirty="0"/>
              <a:t> for needed Gig-Ethernet expansion</a:t>
            </a:r>
          </a:p>
          <a:p>
            <a:r>
              <a:rPr lang="en-US" dirty="0"/>
              <a:t>One M.2 Slot for up to 2TB storage</a:t>
            </a:r>
          </a:p>
          <a:p>
            <a:r>
              <a:rPr lang="en-US" dirty="0"/>
              <a:t>External Memory, max 8GB</a:t>
            </a:r>
          </a:p>
          <a:p>
            <a:r>
              <a:rPr lang="en-US" dirty="0"/>
              <a:t>8W Typical </a:t>
            </a:r>
          </a:p>
          <a:p>
            <a:r>
              <a:rPr lang="en-US" dirty="0"/>
              <a:t>Lowest Cost: $350 </a:t>
            </a:r>
          </a:p>
          <a:p>
            <a:r>
              <a:rPr lang="en-US" dirty="0"/>
              <a:t>Standard connectors/</a:t>
            </a:r>
          </a:p>
          <a:p>
            <a:r>
              <a:rPr lang="en-US" dirty="0" err="1"/>
              <a:t>DataSheet</a:t>
            </a:r>
            <a:r>
              <a:rPr lang="en-US" dirty="0"/>
              <a:t>: </a:t>
            </a:r>
            <a:r>
              <a:rPr lang="en-US" dirty="0">
                <a:hlinkClick r:id="rId2" invalidUrl="ftp://ftp.ibase.com.tw/productdatasheet/Embedded Computing Catalog/Disk-Size SBCs/IB811_Datasheet.pdf"/>
              </a:rPr>
              <a:t>IB811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1FA56A6-E442-9841-96D5-F3A04E60344F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29F0CD-DD21-5D46-BC3C-A0A09A71D9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MBARI PROJECT 901807 NEXT GEN Dorado BioAcoustics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52A25B-1847-4D49-8719-4D2CEE0C1B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10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0BA73F7-CFAF-6242-8989-382890D351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2926080"/>
            <a:ext cx="4018836" cy="3379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71890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9731B1-7238-454A-A3F0-EC3D7A8EC7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CongaTech</a:t>
            </a:r>
            <a:r>
              <a:rPr lang="en-US" dirty="0"/>
              <a:t> MA5		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263068-210D-E04F-A4FD-E9FA69273B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Same as the IB811 in consumption and memory limitation at 8GB</a:t>
            </a:r>
          </a:p>
          <a:p>
            <a:r>
              <a:rPr lang="en-US" dirty="0" err="1"/>
              <a:t>Eval</a:t>
            </a:r>
            <a:r>
              <a:rPr lang="en-US" dirty="0"/>
              <a:t> boards are large 294x244</a:t>
            </a:r>
          </a:p>
          <a:p>
            <a:r>
              <a:rPr lang="en-US" dirty="0"/>
              <a:t>Wide input voltage modules</a:t>
            </a:r>
          </a:p>
          <a:p>
            <a:r>
              <a:rPr lang="en-US" dirty="0"/>
              <a:t>Would make the most sense if we planned on creating a custom carrier for fit into smaller space. 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1C05062-237F-5441-95C1-D4BE3D76A852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B3DC86-4325-0046-8344-2021891A1A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MBARI PROJECT 901807 NEXT GEN Dorado BioAcoustics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8BB030-DBA2-0D46-ABAD-BC4B626239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05951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F1B7F746-C615-B04D-AF11-ADCC263127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Trade Study Findings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ED12B7AB-1552-DA41-859B-FEA11EF596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iBase</a:t>
            </a:r>
            <a:r>
              <a:rPr lang="en-US" dirty="0"/>
              <a:t> has a comparable model to the condor, also wide input, but will never replace the battery controller.</a:t>
            </a:r>
          </a:p>
          <a:p>
            <a:r>
              <a:rPr lang="en-US" dirty="0" err="1"/>
              <a:t>Versalogic</a:t>
            </a:r>
            <a:r>
              <a:rPr lang="en-US" dirty="0"/>
              <a:t> could replace the battery controller, but likely significant effort will be required and is too much risk at present time. </a:t>
            </a:r>
          </a:p>
          <a:p>
            <a:r>
              <a:rPr lang="en-US" dirty="0"/>
              <a:t>The Blackbird, Condor and IB811 have the same ranking. The added cost but high quality of the </a:t>
            </a:r>
            <a:r>
              <a:rPr lang="en-US" dirty="0" err="1"/>
              <a:t>versalogic</a:t>
            </a:r>
            <a:r>
              <a:rPr lang="en-US" dirty="0"/>
              <a:t> is a good trade against the savings of the IB811 and its lower power consumption.</a:t>
            </a:r>
          </a:p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F49333-6A78-034B-A743-527FE457D1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MBARI PROJECT 901807 NEXT GEN Dorado BioAcoustics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E34F0D-132C-1C48-A2A8-72D7362AA5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1949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8516A532-23BC-2442-BE52-95CAE21B69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224059"/>
            <a:ext cx="10058400" cy="980410"/>
          </a:xfrm>
        </p:spPr>
        <p:txBody>
          <a:bodyPr/>
          <a:lstStyle/>
          <a:p>
            <a:r>
              <a:rPr lang="en-US" dirty="0"/>
              <a:t>Product Comparison Sheet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22FBD95-B1E4-D74D-82DE-F79EF024AB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MBARI PROJECT 901807 NEXT GEN Dorado BioAcoustics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3A46AE6-C398-7D4F-B2E2-99361DA771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13</a:t>
            </a:fld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D5D0B23-5B97-D34C-84FA-C8C35C115A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10530"/>
            <a:ext cx="12192000" cy="4036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04378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26B928-DF8C-684F-A067-3F18DCE01A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Moving Forward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2DE7947-24BB-FA43-935C-1A97B7C8CA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79" y="1833859"/>
            <a:ext cx="10058401" cy="4023360"/>
          </a:xfrm>
        </p:spPr>
        <p:txBody>
          <a:bodyPr/>
          <a:lstStyle/>
          <a:p>
            <a:r>
              <a:rPr lang="en-US" dirty="0"/>
              <a:t>I would recommend the </a:t>
            </a:r>
            <a:r>
              <a:rPr lang="en-US" dirty="0" err="1"/>
              <a:t>Versalogic</a:t>
            </a:r>
            <a:r>
              <a:rPr lang="en-US" dirty="0"/>
              <a:t> Condor or the </a:t>
            </a:r>
            <a:r>
              <a:rPr lang="en-US" dirty="0" err="1"/>
              <a:t>iBase</a:t>
            </a:r>
            <a:r>
              <a:rPr lang="en-US" dirty="0"/>
              <a:t> IB811</a:t>
            </a:r>
          </a:p>
          <a:p>
            <a:r>
              <a:rPr lang="en-US" dirty="0"/>
              <a:t>The Condor future proofs, but sparing it would be expensive, and it will take more power. </a:t>
            </a:r>
          </a:p>
          <a:p>
            <a:r>
              <a:rPr lang="en-US" dirty="0"/>
              <a:t>The IB811 is the lowest performance I would like to test, and likely will work well.</a:t>
            </a:r>
          </a:p>
          <a:p>
            <a:r>
              <a:rPr lang="en-US" dirty="0"/>
              <a:t>At its low cost, perhaps we should test the IB811, and if it fails, we can upgrade later.  </a:t>
            </a:r>
          </a:p>
          <a:p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EA690D2-45AA-EB4F-86A1-1E51C5EE10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MBARI PROJECT 901807 NEXT GEN Dorado BioAcoustics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3B361B7-D4D4-6145-9FC3-626D8DE8D5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17326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633796-D01C-9741-BC60-348567CE6C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Notional Wiring Concept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07299A31-FA48-5140-91AF-E745671C3E5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2758611" cy="3379124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SBCs exist that can offer the 4 connections as drawn through mini </a:t>
            </a:r>
            <a:r>
              <a:rPr lang="en-US" dirty="0" err="1"/>
              <a:t>PCIe</a:t>
            </a:r>
            <a:r>
              <a:rPr lang="en-US" dirty="0"/>
              <a:t> connections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F698234-4FB0-4241-858B-9FBF9DCA15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MBARI PROJECT 901807 NEXT GEN Dorado BioAcoustics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7E45A04-FCE6-EF42-9BD5-CB069596B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2</a:t>
            </a:fld>
            <a:endParaRPr lang="en-US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56439499-44D4-5943-B4E0-E79F58BEA6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87898" y="824774"/>
            <a:ext cx="8704102" cy="4774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6488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8FED46-103E-7849-8708-2F13E5B6ED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SBC </a:t>
            </a:r>
            <a:br>
              <a:rPr lang="en-US" dirty="0"/>
            </a:br>
            <a:r>
              <a:rPr lang="en-US" dirty="0"/>
              <a:t>Requirements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BD9779-B081-4448-A8C6-0A961CA3EC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Celeron or better x86/x64</a:t>
            </a:r>
          </a:p>
          <a:p>
            <a:pPr lvl="1"/>
            <a:r>
              <a:rPr lang="en-US" dirty="0"/>
              <a:t>Test on atom was not encouraging</a:t>
            </a:r>
          </a:p>
          <a:p>
            <a:pPr lvl="1"/>
            <a:r>
              <a:rPr lang="en-US" dirty="0"/>
              <a:t>Previous SBC used a Celeron N2807, 2.16GHz 2-Core 2-Thread</a:t>
            </a:r>
          </a:p>
          <a:p>
            <a:r>
              <a:rPr lang="en-US" dirty="0"/>
              <a:t>10-16.8V Input range desired</a:t>
            </a:r>
          </a:p>
          <a:p>
            <a:r>
              <a:rPr lang="en-US" dirty="0"/>
              <a:t>2x Gig-Ethernet &amp; 2x 100BT-Ethernet</a:t>
            </a:r>
          </a:p>
          <a:p>
            <a:r>
              <a:rPr lang="en-US" dirty="0"/>
              <a:t>Serial port or dig IO for trigger</a:t>
            </a:r>
          </a:p>
          <a:p>
            <a:r>
              <a:rPr lang="en-US" dirty="0"/>
              <a:t>Runs windows 7 or better</a:t>
            </a:r>
          </a:p>
          <a:p>
            <a:r>
              <a:rPr lang="en-US" dirty="0"/>
              <a:t>SATA 3 or mSATA storage interfaces</a:t>
            </a:r>
          </a:p>
          <a:p>
            <a:r>
              <a:rPr lang="en-US" dirty="0"/>
              <a:t>Storage Volume Requirement:</a:t>
            </a:r>
          </a:p>
          <a:p>
            <a:pPr lvl="1"/>
            <a:r>
              <a:rPr lang="en-US" dirty="0"/>
              <a:t>25-GB/</a:t>
            </a:r>
            <a:r>
              <a:rPr lang="en-US" dirty="0" err="1"/>
              <a:t>hr</a:t>
            </a:r>
            <a:endParaRPr lang="en-US" dirty="0"/>
          </a:p>
          <a:p>
            <a:pPr lvl="1"/>
            <a:r>
              <a:rPr lang="en-US" dirty="0"/>
              <a:t>Initial max deployment is 7-hr, or 175GB of data</a:t>
            </a:r>
          </a:p>
          <a:p>
            <a:pPr lvl="1"/>
            <a:r>
              <a:rPr lang="en-US" dirty="0"/>
              <a:t>Download at 1-Gbps is ~25 minutes</a:t>
            </a:r>
          </a:p>
          <a:p>
            <a:pPr lvl="1"/>
            <a:r>
              <a:rPr lang="en-US" dirty="0"/>
              <a:t>Download at 100-Mbps is ~ 4 hours</a:t>
            </a:r>
          </a:p>
          <a:p>
            <a:r>
              <a:rPr lang="en-US" dirty="0"/>
              <a:t>I2C-SMBus also desired (unlikely support for windows)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88E78E-B061-E242-9029-C4F87558F4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800600" y="6459789"/>
            <a:ext cx="4648200" cy="365125"/>
          </a:xfrm>
        </p:spPr>
        <p:txBody>
          <a:bodyPr/>
          <a:lstStyle/>
          <a:p>
            <a:r>
              <a:rPr lang="en-US"/>
              <a:t>MBARI PROJECT 901807 NEXT GEN Dorado BioAcoustics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21C833-13F7-5246-B483-1FBBC196C2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900461" y="6459789"/>
            <a:ext cx="1312025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43070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7CD0F6-2D02-4948-B2A6-1E76DD2509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Preliminary Power Budget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3E7060-6836-6543-A541-EA5E169EE2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MBARI PROJECT 901807 NEXT GEN Dorado BioAcoustics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7369A5-CE58-6A49-A6E4-3CDEF81D8F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4</a:t>
            </a:fld>
            <a:endParaRPr lang="en-US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E761D128-4F3A-A940-B5BA-A500D23B703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77901" y="143324"/>
            <a:ext cx="7712040" cy="6161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8831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FDA9BFB6-BA9E-CD4B-A1F5-BDCC62F1A2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Best Options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39FF47D3-0395-E64F-AB05-A9BB4B6AF2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By finding a wide power input unit, we can eliminate another costly power supply development when none other is needed at the moment. </a:t>
            </a:r>
          </a:p>
          <a:p>
            <a:r>
              <a:rPr lang="en-US" dirty="0"/>
              <a:t>Having all 4 Ethernet connections at the PC eliminates the need for the switch, and all items are communicating centrally to the small board computer. </a:t>
            </a:r>
          </a:p>
          <a:p>
            <a:r>
              <a:rPr lang="en-US" dirty="0"/>
              <a:t>Mini-PCI Express slots allow for Ethernet expansion (</a:t>
            </a:r>
            <a:r>
              <a:rPr lang="en-US" dirty="0">
                <a:hlinkClick r:id="rId2"/>
              </a:rPr>
              <a:t>including dual NIC</a:t>
            </a:r>
            <a:r>
              <a:rPr lang="en-US" dirty="0"/>
              <a:t>) without USB converters</a:t>
            </a:r>
          </a:p>
          <a:p>
            <a:r>
              <a:rPr lang="en-US" dirty="0"/>
              <a:t>Also allow for compact enough mSATA (</a:t>
            </a:r>
            <a:r>
              <a:rPr lang="en-US" dirty="0">
                <a:hlinkClick r:id="rId3"/>
              </a:rPr>
              <a:t>up to 1-TB</a:t>
            </a:r>
            <a:r>
              <a:rPr lang="en-US" dirty="0"/>
              <a:t>) 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97A846-7C2E-5444-A4DC-9374B75416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MBARI PROJECT 901807 NEXT GEN Dorado BioAcoustics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30874D-3A8D-B14A-8EFB-8A849A9CD6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35884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D2D587-2D6C-B848-8FF9-CDAFF8569C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Initial Findings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21B375-F456-D143-89CE-5453C3385C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Found a few with the wide input power. </a:t>
            </a:r>
          </a:p>
          <a:p>
            <a:r>
              <a:rPr lang="en-US" dirty="0"/>
              <a:t>Many offer the industrial communications, such as Digital I/O and I2C, but only support those features for Linux installations. </a:t>
            </a:r>
          </a:p>
          <a:p>
            <a:pPr lvl="1"/>
            <a:r>
              <a:rPr lang="en-US" dirty="0"/>
              <a:t>This means we won’t be able to initially talk to the batteries with the SBC, but some other options do exist via </a:t>
            </a:r>
            <a:r>
              <a:rPr lang="en-US" dirty="0" err="1"/>
              <a:t>usb</a:t>
            </a:r>
            <a:r>
              <a:rPr lang="en-US" dirty="0"/>
              <a:t>/etc.</a:t>
            </a:r>
          </a:p>
          <a:p>
            <a:pPr lvl="1"/>
            <a:r>
              <a:rPr lang="en-US" dirty="0"/>
              <a:t>Could do it by writing a kernel mode windows driver, but is a high risk design choice.</a:t>
            </a:r>
          </a:p>
          <a:p>
            <a:r>
              <a:rPr lang="en-US" dirty="0"/>
              <a:t>I think we should consider a move from the Celeron® class to the Core U-Series®, which will allow for more onboard processing in future developments. Cost of the board is mostly driven by the chip selection. </a:t>
            </a:r>
          </a:p>
          <a:p>
            <a:r>
              <a:rPr lang="en-US" dirty="0"/>
              <a:t>I conducted a brief trade study to help elucidate the differences. </a:t>
            </a:r>
          </a:p>
          <a:p>
            <a:r>
              <a:rPr lang="en-US" dirty="0"/>
              <a:t>Following options all meet requirements for wide power inputs, passive cooling solutions, and all can be self-contained solutions (no USB adaptors or hard drives).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6045C07-118D-CF49-AC1A-45A6C1456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MBARI PROJECT 901807 NEXT GEN Dorado BioAcoustics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929F0A2-7AF0-1745-8B96-D15842D6B1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96394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CD327E04-D30A-2447-88AD-C9355A752C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Potential Solutions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D4D3CDA-0D66-3948-8309-FABBB2F7FAB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TraDE</a:t>
            </a:r>
            <a:r>
              <a:rPr lang="en-US" dirty="0"/>
              <a:t> </a:t>
            </a:r>
            <a:r>
              <a:rPr lang="en-US" dirty="0" err="1"/>
              <a:t>StuDY</a:t>
            </a:r>
            <a:r>
              <a:rPr lang="en-US" dirty="0"/>
              <a:t> AT END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6266C75-C7B7-964E-A675-A314AFCD12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MBARI PROJECT 901807 NEXT GEN Dorado BioAcoustics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4B9D0C9-0C26-A74D-A4A4-3F43B93CB1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64026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6FFFE45C-9D94-AF47-A98C-7B184579A1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25631"/>
            <a:ext cx="3200400" cy="1490946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Versalogic</a:t>
            </a:r>
            <a:r>
              <a:rPr lang="en-US" dirty="0"/>
              <a:t> Blackbird or Condor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F4089B71-459C-AB44-ABAB-D8F0CCEDBB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7th Gen (current) Core (Condor) / 6</a:t>
            </a:r>
            <a:r>
              <a:rPr lang="en-US" baseline="30000" dirty="0"/>
              <a:t>th</a:t>
            </a:r>
            <a:r>
              <a:rPr lang="en-US" dirty="0"/>
              <a:t> Gen (Blackbird)</a:t>
            </a:r>
          </a:p>
          <a:p>
            <a:r>
              <a:rPr lang="en-US" dirty="0"/>
              <a:t>Wide input power (8-30V)</a:t>
            </a:r>
          </a:p>
          <a:p>
            <a:r>
              <a:rPr lang="en-US" dirty="0"/>
              <a:t>Mil-spec Shock/Vibration (better connectors)</a:t>
            </a:r>
          </a:p>
          <a:p>
            <a:r>
              <a:rPr lang="en-US" dirty="0"/>
              <a:t>Most expensive</a:t>
            </a:r>
          </a:p>
          <a:p>
            <a:r>
              <a:rPr lang="en-US" dirty="0"/>
              <a:t>Blackbird has 3 Mini PCI-E slots, Condor has 2</a:t>
            </a:r>
          </a:p>
          <a:p>
            <a:r>
              <a:rPr lang="en-US" dirty="0"/>
              <a:t>Soldered on memory</a:t>
            </a:r>
          </a:p>
          <a:p>
            <a:r>
              <a:rPr lang="en-US" dirty="0"/>
              <a:t>Min price is condor at $2,100, and the accessories add another $200</a:t>
            </a:r>
          </a:p>
          <a:p>
            <a:r>
              <a:rPr lang="en-US" dirty="0"/>
              <a:t>Condor has good consumption in Core i3 Model (14W)</a:t>
            </a:r>
          </a:p>
          <a:p>
            <a:r>
              <a:rPr lang="en-US" dirty="0"/>
              <a:t>Has I2C/SPI, but no windows support at this time</a:t>
            </a:r>
          </a:p>
          <a:p>
            <a:r>
              <a:rPr lang="en-US" dirty="0" err="1"/>
              <a:t>DataSheets</a:t>
            </a:r>
            <a:endParaRPr lang="en-US" dirty="0"/>
          </a:p>
          <a:p>
            <a:pPr lvl="1"/>
            <a:r>
              <a:rPr lang="en-US" dirty="0">
                <a:hlinkClick r:id="rId2"/>
              </a:rPr>
              <a:t>BlackBird</a:t>
            </a:r>
            <a:endParaRPr lang="en-US" dirty="0"/>
          </a:p>
          <a:p>
            <a:pPr lvl="1"/>
            <a:r>
              <a:rPr lang="en-US" dirty="0">
                <a:hlinkClick r:id="rId3"/>
              </a:rPr>
              <a:t>Condor</a:t>
            </a:r>
            <a:endParaRPr lang="en-US" dirty="0"/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DE29350-146A-6048-9CE4-E20E640972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MBARI PROJECT 901807 NEXT GEN Dorado BioAcoustics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6C7B6-D74D-3343-8548-E253023E71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8</a:t>
            </a:fld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6A5299E-BCCC-5A42-A6EA-FD5972575E7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" y="1835330"/>
            <a:ext cx="3479834" cy="194615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AB8D4D6E-BC07-C046-978C-ED8B7307E1F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200" y="4142706"/>
            <a:ext cx="2024743" cy="2024743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59096AF9-99DC-1546-80D7-3CD0B2A3F772}"/>
              </a:ext>
            </a:extLst>
          </p:cNvPr>
          <p:cNvSpPr txBox="1"/>
          <p:nvPr/>
        </p:nvSpPr>
        <p:spPr>
          <a:xfrm>
            <a:off x="2898920" y="1531911"/>
            <a:ext cx="10487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Blackbird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F3FC033-D417-9447-B0A8-7CD27DB1A657}"/>
              </a:ext>
            </a:extLst>
          </p:cNvPr>
          <p:cNvSpPr txBox="1"/>
          <p:nvPr/>
        </p:nvSpPr>
        <p:spPr>
          <a:xfrm>
            <a:off x="2558242" y="5798117"/>
            <a:ext cx="8755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Condor</a:t>
            </a:r>
          </a:p>
        </p:txBody>
      </p:sp>
    </p:spTree>
    <p:extLst>
      <p:ext uri="{BB962C8B-B14F-4D97-AF65-F5344CB8AC3E}">
        <p14:creationId xmlns:p14="http://schemas.microsoft.com/office/powerpoint/2010/main" val="3011033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CAA7CD-361C-6440-83D2-4420073D57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iBase</a:t>
            </a:r>
            <a:r>
              <a:rPr lang="en-US" dirty="0"/>
              <a:t> IB917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72462B-9384-0246-80DA-2196FC657F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7</a:t>
            </a:r>
            <a:r>
              <a:rPr lang="en-US" baseline="30000" dirty="0"/>
              <a:t>th</a:t>
            </a:r>
            <a:r>
              <a:rPr lang="en-US" dirty="0"/>
              <a:t> Gen Core U-Series</a:t>
            </a:r>
          </a:p>
          <a:p>
            <a:r>
              <a:rPr lang="en-US" dirty="0"/>
              <a:t>Wide input power (9-24V)</a:t>
            </a:r>
          </a:p>
          <a:p>
            <a:r>
              <a:rPr lang="en-US" dirty="0"/>
              <a:t>20-30W Typical, so a little less efficient than the </a:t>
            </a:r>
            <a:r>
              <a:rPr lang="en-US" dirty="0" err="1"/>
              <a:t>Versalogic</a:t>
            </a:r>
            <a:r>
              <a:rPr lang="en-US" dirty="0"/>
              <a:t> options for similar processors.</a:t>
            </a:r>
          </a:p>
          <a:p>
            <a:r>
              <a:rPr lang="en-US" dirty="0"/>
              <a:t>Only 1 Mini PCI Express slot, would need SATA Hard drive</a:t>
            </a:r>
          </a:p>
          <a:p>
            <a:r>
              <a:rPr lang="en-US" dirty="0"/>
              <a:t>No I2C flexibility, no win drivers for its Dig IO</a:t>
            </a:r>
          </a:p>
          <a:p>
            <a:r>
              <a:rPr lang="en-US" dirty="0"/>
              <a:t>Biggest processor at the cheapest price</a:t>
            </a:r>
          </a:p>
          <a:p>
            <a:r>
              <a:rPr lang="en-US" dirty="0"/>
              <a:t>External Memory, Max 16GB</a:t>
            </a:r>
          </a:p>
          <a:p>
            <a:r>
              <a:rPr lang="en-US" dirty="0" err="1"/>
              <a:t>DataSheet</a:t>
            </a:r>
            <a:r>
              <a:rPr lang="en-US" dirty="0"/>
              <a:t>: </a:t>
            </a:r>
            <a:r>
              <a:rPr lang="en-US" dirty="0">
                <a:hlinkClick r:id="rId2" invalidUrl="ftp://ftp.ibase.com.tw/productdatasheet/Embedded Computing Catalog/Disk-Size SBCs/IB917_Datasheet.pdf"/>
              </a:rPr>
              <a:t>IB917</a:t>
            </a: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8DE7BD8-B115-5347-841D-EEF05BA753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427" y="3099460"/>
            <a:ext cx="3829345" cy="3273198"/>
          </a:xfrm>
          <a:prstGeom prst="rect">
            <a:avLst/>
          </a:prstGeom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963924-7DA9-6349-8EF7-2127AC9332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MBARI PROJECT 901807 NEXT GEN Dorado BioAcoustics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D9350C-6B80-774A-9EEF-7F00D7B640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9051708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ysClr val="windowText" lastClr="000000"/>
      </a:dk1>
      <a:lt1>
        <a:sysClr val="window" lastClr="FFFFFF"/>
      </a:lt1>
      <a:dk2>
        <a:srgbClr val="344068"/>
      </a:dk2>
      <a:lt2>
        <a:srgbClr val="D9E0E6"/>
      </a:lt2>
      <a:accent1>
        <a:srgbClr val="1CADE4"/>
      </a:accent1>
      <a:accent2>
        <a:srgbClr val="2683C6"/>
      </a:accent2>
      <a:accent3>
        <a:srgbClr val="28C4CC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9CC26709-368C-4D72-9060-94E5B3FF3CD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3804</TotalTime>
  <Words>887</Words>
  <Application>Microsoft Macintosh PowerPoint</Application>
  <PresentationFormat>Widescreen</PresentationFormat>
  <Paragraphs>116</Paragraphs>
  <Slides>14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Courier New</vt:lpstr>
      <vt:lpstr>Retrospect</vt:lpstr>
      <vt:lpstr>Dorado Bioacoustics SBC Trade Study </vt:lpstr>
      <vt:lpstr>Notional Wiring Concept</vt:lpstr>
      <vt:lpstr>SBC  Requirements</vt:lpstr>
      <vt:lpstr>Preliminary Power Budget</vt:lpstr>
      <vt:lpstr>Best Options</vt:lpstr>
      <vt:lpstr>Initial Findings</vt:lpstr>
      <vt:lpstr>Potential Solutions</vt:lpstr>
      <vt:lpstr>Versalogic Blackbird or Condor</vt:lpstr>
      <vt:lpstr>iBase IB917</vt:lpstr>
      <vt:lpstr>iBase IB811</vt:lpstr>
      <vt:lpstr>CongaTech MA5  </vt:lpstr>
      <vt:lpstr>Trade Study Findings</vt:lpstr>
      <vt:lpstr>Product Comparison Sheet</vt:lpstr>
      <vt:lpstr>Moving Forward</vt:lpstr>
    </vt:vector>
  </TitlesOfParts>
  <Company/>
  <LinksUpToDate>false</LinksUpToDate>
  <SharedDoc>false</SharedDoc>
  <HyperlinksChanged>false</HyperlinksChanged>
  <AppVersion>16.0011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BOS R2018A Concept Review</dc:title>
  <dc:creator>Eric Martin</dc:creator>
  <cp:lastModifiedBy>Eric Martin</cp:lastModifiedBy>
  <cp:revision>107</cp:revision>
  <cp:lastPrinted>2018-03-23T23:45:40Z</cp:lastPrinted>
  <dcterms:created xsi:type="dcterms:W3CDTF">2017-11-29T16:49:26Z</dcterms:created>
  <dcterms:modified xsi:type="dcterms:W3CDTF">2018-03-27T20:49:05Z</dcterms:modified>
</cp:coreProperties>
</file>