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2" r:id="rId8"/>
    <p:sldId id="267" r:id="rId9"/>
    <p:sldId id="268" r:id="rId10"/>
    <p:sldId id="265" r:id="rId11"/>
    <p:sldId id="266" r:id="rId12"/>
    <p:sldId id="264" r:id="rId13"/>
    <p:sldId id="270"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ois Cazenave" initials="FC" lastIdx="1" clrIdx="0">
    <p:extLst>
      <p:ext uri="{19B8F6BF-5375-455C-9EA6-DF929625EA0E}">
        <p15:presenceInfo xmlns:p15="http://schemas.microsoft.com/office/powerpoint/2012/main" userId="S-1-5-21-2020293289-1447888985-561332275-11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660"/>
  </p:normalViewPr>
  <p:slideViewPr>
    <p:cSldViewPr snapToGrid="0">
      <p:cViewPr varScale="1">
        <p:scale>
          <a:sx n="117" d="100"/>
          <a:sy n="117" d="100"/>
        </p:scale>
        <p:origin x="120" y="5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2-06T10:39:45.600" idx="1">
    <p:pos x="10" y="10"/>
    <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2-06T10:39:45.600" idx="1">
    <p:pos x="10" y="10"/>
    <p:text/>
    <p:extLst>
      <p:ext uri="{C676402C-5697-4E1C-873F-D02D1690AC5C}">
        <p15:threadingInfo xmlns:p15="http://schemas.microsoft.com/office/powerpoint/2012/main" timeZoneBias="4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8-02-06T10:39:45.600" idx="1">
    <p:pos x="10" y="10"/>
    <p:text/>
    <p:extLst>
      <p:ext uri="{C676402C-5697-4E1C-873F-D02D1690AC5C}">
        <p15:threadingInfo xmlns:p15="http://schemas.microsoft.com/office/powerpoint/2012/main" timeZoneBias="4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C7CBC5-286C-433F-8EA2-9773EF3791CC}" type="datetimeFigureOut">
              <a:rPr lang="en-US" smtClean="0"/>
              <a:t>3/13/2018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1134881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C7CBC5-286C-433F-8EA2-9773EF3791CC}" type="datetimeFigureOut">
              <a:rPr lang="en-US" smtClean="0"/>
              <a:t>3/13/2018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4013170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C7CBC5-286C-433F-8EA2-9773EF3791CC}" type="datetimeFigureOut">
              <a:rPr lang="en-US" smtClean="0"/>
              <a:t>3/13/2018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2590201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C7CBC5-286C-433F-8EA2-9773EF3791CC}" type="datetimeFigureOut">
              <a:rPr lang="en-US" smtClean="0"/>
              <a:t>3/13/2018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4216718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C7CBC5-286C-433F-8EA2-9773EF3791CC}" type="datetimeFigureOut">
              <a:rPr lang="en-US" smtClean="0"/>
              <a:t>3/13/2018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854288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C7CBC5-286C-433F-8EA2-9773EF3791CC}" type="datetimeFigureOut">
              <a:rPr lang="en-US" smtClean="0"/>
              <a:t>3/13/2018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2719345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C7CBC5-286C-433F-8EA2-9773EF3791CC}" type="datetimeFigureOut">
              <a:rPr lang="en-US" smtClean="0"/>
              <a:t>3/13/2018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377538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C7CBC5-286C-433F-8EA2-9773EF3791CC}" type="datetimeFigureOut">
              <a:rPr lang="en-US" smtClean="0"/>
              <a:t>3/13/2018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372292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C7CBC5-286C-433F-8EA2-9773EF3791CC}" type="datetimeFigureOut">
              <a:rPr lang="en-US" smtClean="0"/>
              <a:t>3/13/2018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1041033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C7CBC5-286C-433F-8EA2-9773EF3791CC}" type="datetimeFigureOut">
              <a:rPr lang="en-US" smtClean="0"/>
              <a:t>3/13/2018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3557961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C7CBC5-286C-433F-8EA2-9773EF3791CC}" type="datetimeFigureOut">
              <a:rPr lang="en-US" smtClean="0"/>
              <a:t>3/13/2018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71FA2-AC9E-4D12-A035-683565125D7D}" type="slidenum">
              <a:rPr lang="en-US" smtClean="0"/>
              <a:t>‹#›</a:t>
            </a:fld>
            <a:endParaRPr lang="en-US"/>
          </a:p>
        </p:txBody>
      </p:sp>
    </p:spTree>
    <p:extLst>
      <p:ext uri="{BB962C8B-B14F-4D97-AF65-F5344CB8AC3E}">
        <p14:creationId xmlns:p14="http://schemas.microsoft.com/office/powerpoint/2010/main" val="2291157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7CBC5-286C-433F-8EA2-9773EF3791CC}" type="datetimeFigureOut">
              <a:rPr lang="en-US" smtClean="0"/>
              <a:t>3/13/2018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71FA2-AC9E-4D12-A035-683565125D7D}" type="slidenum">
              <a:rPr lang="en-US" smtClean="0"/>
              <a:t>‹#›</a:t>
            </a:fld>
            <a:endParaRPr lang="en-US"/>
          </a:p>
        </p:txBody>
      </p:sp>
    </p:spTree>
    <p:extLst>
      <p:ext uri="{BB962C8B-B14F-4D97-AF65-F5344CB8AC3E}">
        <p14:creationId xmlns:p14="http://schemas.microsoft.com/office/powerpoint/2010/main" val="1442804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image" Target="../media/image8.T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Mounting of Transducers on bioacoustics AUV</a:t>
            </a:r>
            <a:endParaRPr lang="en-US" dirty="0"/>
          </a:p>
        </p:txBody>
      </p:sp>
      <p:sp>
        <p:nvSpPr>
          <p:cNvPr id="3" name="Subtitle 2"/>
          <p:cNvSpPr>
            <a:spLocks noGrp="1"/>
          </p:cNvSpPr>
          <p:nvPr>
            <p:ph type="subTitle" idx="1"/>
          </p:nvPr>
        </p:nvSpPr>
        <p:spPr/>
        <p:txBody>
          <a:bodyPr/>
          <a:lstStyle/>
          <a:p>
            <a:r>
              <a:rPr lang="en-US" dirty="0" smtClean="0"/>
              <a:t>February 6</a:t>
            </a:r>
            <a:r>
              <a:rPr lang="en-US" baseline="30000" dirty="0" smtClean="0"/>
              <a:t>th</a:t>
            </a:r>
            <a:r>
              <a:rPr lang="en-US" dirty="0" smtClean="0"/>
              <a:t> 2018</a:t>
            </a:r>
          </a:p>
          <a:p>
            <a:r>
              <a:rPr lang="en-US" dirty="0" smtClean="0"/>
              <a:t>Engineer: François Cazenave</a:t>
            </a:r>
          </a:p>
          <a:p>
            <a:endParaRPr lang="en-US" dirty="0"/>
          </a:p>
        </p:txBody>
      </p:sp>
    </p:spTree>
    <p:extLst>
      <p:ext uri="{BB962C8B-B14F-4D97-AF65-F5344CB8AC3E}">
        <p14:creationId xmlns:p14="http://schemas.microsoft.com/office/powerpoint/2010/main" val="1559206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Downward facing transducer bracket</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9469" t="34738" r="19303" b="35797"/>
          <a:stretch/>
        </p:blipFill>
        <p:spPr>
          <a:xfrm>
            <a:off x="1858735" y="2245179"/>
            <a:ext cx="4237265" cy="3151414"/>
          </a:xfrm>
        </p:spPr>
      </p:pic>
      <p:sp>
        <p:nvSpPr>
          <p:cNvPr id="5" name="TextBox 4"/>
          <p:cNvSpPr txBox="1"/>
          <p:nvPr/>
        </p:nvSpPr>
        <p:spPr>
          <a:xfrm>
            <a:off x="6988629" y="2971799"/>
            <a:ext cx="4365172" cy="1754326"/>
          </a:xfrm>
          <a:prstGeom prst="rect">
            <a:avLst/>
          </a:prstGeom>
          <a:noFill/>
        </p:spPr>
        <p:txBody>
          <a:bodyPr wrap="square" rtlCol="0">
            <a:spAutoFit/>
          </a:bodyPr>
          <a:lstStyle/>
          <a:p>
            <a:pPr marL="285750" indent="-285750">
              <a:buFontTx/>
              <a:buChar char="-"/>
            </a:pPr>
            <a:r>
              <a:rPr lang="en-US" dirty="0" smtClean="0"/>
              <a:t>Gauge 14 stainless steel bracket</a:t>
            </a:r>
          </a:p>
          <a:p>
            <a:pPr marL="285750" indent="-285750">
              <a:buFontTx/>
              <a:buChar char="-"/>
            </a:pPr>
            <a:r>
              <a:rPr lang="en-US" dirty="0" smtClean="0"/>
              <a:t>Gets screwed to bottom fairing</a:t>
            </a:r>
          </a:p>
          <a:p>
            <a:pPr marL="285750" indent="-285750">
              <a:buFontTx/>
              <a:buChar char="-"/>
            </a:pPr>
            <a:r>
              <a:rPr lang="en-US" dirty="0" smtClean="0"/>
              <a:t>Transducers can we accessed without removing the camera housing (there is enough space on the sides for an operator to reach the fasteners)</a:t>
            </a:r>
            <a:endParaRPr lang="en-US" dirty="0"/>
          </a:p>
        </p:txBody>
      </p:sp>
    </p:spTree>
    <p:extLst>
      <p:ext uri="{BB962C8B-B14F-4D97-AF65-F5344CB8AC3E}">
        <p14:creationId xmlns:p14="http://schemas.microsoft.com/office/powerpoint/2010/main" val="4135869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Placement of downward transducers in AUV</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051" t="31219" r="11628" b="26189"/>
          <a:stretch/>
        </p:blipFill>
        <p:spPr>
          <a:xfrm>
            <a:off x="1191986" y="1845128"/>
            <a:ext cx="4702340" cy="3853543"/>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3633" t="21428" b="35834"/>
          <a:stretch/>
        </p:blipFill>
        <p:spPr>
          <a:xfrm>
            <a:off x="6768193" y="1967593"/>
            <a:ext cx="3832572" cy="2930980"/>
          </a:xfrm>
          <a:prstGeom prst="rect">
            <a:avLst/>
          </a:prstGeom>
        </p:spPr>
      </p:pic>
      <p:sp>
        <p:nvSpPr>
          <p:cNvPr id="6" name="TextBox 5"/>
          <p:cNvSpPr txBox="1"/>
          <p:nvPr/>
        </p:nvSpPr>
        <p:spPr>
          <a:xfrm>
            <a:off x="1347107" y="6041571"/>
            <a:ext cx="7193701" cy="369332"/>
          </a:xfrm>
          <a:prstGeom prst="rect">
            <a:avLst/>
          </a:prstGeom>
          <a:noFill/>
        </p:spPr>
        <p:txBody>
          <a:bodyPr wrap="none" rtlCol="0">
            <a:spAutoFit/>
          </a:bodyPr>
          <a:lstStyle/>
          <a:p>
            <a:r>
              <a:rPr lang="en-US" dirty="0" smtClean="0"/>
              <a:t>There appears to be enough room for the transducers in the I2map section.</a:t>
            </a:r>
            <a:endParaRPr lang="en-US" dirty="0"/>
          </a:p>
        </p:txBody>
      </p:sp>
    </p:spTree>
    <p:extLst>
      <p:ext uri="{BB962C8B-B14F-4D97-AF65-F5344CB8AC3E}">
        <p14:creationId xmlns:p14="http://schemas.microsoft.com/office/powerpoint/2010/main" val="508002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camera field of view and transducer </a:t>
            </a:r>
            <a:r>
              <a:rPr lang="en-US" dirty="0" smtClean="0"/>
              <a:t>beams: Top bracket</a:t>
            </a: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26072" b="29405"/>
          <a:stretch/>
        </p:blipFill>
        <p:spPr>
          <a:xfrm>
            <a:off x="1648385" y="1690688"/>
            <a:ext cx="6763079" cy="4653643"/>
          </a:xfrm>
          <a:prstGeom prst="rect">
            <a:avLst/>
          </a:prstGeom>
        </p:spPr>
      </p:pic>
    </p:spTree>
    <p:extLst>
      <p:ext uri="{BB962C8B-B14F-4D97-AF65-F5344CB8AC3E}">
        <p14:creationId xmlns:p14="http://schemas.microsoft.com/office/powerpoint/2010/main" val="31806183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camera field of view and transducer </a:t>
            </a:r>
            <a:r>
              <a:rPr lang="en-US" dirty="0" smtClean="0"/>
              <a:t>beams: Low bracket</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5643" y="1690688"/>
            <a:ext cx="7315200" cy="5486400"/>
          </a:xfrm>
          <a:prstGeom prst="rect">
            <a:avLst/>
          </a:prstGeom>
        </p:spPr>
      </p:pic>
    </p:spTree>
    <p:extLst>
      <p:ext uri="{BB962C8B-B14F-4D97-AF65-F5344CB8AC3E}">
        <p14:creationId xmlns:p14="http://schemas.microsoft.com/office/powerpoint/2010/main" val="10721254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58120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mounting location for forward looking transducers</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2345" b="27691"/>
          <a:stretch/>
        </p:blipFill>
        <p:spPr>
          <a:xfrm>
            <a:off x="286457" y="1787978"/>
            <a:ext cx="5353550" cy="3306536"/>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2897" t="34405" r="10015" b="34524"/>
          <a:stretch/>
        </p:blipFill>
        <p:spPr>
          <a:xfrm>
            <a:off x="6457950" y="1690688"/>
            <a:ext cx="5143500" cy="3203948"/>
          </a:xfrm>
          <a:prstGeom prst="rect">
            <a:avLst/>
          </a:prstGeom>
        </p:spPr>
      </p:pic>
      <p:sp>
        <p:nvSpPr>
          <p:cNvPr id="6" name="TextBox 5"/>
          <p:cNvSpPr txBox="1"/>
          <p:nvPr/>
        </p:nvSpPr>
        <p:spPr>
          <a:xfrm>
            <a:off x="2596243" y="5094514"/>
            <a:ext cx="6584110" cy="1200329"/>
          </a:xfrm>
          <a:prstGeom prst="rect">
            <a:avLst/>
          </a:prstGeom>
          <a:noFill/>
        </p:spPr>
        <p:txBody>
          <a:bodyPr wrap="none" rtlCol="0">
            <a:spAutoFit/>
          </a:bodyPr>
          <a:lstStyle/>
          <a:p>
            <a:r>
              <a:rPr lang="en-US" dirty="0" smtClean="0"/>
              <a:t>- Transducers are very close to each other</a:t>
            </a:r>
          </a:p>
          <a:p>
            <a:r>
              <a:rPr lang="en-US" dirty="0" smtClean="0"/>
              <a:t>- Somewhat out of harm’s way.</a:t>
            </a:r>
          </a:p>
          <a:p>
            <a:r>
              <a:rPr lang="en-US" dirty="0"/>
              <a:t>- Beams are a good distance from </a:t>
            </a:r>
            <a:r>
              <a:rPr lang="en-US" dirty="0" smtClean="0"/>
              <a:t>the fairing (no obstruction)</a:t>
            </a:r>
            <a:endParaRPr lang="en-US" dirty="0"/>
          </a:p>
          <a:p>
            <a:r>
              <a:rPr lang="en-US" dirty="0" smtClean="0"/>
              <a:t>- Risk of catching kelp at the surface (could be alleviated with guard)</a:t>
            </a:r>
          </a:p>
        </p:txBody>
      </p:sp>
    </p:spTree>
    <p:extLst>
      <p:ext uri="{BB962C8B-B14F-4D97-AF65-F5344CB8AC3E}">
        <p14:creationId xmlns:p14="http://schemas.microsoft.com/office/powerpoint/2010/main" val="4129142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Bracket</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9359" t="22401" r="-6379" b="18309"/>
          <a:stretch/>
        </p:blipFill>
        <p:spPr>
          <a:xfrm>
            <a:off x="1045028" y="1921014"/>
            <a:ext cx="4114799" cy="4332828"/>
          </a:xfrm>
        </p:spPr>
      </p:pic>
      <p:sp>
        <p:nvSpPr>
          <p:cNvPr id="5" name="TextBox 4"/>
          <p:cNvSpPr txBox="1"/>
          <p:nvPr/>
        </p:nvSpPr>
        <p:spPr>
          <a:xfrm>
            <a:off x="6915150" y="3004457"/>
            <a:ext cx="4735286" cy="2585323"/>
          </a:xfrm>
          <a:prstGeom prst="rect">
            <a:avLst/>
          </a:prstGeom>
          <a:noFill/>
        </p:spPr>
        <p:txBody>
          <a:bodyPr wrap="square" rtlCol="0">
            <a:spAutoFit/>
          </a:bodyPr>
          <a:lstStyle/>
          <a:p>
            <a:r>
              <a:rPr lang="en-US" dirty="0" smtClean="0"/>
              <a:t>Sturdy and lightweight (0.34lb)</a:t>
            </a:r>
          </a:p>
          <a:p>
            <a:r>
              <a:rPr lang="en-US" dirty="0" smtClean="0"/>
              <a:t>Easy and inexpensive to fabricate</a:t>
            </a:r>
          </a:p>
          <a:p>
            <a:r>
              <a:rPr lang="en-US" dirty="0" smtClean="0"/>
              <a:t>Material: grade 2 titanium (cost &lt; $100)</a:t>
            </a:r>
          </a:p>
          <a:p>
            <a:r>
              <a:rPr lang="en-US" dirty="0" smtClean="0"/>
              <a:t>Low drag bracket</a:t>
            </a:r>
            <a:endParaRPr lang="en-US" dirty="0"/>
          </a:p>
          <a:p>
            <a:r>
              <a:rPr lang="en-US" dirty="0" smtClean="0"/>
              <a:t>Screwed to nose shell.</a:t>
            </a:r>
          </a:p>
          <a:p>
            <a:r>
              <a:rPr lang="en-US" dirty="0" smtClean="0"/>
              <a:t>Shims may be needed to get good alignment</a:t>
            </a:r>
          </a:p>
          <a:p>
            <a:r>
              <a:rPr lang="en-US" dirty="0"/>
              <a:t>w</a:t>
            </a:r>
            <a:r>
              <a:rPr lang="en-US" dirty="0" smtClean="0"/>
              <a:t>ith camera</a:t>
            </a:r>
          </a:p>
          <a:p>
            <a:r>
              <a:rPr lang="en-US" dirty="0" smtClean="0"/>
              <a:t>No interference with parallel section top shell (does not impede AUV maintenance)</a:t>
            </a:r>
            <a:endParaRPr lang="en-US" dirty="0"/>
          </a:p>
        </p:txBody>
      </p:sp>
    </p:spTree>
    <p:extLst>
      <p:ext uri="{BB962C8B-B14F-4D97-AF65-F5344CB8AC3E}">
        <p14:creationId xmlns:p14="http://schemas.microsoft.com/office/powerpoint/2010/main" val="37243714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Foam fairing	</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7654" b="29567"/>
          <a:stretch/>
        </p:blipFill>
        <p:spPr>
          <a:xfrm>
            <a:off x="1177572" y="2188029"/>
            <a:ext cx="5285367" cy="3494314"/>
          </a:xfrm>
        </p:spPr>
      </p:pic>
      <p:sp>
        <p:nvSpPr>
          <p:cNvPr id="5" name="TextBox 4"/>
          <p:cNvSpPr txBox="1"/>
          <p:nvPr/>
        </p:nvSpPr>
        <p:spPr>
          <a:xfrm>
            <a:off x="7200900" y="2334986"/>
            <a:ext cx="4592411" cy="646331"/>
          </a:xfrm>
          <a:prstGeom prst="rect">
            <a:avLst/>
          </a:prstGeom>
          <a:noFill/>
        </p:spPr>
        <p:txBody>
          <a:bodyPr wrap="none" rtlCol="0">
            <a:spAutoFit/>
          </a:bodyPr>
          <a:lstStyle/>
          <a:p>
            <a:r>
              <a:rPr lang="en-US" dirty="0" err="1" smtClean="0"/>
              <a:t>Syntactics</a:t>
            </a:r>
            <a:r>
              <a:rPr lang="en-US" dirty="0" smtClean="0"/>
              <a:t> foam fairings can be added to offset </a:t>
            </a:r>
          </a:p>
          <a:p>
            <a:r>
              <a:rPr lang="en-US" dirty="0" smtClean="0"/>
              <a:t>the weight of the transducers and reduce drag.</a:t>
            </a:r>
            <a:endParaRPr lang="en-US" dirty="0"/>
          </a:p>
        </p:txBody>
      </p:sp>
    </p:spTree>
    <p:extLst>
      <p:ext uri="{BB962C8B-B14F-4D97-AF65-F5344CB8AC3E}">
        <p14:creationId xmlns:p14="http://schemas.microsoft.com/office/powerpoint/2010/main" val="8145556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Cable routing option 1</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3658" b="29755"/>
          <a:stretch/>
        </p:blipFill>
        <p:spPr>
          <a:xfrm>
            <a:off x="2704884" y="1341085"/>
            <a:ext cx="7908687" cy="4471887"/>
          </a:xfrm>
        </p:spPr>
      </p:pic>
      <p:sp>
        <p:nvSpPr>
          <p:cNvPr id="5" name="TextBox 4"/>
          <p:cNvSpPr txBox="1"/>
          <p:nvPr/>
        </p:nvSpPr>
        <p:spPr>
          <a:xfrm>
            <a:off x="751114" y="2285234"/>
            <a:ext cx="2778363" cy="2800767"/>
          </a:xfrm>
          <a:prstGeom prst="rect">
            <a:avLst/>
          </a:prstGeom>
          <a:noFill/>
        </p:spPr>
        <p:txBody>
          <a:bodyPr wrap="square" rtlCol="0">
            <a:spAutoFit/>
          </a:bodyPr>
          <a:lstStyle/>
          <a:p>
            <a:r>
              <a:rPr lang="en-US" sz="1600" dirty="0" smtClean="0"/>
              <a:t>Cables can be routed to the side hole where the light cables go. Routing through the AUV is fairly easy and would take about 10 minutes including taking the fairly off.</a:t>
            </a:r>
          </a:p>
          <a:p>
            <a:r>
              <a:rPr lang="en-US" sz="1600" dirty="0" smtClean="0"/>
              <a:t>The 2m cable might be long enough to go all the way to the glass sphere but it would be easier to have a connector in the parallel section.</a:t>
            </a:r>
            <a:endParaRPr lang="en-US" sz="1600" dirty="0"/>
          </a:p>
        </p:txBody>
      </p:sp>
      <p:cxnSp>
        <p:nvCxnSpPr>
          <p:cNvPr id="7" name="Straight Arrow Connector 6"/>
          <p:cNvCxnSpPr/>
          <p:nvPr/>
        </p:nvCxnSpPr>
        <p:spPr>
          <a:xfrm flipV="1">
            <a:off x="3529477" y="4213715"/>
            <a:ext cx="1320108" cy="18288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69350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Cable routing option 2</a:t>
            </a:r>
            <a:endParaRPr lang="en-US" dirty="0"/>
          </a:p>
        </p:txBody>
      </p:sp>
      <p:sp>
        <p:nvSpPr>
          <p:cNvPr id="5" name="TextBox 4"/>
          <p:cNvSpPr txBox="1"/>
          <p:nvPr/>
        </p:nvSpPr>
        <p:spPr>
          <a:xfrm>
            <a:off x="636814" y="2505555"/>
            <a:ext cx="3747407" cy="3139321"/>
          </a:xfrm>
          <a:prstGeom prst="rect">
            <a:avLst/>
          </a:prstGeom>
          <a:noFill/>
        </p:spPr>
        <p:txBody>
          <a:bodyPr wrap="square" rtlCol="0">
            <a:spAutoFit/>
          </a:bodyPr>
          <a:lstStyle/>
          <a:p>
            <a:r>
              <a:rPr lang="en-US" dirty="0" smtClean="0"/>
              <a:t>Same as option 1 except the cables go in the hole at the top of the nose shell.</a:t>
            </a:r>
          </a:p>
          <a:p>
            <a:r>
              <a:rPr lang="en-US" dirty="0" smtClean="0"/>
              <a:t>That would make routing the cable inside the AUV much easier and it would require less cable length than option 1.</a:t>
            </a:r>
          </a:p>
          <a:p>
            <a:r>
              <a:rPr lang="en-US" dirty="0" smtClean="0"/>
              <a:t>However it would require cutting the existing syntactic foam block (arrow).</a:t>
            </a:r>
          </a:p>
          <a:p>
            <a:r>
              <a:rPr lang="en-US" dirty="0" smtClean="0"/>
              <a:t>I recommend this option.</a:t>
            </a:r>
          </a:p>
          <a:p>
            <a:endParaRPr lang="en-US" dirty="0" smtClean="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32976" b="7143"/>
          <a:stretch/>
        </p:blipFill>
        <p:spPr>
          <a:xfrm>
            <a:off x="6244878" y="1815238"/>
            <a:ext cx="4437529" cy="4106637"/>
          </a:xfrm>
          <a:prstGeom prst="rect">
            <a:avLst/>
          </a:prstGeom>
        </p:spPr>
      </p:pic>
      <p:cxnSp>
        <p:nvCxnSpPr>
          <p:cNvPr id="7" name="Straight Arrow Connector 6"/>
          <p:cNvCxnSpPr/>
          <p:nvPr/>
        </p:nvCxnSpPr>
        <p:spPr>
          <a:xfrm flipH="1">
            <a:off x="8319408" y="1815238"/>
            <a:ext cx="424542" cy="8871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934605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Cable routing option 3</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3658" b="29755"/>
          <a:stretch/>
        </p:blipFill>
        <p:spPr>
          <a:xfrm>
            <a:off x="467870" y="1633872"/>
            <a:ext cx="7908687" cy="4471887"/>
          </a:xfrm>
        </p:spPr>
      </p:pic>
      <p:cxnSp>
        <p:nvCxnSpPr>
          <p:cNvPr id="7" name="Straight Arrow Connector 6"/>
          <p:cNvCxnSpPr/>
          <p:nvPr/>
        </p:nvCxnSpPr>
        <p:spPr>
          <a:xfrm flipH="1">
            <a:off x="5666015" y="2479297"/>
            <a:ext cx="3007858" cy="7191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 name="TextBox 5"/>
          <p:cNvSpPr txBox="1"/>
          <p:nvPr/>
        </p:nvSpPr>
        <p:spPr>
          <a:xfrm>
            <a:off x="8673873" y="1513314"/>
            <a:ext cx="2778363" cy="3139321"/>
          </a:xfrm>
          <a:prstGeom prst="rect">
            <a:avLst/>
          </a:prstGeom>
          <a:noFill/>
        </p:spPr>
        <p:txBody>
          <a:bodyPr wrap="square" rtlCol="0">
            <a:spAutoFit/>
          </a:bodyPr>
          <a:lstStyle/>
          <a:p>
            <a:r>
              <a:rPr lang="en-US" dirty="0" smtClean="0"/>
              <a:t>Cables can be routed on top of the fairing and attached with </a:t>
            </a:r>
            <a:r>
              <a:rPr lang="en-US" dirty="0" err="1" smtClean="0"/>
              <a:t>zipties</a:t>
            </a:r>
            <a:r>
              <a:rPr lang="en-US" dirty="0" smtClean="0"/>
              <a:t> every 6” or so.  The cable would have to be removed every time the fairing is opened (every dive). A connector mid-span would be required or a lot of slack in the cable that can be shoved in the hole.</a:t>
            </a:r>
            <a:endParaRPr lang="en-US" dirty="0"/>
          </a:p>
        </p:txBody>
      </p:sp>
    </p:spTree>
    <p:extLst>
      <p:ext uri="{BB962C8B-B14F-4D97-AF65-F5344CB8AC3E}">
        <p14:creationId xmlns:p14="http://schemas.microsoft.com/office/powerpoint/2010/main" val="3351400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solution for Mounting transducers</a:t>
            </a:r>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6584" r="10388" b="13243"/>
          <a:stretch/>
        </p:blipFill>
        <p:spPr>
          <a:xfrm>
            <a:off x="5470070" y="1988911"/>
            <a:ext cx="4972051" cy="3775075"/>
          </a:xfrm>
        </p:spPr>
      </p:pic>
      <p:sp>
        <p:nvSpPr>
          <p:cNvPr id="5" name="TextBox 4"/>
          <p:cNvSpPr txBox="1"/>
          <p:nvPr/>
        </p:nvSpPr>
        <p:spPr>
          <a:xfrm>
            <a:off x="506186" y="2947307"/>
            <a:ext cx="4441371" cy="2585323"/>
          </a:xfrm>
          <a:prstGeom prst="rect">
            <a:avLst/>
          </a:prstGeom>
          <a:noFill/>
        </p:spPr>
        <p:txBody>
          <a:bodyPr wrap="square" rtlCol="0">
            <a:spAutoFit/>
          </a:bodyPr>
          <a:lstStyle/>
          <a:p>
            <a:r>
              <a:rPr lang="en-US" dirty="0" smtClean="0"/>
              <a:t>Transducers are imbedded in the</a:t>
            </a:r>
          </a:p>
          <a:p>
            <a:r>
              <a:rPr lang="en-US" dirty="0" err="1" smtClean="0"/>
              <a:t>Delrin</a:t>
            </a:r>
            <a:r>
              <a:rPr lang="en-US" dirty="0" smtClean="0"/>
              <a:t> piece below the camera:</a:t>
            </a:r>
          </a:p>
          <a:p>
            <a:pPr marL="285750" indent="-285750">
              <a:buFontTx/>
              <a:buChar char="-"/>
            </a:pPr>
            <a:r>
              <a:rPr lang="en-US" dirty="0" smtClean="0"/>
              <a:t>Lower drag</a:t>
            </a:r>
          </a:p>
          <a:p>
            <a:pPr marL="285750" indent="-285750">
              <a:buFontTx/>
              <a:buChar char="-"/>
            </a:pPr>
            <a:r>
              <a:rPr lang="en-US" dirty="0" smtClean="0"/>
              <a:t>Somewhat out of harm’s way</a:t>
            </a:r>
          </a:p>
          <a:p>
            <a:pPr marL="285750" indent="-285750">
              <a:buFontTx/>
              <a:buChar char="-"/>
            </a:pPr>
            <a:r>
              <a:rPr lang="en-US" dirty="0" smtClean="0"/>
              <a:t>Closer to camera</a:t>
            </a:r>
          </a:p>
          <a:p>
            <a:pPr marL="285750" indent="-285750">
              <a:buFontTx/>
              <a:buChar char="-"/>
            </a:pPr>
            <a:r>
              <a:rPr lang="en-US" dirty="0" smtClean="0"/>
              <a:t>No cables outside of fairing</a:t>
            </a:r>
          </a:p>
          <a:p>
            <a:pPr marL="285750" indent="-285750">
              <a:buFontTx/>
              <a:buChar char="-"/>
            </a:pPr>
            <a:r>
              <a:rPr lang="en-US" dirty="0" smtClean="0"/>
              <a:t>Requires taking apart nose cone and machining plastic components.</a:t>
            </a:r>
          </a:p>
          <a:p>
            <a:pPr marL="285750" indent="-285750">
              <a:buFontTx/>
              <a:buChar char="-"/>
            </a:pPr>
            <a:r>
              <a:rPr lang="en-US" dirty="0" smtClean="0"/>
              <a:t>No interference with light beams.</a:t>
            </a:r>
            <a:endParaRPr lang="en-US" dirty="0"/>
          </a:p>
        </p:txBody>
      </p:sp>
      <p:sp>
        <p:nvSpPr>
          <p:cNvPr id="6" name="TextBox 5"/>
          <p:cNvSpPr txBox="1"/>
          <p:nvPr/>
        </p:nvSpPr>
        <p:spPr>
          <a:xfrm>
            <a:off x="987879" y="1787979"/>
            <a:ext cx="1778628" cy="369332"/>
          </a:xfrm>
          <a:prstGeom prst="rect">
            <a:avLst/>
          </a:prstGeom>
          <a:noFill/>
        </p:spPr>
        <p:txBody>
          <a:bodyPr wrap="none" rtlCol="0">
            <a:spAutoFit/>
          </a:bodyPr>
          <a:lstStyle/>
          <a:p>
            <a:r>
              <a:rPr lang="en-US" dirty="0" smtClean="0"/>
              <a:t>The “chin turret”</a:t>
            </a:r>
            <a:endParaRPr lang="en-US" dirty="0"/>
          </a:p>
        </p:txBody>
      </p:sp>
    </p:spTree>
    <p:extLst>
      <p:ext uri="{BB962C8B-B14F-4D97-AF65-F5344CB8AC3E}">
        <p14:creationId xmlns:p14="http://schemas.microsoft.com/office/powerpoint/2010/main" val="1690420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51320" y="731610"/>
            <a:ext cx="6808415" cy="4351338"/>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36502" b="10959"/>
          <a:stretch/>
        </p:blipFill>
        <p:spPr>
          <a:xfrm>
            <a:off x="514350" y="433501"/>
            <a:ext cx="4280787" cy="3836419"/>
          </a:xfrm>
          <a:prstGeom prst="rect">
            <a:avLst/>
          </a:prstGeom>
        </p:spPr>
      </p:pic>
      <p:sp>
        <p:nvSpPr>
          <p:cNvPr id="6" name="TextBox 5"/>
          <p:cNvSpPr txBox="1"/>
          <p:nvPr/>
        </p:nvSpPr>
        <p:spPr>
          <a:xfrm>
            <a:off x="383722" y="4422862"/>
            <a:ext cx="5192485" cy="1754326"/>
          </a:xfrm>
          <a:prstGeom prst="rect">
            <a:avLst/>
          </a:prstGeom>
          <a:noFill/>
        </p:spPr>
        <p:txBody>
          <a:bodyPr wrap="square" rtlCol="0">
            <a:spAutoFit/>
          </a:bodyPr>
          <a:lstStyle/>
          <a:p>
            <a:r>
              <a:rPr lang="en-US" dirty="0" smtClean="0"/>
              <a:t>The cross section view above is offset from the center plane by 1.5”.</a:t>
            </a:r>
          </a:p>
          <a:p>
            <a:r>
              <a:rPr lang="en-US" dirty="0" smtClean="0"/>
              <a:t>The transducers are mounted on a 3/16” metal plate.</a:t>
            </a:r>
          </a:p>
          <a:p>
            <a:r>
              <a:rPr lang="en-US" dirty="0" smtClean="0"/>
              <a:t>The metal plate is screwed to the plastic ring from the front using two ¼-20 screws. The cables are easily routed to the back of the AUV.</a:t>
            </a:r>
            <a:endParaRPr lang="en-US" dirty="0"/>
          </a:p>
        </p:txBody>
      </p:sp>
      <p:sp>
        <p:nvSpPr>
          <p:cNvPr id="7" name="TextBox 6"/>
          <p:cNvSpPr txBox="1"/>
          <p:nvPr/>
        </p:nvSpPr>
        <p:spPr>
          <a:xfrm>
            <a:off x="7813221" y="5342786"/>
            <a:ext cx="3066609" cy="369332"/>
          </a:xfrm>
          <a:prstGeom prst="rect">
            <a:avLst/>
          </a:prstGeom>
          <a:noFill/>
        </p:spPr>
        <p:txBody>
          <a:bodyPr wrap="none" rtlCol="0">
            <a:spAutoFit/>
          </a:bodyPr>
          <a:lstStyle/>
          <a:p>
            <a:r>
              <a:rPr lang="en-US" dirty="0" smtClean="0"/>
              <a:t>View without the transducers.</a:t>
            </a:r>
            <a:endParaRPr lang="en-US" dirty="0"/>
          </a:p>
        </p:txBody>
      </p:sp>
    </p:spTree>
    <p:extLst>
      <p:ext uri="{BB962C8B-B14F-4D97-AF65-F5344CB8AC3E}">
        <p14:creationId xmlns:p14="http://schemas.microsoft.com/office/powerpoint/2010/main" val="2263704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TotalTime>
  <Words>524</Words>
  <Application>Microsoft Office PowerPoint</Application>
  <PresentationFormat>Widescreen</PresentationFormat>
  <Paragraphs>52</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Mounting of Transducers on bioacoustics AUV</vt:lpstr>
      <vt:lpstr>Suggested mounting location for forward looking transducers</vt:lpstr>
      <vt:lpstr>Bracket</vt:lpstr>
      <vt:lpstr>Foam fairing </vt:lpstr>
      <vt:lpstr>Cable routing option 1</vt:lpstr>
      <vt:lpstr>Cable routing option 2</vt:lpstr>
      <vt:lpstr>Cable routing option 3</vt:lpstr>
      <vt:lpstr>Other solution for Mounting transducers</vt:lpstr>
      <vt:lpstr>PowerPoint Presentation</vt:lpstr>
      <vt:lpstr>Downward facing transducer bracket</vt:lpstr>
      <vt:lpstr>Placement of downward transducers in AUV</vt:lpstr>
      <vt:lpstr>Comparison of camera field of view and transducer beams: Top bracket</vt:lpstr>
      <vt:lpstr>Comparison of camera field of view and transducer beams: Low bracket</vt:lpstr>
      <vt:lpstr>PowerPoint Presentation</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Mounting of Transducers on bioacoustics AUV</dc:title>
  <dc:creator>Francois Cazenave</dc:creator>
  <cp:lastModifiedBy>Francois Cazenave</cp:lastModifiedBy>
  <cp:revision>20</cp:revision>
  <dcterms:created xsi:type="dcterms:W3CDTF">2018-02-06T18:25:17Z</dcterms:created>
  <dcterms:modified xsi:type="dcterms:W3CDTF">2018-03-13T16:30:05Z</dcterms:modified>
</cp:coreProperties>
</file>