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2" r:id="rId6"/>
    <p:sldId id="261" r:id="rId7"/>
    <p:sldId id="260" r:id="rId8"/>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07" d="100"/>
          <a:sy n="107" d="100"/>
        </p:scale>
        <p:origin x="96" y="6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99C2EA-D10A-422F-9649-486521533E13}"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3657230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99C2EA-D10A-422F-9649-486521533E13}"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2774548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99C2EA-D10A-422F-9649-486521533E13}"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2527443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99C2EA-D10A-422F-9649-486521533E13}"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608557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99C2EA-D10A-422F-9649-486521533E13}"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701756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899C2EA-D10A-422F-9649-486521533E13}"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781264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899C2EA-D10A-422F-9649-486521533E13}" type="datetimeFigureOut">
              <a:rPr lang="en-US" smtClean="0"/>
              <a:t>1/16/2019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215854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899C2EA-D10A-422F-9649-486521533E13}" type="datetimeFigureOut">
              <a:rPr lang="en-US" smtClean="0"/>
              <a:t>1/16/2019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3873354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99C2EA-D10A-422F-9649-486521533E13}" type="datetimeFigureOut">
              <a:rPr lang="en-US" smtClean="0"/>
              <a:t>1/16/2019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3744591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99C2EA-D10A-422F-9649-486521533E13}"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3866915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99C2EA-D10A-422F-9649-486521533E13}"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0F4C33-BC19-4A4E-A222-4121D1C3281F}" type="slidenum">
              <a:rPr lang="en-US" smtClean="0"/>
              <a:t>‹#›</a:t>
            </a:fld>
            <a:endParaRPr lang="en-US"/>
          </a:p>
        </p:txBody>
      </p:sp>
    </p:spTree>
    <p:extLst>
      <p:ext uri="{BB962C8B-B14F-4D97-AF65-F5344CB8AC3E}">
        <p14:creationId xmlns:p14="http://schemas.microsoft.com/office/powerpoint/2010/main" val="73373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99C2EA-D10A-422F-9649-486521533E13}" type="datetimeFigureOut">
              <a:rPr lang="en-US" smtClean="0"/>
              <a:t>1/16/2019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0F4C33-BC19-4A4E-A222-4121D1C3281F}" type="slidenum">
              <a:rPr lang="en-US" smtClean="0"/>
              <a:t>‹#›</a:t>
            </a:fld>
            <a:endParaRPr lang="en-US"/>
          </a:p>
        </p:txBody>
      </p:sp>
    </p:spTree>
    <p:extLst>
      <p:ext uri="{BB962C8B-B14F-4D97-AF65-F5344CB8AC3E}">
        <p14:creationId xmlns:p14="http://schemas.microsoft.com/office/powerpoint/2010/main" val="23455261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5763" y="1122363"/>
            <a:ext cx="8522493" cy="2387600"/>
          </a:xfrm>
        </p:spPr>
        <p:txBody>
          <a:bodyPr>
            <a:normAutofit fontScale="90000"/>
          </a:bodyPr>
          <a:lstStyle/>
          <a:p>
            <a:r>
              <a:rPr lang="en-US" dirty="0" smtClean="0"/>
              <a:t>901807 Dorado </a:t>
            </a:r>
            <a:r>
              <a:rPr lang="en-US" dirty="0" err="1" smtClean="0"/>
              <a:t>BioAcoustics</a:t>
            </a:r>
            <a:r>
              <a:rPr lang="en-US" dirty="0" smtClean="0"/>
              <a:t/>
            </a:r>
            <a:br>
              <a:rPr lang="en-US" dirty="0" smtClean="0"/>
            </a:br>
            <a:r>
              <a:rPr lang="en-US" dirty="0" smtClean="0"/>
              <a:t>Noise Testing</a:t>
            </a:r>
            <a:endParaRPr lang="en-US" dirty="0"/>
          </a:p>
        </p:txBody>
      </p:sp>
      <p:sp>
        <p:nvSpPr>
          <p:cNvPr id="3" name="Subtitle 2"/>
          <p:cNvSpPr>
            <a:spLocks noGrp="1"/>
          </p:cNvSpPr>
          <p:nvPr>
            <p:ph type="subTitle" idx="1"/>
          </p:nvPr>
        </p:nvSpPr>
        <p:spPr/>
        <p:txBody>
          <a:bodyPr/>
          <a:lstStyle/>
          <a:p>
            <a:r>
              <a:rPr lang="en-US" dirty="0" smtClean="0"/>
              <a:t>14JAN19 </a:t>
            </a:r>
            <a:r>
              <a:rPr lang="en-US" dirty="0" smtClean="0"/>
              <a:t>MRC</a:t>
            </a:r>
          </a:p>
          <a:p>
            <a:r>
              <a:rPr lang="en-US" sz="1600" dirty="0" smtClean="0"/>
              <a:t>REV. B 16JAN19</a:t>
            </a:r>
            <a:endParaRPr lang="en-US" sz="1600" dirty="0"/>
          </a:p>
        </p:txBody>
      </p:sp>
    </p:spTree>
    <p:extLst>
      <p:ext uri="{BB962C8B-B14F-4D97-AF65-F5344CB8AC3E}">
        <p14:creationId xmlns:p14="http://schemas.microsoft.com/office/powerpoint/2010/main" val="3391991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Steps to Identify and Reduce Noise Interference from the Lighting System</a:t>
            </a:r>
            <a:endParaRPr lang="en-US" sz="3200"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2400" dirty="0" smtClean="0"/>
              <a:t>Create a repeatable lab test setup and establish a quantified baseline measurement of the existing light head noise interference.</a:t>
            </a:r>
          </a:p>
          <a:p>
            <a:pPr marL="514350" indent="-514350">
              <a:buFont typeface="+mj-lt"/>
              <a:buAutoNum type="arabicPeriod"/>
            </a:pPr>
            <a:r>
              <a:rPr lang="en-US" sz="2400" dirty="0" smtClean="0"/>
              <a:t>Determine the relative contribution of electrical vs acoustic noise.</a:t>
            </a:r>
          </a:p>
          <a:p>
            <a:pPr marL="514350" indent="-514350">
              <a:buFont typeface="+mj-lt"/>
              <a:buAutoNum type="arabicPeriod"/>
            </a:pPr>
            <a:r>
              <a:rPr lang="en-US" sz="2400" dirty="0" smtClean="0"/>
              <a:t>Characterize the light head, measuring sources of noise including the dimming system.</a:t>
            </a:r>
          </a:p>
          <a:p>
            <a:pPr marL="514350" indent="-514350">
              <a:buFont typeface="+mj-lt"/>
              <a:buAutoNum type="arabicPeriod"/>
            </a:pPr>
            <a:r>
              <a:rPr lang="en-US" sz="2400" dirty="0" smtClean="0"/>
              <a:t>Modify the light head to reduce the conducted and radiated noise.</a:t>
            </a:r>
          </a:p>
          <a:p>
            <a:pPr marL="514350" indent="-514350">
              <a:buFont typeface="+mj-lt"/>
              <a:buAutoNum type="arabicPeriod"/>
            </a:pPr>
            <a:r>
              <a:rPr lang="en-US" sz="2400" dirty="0" smtClean="0"/>
              <a:t>Re-test the light under the same conditions as #1 above and quantify the results.</a:t>
            </a:r>
            <a:endParaRPr lang="en-US" sz="2400" dirty="0"/>
          </a:p>
        </p:txBody>
      </p:sp>
    </p:spTree>
    <p:extLst>
      <p:ext uri="{BB962C8B-B14F-4D97-AF65-F5344CB8AC3E}">
        <p14:creationId xmlns:p14="http://schemas.microsoft.com/office/powerpoint/2010/main" val="604209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Test Setup</a:t>
            </a:r>
            <a:endParaRPr lang="en-US" dirty="0"/>
          </a:p>
        </p:txBody>
      </p:sp>
      <p:pic>
        <p:nvPicPr>
          <p:cNvPr id="5" name="Picture 4"/>
          <p:cNvPicPr>
            <a:picLocks noChangeAspect="1"/>
          </p:cNvPicPr>
          <p:nvPr/>
        </p:nvPicPr>
        <p:blipFill>
          <a:blip r:embed="rId2"/>
          <a:stretch>
            <a:fillRect/>
          </a:stretch>
        </p:blipFill>
        <p:spPr>
          <a:xfrm>
            <a:off x="342900" y="1885470"/>
            <a:ext cx="4573909" cy="3236599"/>
          </a:xfrm>
          <a:prstGeom prst="rect">
            <a:avLst/>
          </a:prstGeom>
        </p:spPr>
      </p:pic>
      <p:pic>
        <p:nvPicPr>
          <p:cNvPr id="6" name="Picture 5"/>
          <p:cNvPicPr>
            <a:picLocks noChangeAspect="1"/>
          </p:cNvPicPr>
          <p:nvPr/>
        </p:nvPicPr>
        <p:blipFill>
          <a:blip r:embed="rId3"/>
          <a:stretch>
            <a:fillRect/>
          </a:stretch>
        </p:blipFill>
        <p:spPr>
          <a:xfrm>
            <a:off x="5272087" y="1956811"/>
            <a:ext cx="3985953" cy="3715325"/>
          </a:xfrm>
          <a:prstGeom prst="rect">
            <a:avLst/>
          </a:prstGeom>
        </p:spPr>
      </p:pic>
      <p:sp>
        <p:nvSpPr>
          <p:cNvPr id="7" name="TextBox 6"/>
          <p:cNvSpPr txBox="1"/>
          <p:nvPr/>
        </p:nvSpPr>
        <p:spPr>
          <a:xfrm>
            <a:off x="5650706" y="5672136"/>
            <a:ext cx="2693194" cy="430887"/>
          </a:xfrm>
          <a:prstGeom prst="rect">
            <a:avLst/>
          </a:prstGeom>
          <a:noFill/>
        </p:spPr>
        <p:txBody>
          <a:bodyPr wrap="square" rtlCol="0">
            <a:spAutoFit/>
          </a:bodyPr>
          <a:lstStyle/>
          <a:p>
            <a:r>
              <a:rPr lang="en-US" sz="1100" dirty="0" smtClean="0"/>
              <a:t>Thick glass hemisphere reduces capacitive coupling of electrical noise from light</a:t>
            </a:r>
            <a:endParaRPr lang="en-US" sz="1100" dirty="0"/>
          </a:p>
        </p:txBody>
      </p:sp>
      <p:sp>
        <p:nvSpPr>
          <p:cNvPr id="8" name="TextBox 7"/>
          <p:cNvSpPr txBox="1"/>
          <p:nvPr/>
        </p:nvSpPr>
        <p:spPr>
          <a:xfrm>
            <a:off x="1216818" y="5101406"/>
            <a:ext cx="2693194" cy="261610"/>
          </a:xfrm>
          <a:prstGeom prst="rect">
            <a:avLst/>
          </a:prstGeom>
          <a:noFill/>
        </p:spPr>
        <p:txBody>
          <a:bodyPr wrap="square" rtlCol="0">
            <a:spAutoFit/>
          </a:bodyPr>
          <a:lstStyle/>
          <a:p>
            <a:r>
              <a:rPr lang="en-US" sz="1100" dirty="0" smtClean="0"/>
              <a:t>Tank filled with filtered seawater</a:t>
            </a:r>
            <a:endParaRPr lang="en-US" sz="1100" dirty="0"/>
          </a:p>
        </p:txBody>
      </p:sp>
    </p:spTree>
    <p:extLst>
      <p:ext uri="{BB962C8B-B14F-4D97-AF65-F5344CB8AC3E}">
        <p14:creationId xmlns:p14="http://schemas.microsoft.com/office/powerpoint/2010/main" val="1970705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8348"/>
            <a:ext cx="7886700" cy="1325563"/>
          </a:xfrm>
        </p:spPr>
        <p:txBody>
          <a:bodyPr>
            <a:normAutofit/>
          </a:bodyPr>
          <a:lstStyle/>
          <a:p>
            <a:r>
              <a:rPr lang="en-US" sz="3600" dirty="0" smtClean="0"/>
              <a:t>Electrical Test Setup</a:t>
            </a:r>
            <a:endParaRPr lang="en-US" sz="3600" dirty="0"/>
          </a:p>
        </p:txBody>
      </p:sp>
      <p:pic>
        <p:nvPicPr>
          <p:cNvPr id="7" name="Picture 6"/>
          <p:cNvPicPr>
            <a:picLocks noChangeAspect="1"/>
          </p:cNvPicPr>
          <p:nvPr/>
        </p:nvPicPr>
        <p:blipFill>
          <a:blip r:embed="rId2"/>
          <a:stretch>
            <a:fillRect/>
          </a:stretch>
        </p:blipFill>
        <p:spPr>
          <a:xfrm>
            <a:off x="492919" y="1189772"/>
            <a:ext cx="8158162" cy="5142773"/>
          </a:xfrm>
          <a:prstGeom prst="rect">
            <a:avLst/>
          </a:prstGeom>
        </p:spPr>
      </p:pic>
    </p:spTree>
    <p:extLst>
      <p:ext uri="{BB962C8B-B14F-4D97-AF65-F5344CB8AC3E}">
        <p14:creationId xmlns:p14="http://schemas.microsoft.com/office/powerpoint/2010/main" val="2708691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692149"/>
          </a:xfrm>
        </p:spPr>
        <p:txBody>
          <a:bodyPr>
            <a:normAutofit/>
          </a:bodyPr>
          <a:lstStyle/>
          <a:p>
            <a:r>
              <a:rPr lang="en-US" sz="3200" dirty="0" smtClean="0"/>
              <a:t>Testing Sequence:</a:t>
            </a:r>
            <a:endParaRPr lang="en-US" sz="3200" dirty="0"/>
          </a:p>
        </p:txBody>
      </p:sp>
      <p:sp>
        <p:nvSpPr>
          <p:cNvPr id="3" name="Content Placeholder 2"/>
          <p:cNvSpPr>
            <a:spLocks noGrp="1"/>
          </p:cNvSpPr>
          <p:nvPr>
            <p:ph idx="1"/>
          </p:nvPr>
        </p:nvSpPr>
        <p:spPr>
          <a:xfrm>
            <a:off x="628650" y="1057275"/>
            <a:ext cx="7886700" cy="5119688"/>
          </a:xfrm>
        </p:spPr>
        <p:txBody>
          <a:bodyPr>
            <a:normAutofit/>
          </a:bodyPr>
          <a:lstStyle/>
          <a:p>
            <a:pPr marL="457200" indent="-457200">
              <a:buFont typeface="+mj-lt"/>
              <a:buAutoNum type="arabicPeriod"/>
            </a:pPr>
            <a:r>
              <a:rPr lang="en-US" sz="1600" dirty="0" smtClean="0"/>
              <a:t>Using electrical setup #1 measure acoustic signal received with light co-located in test tank as per mechanical setup (electrical and acoustic coupled).</a:t>
            </a:r>
          </a:p>
          <a:p>
            <a:pPr marL="971550" lvl="1" indent="-514350">
              <a:buFont typeface="+mj-lt"/>
              <a:buAutoNum type="alphaLcParenR"/>
            </a:pPr>
            <a:r>
              <a:rPr lang="en-US" sz="1400" dirty="0" smtClean="0"/>
              <a:t>Light off acoustic baseline.</a:t>
            </a:r>
          </a:p>
          <a:p>
            <a:pPr marL="971550" lvl="1" indent="-514350">
              <a:buFont typeface="+mj-lt"/>
              <a:buAutoNum type="alphaLcParenR"/>
            </a:pPr>
            <a:r>
              <a:rPr lang="en-US" sz="1400" dirty="0" smtClean="0"/>
              <a:t>Light on at full power (dimming open).</a:t>
            </a:r>
          </a:p>
          <a:p>
            <a:pPr marL="971550" lvl="1" indent="-514350">
              <a:buFont typeface="+mj-lt"/>
              <a:buAutoNum type="alphaLcParenR"/>
            </a:pPr>
            <a:r>
              <a:rPr lang="en-US" sz="1400" dirty="0" smtClean="0"/>
              <a:t>Light on with dimming at 4V.</a:t>
            </a:r>
          </a:p>
          <a:p>
            <a:pPr marL="457200" lvl="0" indent="-457200">
              <a:buFont typeface="+mj-lt"/>
              <a:buAutoNum type="arabicPeriod"/>
            </a:pPr>
            <a:r>
              <a:rPr lang="en-US" sz="1600" dirty="0" smtClean="0">
                <a:solidFill>
                  <a:prstClr val="black"/>
                </a:solidFill>
              </a:rPr>
              <a:t>Using </a:t>
            </a:r>
            <a:r>
              <a:rPr lang="en-US" sz="1600" dirty="0">
                <a:solidFill>
                  <a:prstClr val="black"/>
                </a:solidFill>
              </a:rPr>
              <a:t>electrical setup </a:t>
            </a:r>
            <a:r>
              <a:rPr lang="en-US" sz="1600" dirty="0" smtClean="0">
                <a:solidFill>
                  <a:prstClr val="black"/>
                </a:solidFill>
              </a:rPr>
              <a:t>#2 </a:t>
            </a:r>
            <a:r>
              <a:rPr lang="en-US" sz="1600" dirty="0">
                <a:solidFill>
                  <a:prstClr val="black"/>
                </a:solidFill>
              </a:rPr>
              <a:t>measure acoustic signal received with light co-located in test tank as per mechanical setup (electrical and acoustic coupled).</a:t>
            </a:r>
          </a:p>
          <a:p>
            <a:pPr marL="971550" lvl="1" indent="-514350">
              <a:buFont typeface="+mj-lt"/>
              <a:buAutoNum type="alphaLcParenR"/>
            </a:pPr>
            <a:r>
              <a:rPr lang="en-US" sz="1400" dirty="0">
                <a:solidFill>
                  <a:prstClr val="black"/>
                </a:solidFill>
              </a:rPr>
              <a:t>Light off acoustic baseline.</a:t>
            </a:r>
          </a:p>
          <a:p>
            <a:pPr marL="971550" lvl="1" indent="-514350">
              <a:buFont typeface="+mj-lt"/>
              <a:buAutoNum type="alphaLcParenR"/>
            </a:pPr>
            <a:r>
              <a:rPr lang="en-US" sz="1400" dirty="0">
                <a:solidFill>
                  <a:prstClr val="black"/>
                </a:solidFill>
              </a:rPr>
              <a:t>Light on at full power (dimming open).</a:t>
            </a:r>
          </a:p>
          <a:p>
            <a:pPr marL="971550" lvl="1" indent="-514350">
              <a:buFont typeface="+mj-lt"/>
              <a:buAutoNum type="alphaLcParenR"/>
            </a:pPr>
            <a:r>
              <a:rPr lang="en-US" sz="1400" dirty="0">
                <a:solidFill>
                  <a:prstClr val="black"/>
                </a:solidFill>
              </a:rPr>
              <a:t>Light on with dimming at </a:t>
            </a:r>
            <a:r>
              <a:rPr lang="en-US" sz="1400" dirty="0" smtClean="0">
                <a:solidFill>
                  <a:prstClr val="black"/>
                </a:solidFill>
              </a:rPr>
              <a:t>4V</a:t>
            </a:r>
            <a:r>
              <a:rPr lang="en-US" sz="1400" dirty="0">
                <a:solidFill>
                  <a:prstClr val="black"/>
                </a:solidFill>
              </a:rPr>
              <a:t>.</a:t>
            </a:r>
          </a:p>
          <a:p>
            <a:pPr marL="514350" lvl="0" indent="-514350">
              <a:buFont typeface="+mj-lt"/>
              <a:buAutoNum type="arabicPeriod"/>
            </a:pPr>
            <a:r>
              <a:rPr lang="en-US" sz="1600" dirty="0">
                <a:solidFill>
                  <a:prstClr val="black"/>
                </a:solidFill>
              </a:rPr>
              <a:t>Using electrical setup </a:t>
            </a:r>
            <a:r>
              <a:rPr lang="en-US" sz="1600" dirty="0" smtClean="0">
                <a:solidFill>
                  <a:prstClr val="black"/>
                </a:solidFill>
              </a:rPr>
              <a:t>#2 </a:t>
            </a:r>
            <a:r>
              <a:rPr lang="en-US" sz="1600" dirty="0">
                <a:solidFill>
                  <a:prstClr val="black"/>
                </a:solidFill>
              </a:rPr>
              <a:t>measure acoustic signal received with light co-located in test tank as per mechanical setup (acoustic coupled only).</a:t>
            </a:r>
          </a:p>
          <a:p>
            <a:pPr marL="971550" lvl="1" indent="-514350">
              <a:buFont typeface="+mj-lt"/>
              <a:buAutoNum type="alphaLcParenR"/>
            </a:pPr>
            <a:r>
              <a:rPr lang="en-US" sz="1400" dirty="0">
                <a:solidFill>
                  <a:prstClr val="black"/>
                </a:solidFill>
              </a:rPr>
              <a:t>Light off acoustic baseline.</a:t>
            </a:r>
          </a:p>
          <a:p>
            <a:pPr marL="971550" lvl="1" indent="-514350">
              <a:buFont typeface="+mj-lt"/>
              <a:buAutoNum type="alphaLcParenR"/>
            </a:pPr>
            <a:r>
              <a:rPr lang="en-US" sz="1400" dirty="0">
                <a:solidFill>
                  <a:prstClr val="black"/>
                </a:solidFill>
              </a:rPr>
              <a:t>Light on at full power (dimming open).</a:t>
            </a:r>
          </a:p>
          <a:p>
            <a:pPr marL="971550" lvl="1" indent="-514350">
              <a:buFont typeface="+mj-lt"/>
              <a:buAutoNum type="alphaLcParenR"/>
            </a:pPr>
            <a:r>
              <a:rPr lang="en-US" sz="1400" dirty="0">
                <a:solidFill>
                  <a:prstClr val="black"/>
                </a:solidFill>
              </a:rPr>
              <a:t>Light on with dimming at </a:t>
            </a:r>
            <a:r>
              <a:rPr lang="en-US" sz="1400" dirty="0" smtClean="0">
                <a:solidFill>
                  <a:prstClr val="black"/>
                </a:solidFill>
              </a:rPr>
              <a:t>4V.</a:t>
            </a:r>
            <a:endParaRPr lang="en-US" sz="1400" dirty="0">
              <a:solidFill>
                <a:prstClr val="black"/>
              </a:solidFill>
            </a:endParaRPr>
          </a:p>
        </p:txBody>
      </p:sp>
    </p:spTree>
    <p:extLst>
      <p:ext uri="{BB962C8B-B14F-4D97-AF65-F5344CB8AC3E}">
        <p14:creationId xmlns:p14="http://schemas.microsoft.com/office/powerpoint/2010/main" val="898546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Notes:</a:t>
            </a:r>
            <a:endParaRPr lang="en-US" sz="3600" dirty="0"/>
          </a:p>
        </p:txBody>
      </p:sp>
      <p:sp>
        <p:nvSpPr>
          <p:cNvPr id="3" name="Content Placeholder 2"/>
          <p:cNvSpPr>
            <a:spLocks noGrp="1"/>
          </p:cNvSpPr>
          <p:nvPr>
            <p:ph idx="1"/>
          </p:nvPr>
        </p:nvSpPr>
        <p:spPr>
          <a:xfrm>
            <a:off x="628650" y="1400175"/>
            <a:ext cx="7886700" cy="4812507"/>
          </a:xfrm>
        </p:spPr>
        <p:txBody>
          <a:bodyPr>
            <a:normAutofit/>
          </a:bodyPr>
          <a:lstStyle/>
          <a:p>
            <a:r>
              <a:rPr lang="en-US" sz="1600" dirty="0"/>
              <a:t>The initial assumption is that the light switching voltages are being capacitively coupled to the aluminum case and then radiating out seeking a path back to the light power conductors</a:t>
            </a:r>
            <a:r>
              <a:rPr lang="en-US" sz="1600" dirty="0" smtClean="0"/>
              <a:t>. This includes capacitively coupling along the way to the acoustic transducers and the transducer cabling.</a:t>
            </a:r>
            <a:endParaRPr lang="en-US" sz="1600" dirty="0"/>
          </a:p>
          <a:p>
            <a:r>
              <a:rPr lang="en-US" sz="1600" dirty="0" smtClean="0"/>
              <a:t>LED lights were originally delivered with an internal power switcher in spread spectrum mode. Very noisy on acoustic signal. Switcher was modified for constant frequency operation (measured at 566kHz). Fixed frequency reduced overall noise in acoustic band somewhat. Lights still have large amounts of noise showing up in acoustic signal (~20dB).</a:t>
            </a:r>
          </a:p>
          <a:p>
            <a:r>
              <a:rPr lang="en-US" sz="1600" dirty="0" smtClean="0"/>
              <a:t>The acoustic system is </a:t>
            </a:r>
            <a:r>
              <a:rPr lang="en-US" sz="1600" strike="sngStrike" dirty="0" smtClean="0"/>
              <a:t>completely galvanically isolated </a:t>
            </a:r>
            <a:r>
              <a:rPr lang="en-US" sz="1600" dirty="0" smtClean="0"/>
              <a:t>from the AUV power bus and the i2MAP/Light system</a:t>
            </a:r>
            <a:r>
              <a:rPr lang="en-US" sz="1600" dirty="0" smtClean="0"/>
              <a:t>. It turns out that a common mode filter on the acoustic system power supply is connected to seawater – as is the AUV power bus! This make for a potential AC path between th</a:t>
            </a:r>
            <a:r>
              <a:rPr lang="en-US" sz="1600" dirty="0" smtClean="0"/>
              <a:t>e acoustic and i2MAP systems.</a:t>
            </a:r>
            <a:endParaRPr lang="en-US" sz="1600" dirty="0" smtClean="0"/>
          </a:p>
          <a:p>
            <a:r>
              <a:rPr lang="en-US" sz="1600" dirty="0" smtClean="0"/>
              <a:t>The acoustic system as an upper cut-off at 433kHz.</a:t>
            </a:r>
          </a:p>
          <a:p>
            <a:r>
              <a:rPr lang="en-US" sz="1600" dirty="0" smtClean="0"/>
              <a:t>Numerous noise spikes occur in the acoustic spectrum in the 200-400kHz range. Possibly caused by beat frequencies between the 4 light heads used when in operation?</a:t>
            </a:r>
            <a:endParaRPr lang="en-US" sz="1600" dirty="0"/>
          </a:p>
        </p:txBody>
      </p:sp>
    </p:spTree>
    <p:extLst>
      <p:ext uri="{BB962C8B-B14F-4D97-AF65-F5344CB8AC3E}">
        <p14:creationId xmlns:p14="http://schemas.microsoft.com/office/powerpoint/2010/main" val="9340383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Possible Light Head Modifications (In order of difficulty)</a:t>
            </a:r>
            <a:endParaRPr lang="en-US" sz="3600" dirty="0"/>
          </a:p>
        </p:txBody>
      </p:sp>
      <p:sp>
        <p:nvSpPr>
          <p:cNvPr id="3" name="Content Placeholder 2"/>
          <p:cNvSpPr>
            <a:spLocks noGrp="1"/>
          </p:cNvSpPr>
          <p:nvPr>
            <p:ph idx="1"/>
          </p:nvPr>
        </p:nvSpPr>
        <p:spPr>
          <a:xfrm>
            <a:off x="628650" y="1928814"/>
            <a:ext cx="7886700" cy="4507706"/>
          </a:xfrm>
        </p:spPr>
        <p:txBody>
          <a:bodyPr>
            <a:normAutofit/>
          </a:bodyPr>
          <a:lstStyle/>
          <a:p>
            <a:pPr marL="514350" indent="-514350">
              <a:buFont typeface="+mj-lt"/>
              <a:buAutoNum type="arabicPeriod"/>
            </a:pPr>
            <a:r>
              <a:rPr lang="en-US" sz="2000" dirty="0" smtClean="0"/>
              <a:t>Remove acoustic system common mode filter connection to seawater!</a:t>
            </a:r>
          </a:p>
          <a:p>
            <a:pPr marL="514350" indent="-514350">
              <a:buFont typeface="+mj-lt"/>
              <a:buAutoNum type="arabicPeriod"/>
            </a:pPr>
            <a:r>
              <a:rPr lang="en-US" sz="2000" dirty="0" smtClean="0"/>
              <a:t>Add </a:t>
            </a:r>
            <a:r>
              <a:rPr lang="en-US" sz="2000" dirty="0" smtClean="0"/>
              <a:t>bypass capacitor between LED light aluminum case and DC common.</a:t>
            </a:r>
          </a:p>
          <a:p>
            <a:pPr marL="514350" indent="-514350">
              <a:buFont typeface="+mj-lt"/>
              <a:buAutoNum type="arabicPeriod"/>
            </a:pPr>
            <a:r>
              <a:rPr lang="en-US" sz="2000" dirty="0" smtClean="0"/>
              <a:t>Add common mode filter on power leads entering light head. Would force stray path to be through case and filter caps.</a:t>
            </a:r>
          </a:p>
          <a:p>
            <a:pPr marL="514350" indent="-514350">
              <a:buFont typeface="+mj-lt"/>
              <a:buAutoNum type="arabicPeriod"/>
            </a:pPr>
            <a:r>
              <a:rPr lang="en-US" sz="2000" dirty="0" smtClean="0"/>
              <a:t>Add copper shielding between the light head power transistors and their heatsink and AC couple to power leads (Ed).</a:t>
            </a:r>
          </a:p>
          <a:p>
            <a:pPr marL="514350" indent="-514350">
              <a:buFont typeface="+mj-lt"/>
              <a:buAutoNum type="arabicPeriod"/>
            </a:pPr>
            <a:r>
              <a:rPr lang="en-US" sz="2000" dirty="0" smtClean="0"/>
              <a:t>??</a:t>
            </a:r>
            <a:endParaRPr lang="en-US" sz="2000" dirty="0"/>
          </a:p>
        </p:txBody>
      </p:sp>
    </p:spTree>
    <p:extLst>
      <p:ext uri="{BB962C8B-B14F-4D97-AF65-F5344CB8AC3E}">
        <p14:creationId xmlns:p14="http://schemas.microsoft.com/office/powerpoint/2010/main" val="1057326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20223</TotalTime>
  <Words>533</Words>
  <Application>Microsoft Office PowerPoint</Application>
  <PresentationFormat>On-screen Show (4:3)</PresentationFormat>
  <Paragraphs>38</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901807 Dorado BioAcoustics Noise Testing</vt:lpstr>
      <vt:lpstr>Steps to Identify and Reduce Noise Interference from the Lighting System</vt:lpstr>
      <vt:lpstr>Mechanical Test Setup</vt:lpstr>
      <vt:lpstr>Electrical Test Setup</vt:lpstr>
      <vt:lpstr>Testing Sequence:</vt:lpstr>
      <vt:lpstr>Notes:</vt:lpstr>
      <vt:lpstr>Possible Light Head Modifications (In order of difficulty)</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901807 Dorado Acoustics Noise Testing</dc:title>
  <dc:creator>Mark Chaffey</dc:creator>
  <cp:lastModifiedBy>Mark Chaffey</cp:lastModifiedBy>
  <cp:revision>37</cp:revision>
  <cp:lastPrinted>2019-01-16T21:08:13Z</cp:lastPrinted>
  <dcterms:created xsi:type="dcterms:W3CDTF">2019-01-14T21:59:37Z</dcterms:created>
  <dcterms:modified xsi:type="dcterms:W3CDTF">2019-01-30T18:44:04Z</dcterms:modified>
</cp:coreProperties>
</file>