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8" r:id="rId4"/>
    <p:sldId id="257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99"/>
    <p:restoredTop sz="94613"/>
  </p:normalViewPr>
  <p:slideViewPr>
    <p:cSldViewPr snapToGrid="0" snapToObjects="1">
      <p:cViewPr varScale="1">
        <p:scale>
          <a:sx n="187" d="100"/>
          <a:sy n="187" d="100"/>
        </p:scale>
        <p:origin x="20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93A299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93A299">
                  <a:lumMod val="5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4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6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CE762-EFD1-7247-91AA-6A5AF714E1DE}" type="datetimeFigureOut"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564B3C"/>
                </a:solidFill>
              </a:rPr>
              <a:pPr/>
              <a:t>1/10/18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564B3C"/>
                </a:solidFill>
              </a:rPr>
              <a:pPr/>
              <a:t>‹#›</a:t>
            </a:fld>
            <a:endParaRPr lang="en-US">
              <a:solidFill>
                <a:srgbClr val="564B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3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WetWiFi Kickoff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11 January 2018</a:t>
            </a:r>
          </a:p>
        </p:txBody>
      </p:sp>
    </p:spTree>
    <p:extLst>
      <p:ext uri="{BB962C8B-B14F-4D97-AF65-F5344CB8AC3E}">
        <p14:creationId xmlns:p14="http://schemas.microsoft.com/office/powerpoint/2010/main" val="132665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32530" y="129072"/>
            <a:ext cx="8261350" cy="639763"/>
          </a:xfrm>
        </p:spPr>
        <p:txBody>
          <a:bodyPr>
            <a:normAutofit/>
          </a:bodyPr>
          <a:lstStyle/>
          <a:p>
            <a:r>
              <a:rPr lang="en-US" sz="2800" dirty="0"/>
              <a:t>QUAD CHART SENT TO MBARI BOARD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710476" y="3916183"/>
            <a:ext cx="868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63205" y="875472"/>
            <a:ext cx="0" cy="5760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155536" y="756204"/>
            <a:ext cx="7977809" cy="1325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155535" y="1757422"/>
            <a:ext cx="3737789" cy="1600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Radio communication - WiFi, Bluetooth, etc - does not work underwater. </a:t>
            </a:r>
          </a:p>
          <a:p>
            <a:pPr marL="285750" indent="-285750">
              <a:buFont typeface="Arial" charset="0"/>
              <a:buChar char="•"/>
            </a:pPr>
            <a:endParaRPr lang="en-US" sz="1400" dirty="0">
              <a:solidFill>
                <a:prstClr val="black"/>
              </a:solidFill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Acoustic communication works but it is slow </a:t>
            </a:r>
            <a:r>
              <a:rPr lang="mr-IN" sz="1400" dirty="0">
                <a:solidFill>
                  <a:prstClr val="black"/>
                </a:solidFill>
              </a:rPr>
              <a:t>–</a:t>
            </a:r>
            <a:r>
              <a:rPr lang="en-US" sz="1400" dirty="0">
                <a:solidFill>
                  <a:prstClr val="black"/>
                </a:solidFill>
              </a:rPr>
              <a:t> of order 100 to 1,000 bits per second.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245890" y="4034853"/>
            <a:ext cx="4190368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prstClr val="black"/>
                </a:solidFill>
              </a:rPr>
              <a:t>2018 PLAN</a:t>
            </a:r>
            <a:r>
              <a:rPr lang="en-US" sz="1400" b="1" dirty="0">
                <a:solidFill>
                  <a:prstClr val="black"/>
                </a:solidFill>
              </a:rPr>
              <a:t>: IN-SITU TECH EVALUATION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658412" y="4034852"/>
            <a:ext cx="4355393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prstClr val="black"/>
                </a:solidFill>
              </a:rPr>
              <a:t>WHAT WE’RE DOING ABOUT IT</a:t>
            </a:r>
            <a:r>
              <a:rPr lang="en-US" sz="1400" b="1" dirty="0">
                <a:solidFill>
                  <a:prstClr val="black"/>
                </a:solidFill>
              </a:rPr>
              <a:t>: COLLABORATION WITH OCEAN COMM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155536" y="938780"/>
            <a:ext cx="373778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prstClr val="black"/>
                </a:solidFill>
              </a:rPr>
              <a:t>PROBLEM</a:t>
            </a:r>
            <a:r>
              <a:rPr lang="en-US" sz="1400" b="1" dirty="0">
                <a:solidFill>
                  <a:prstClr val="black"/>
                </a:solidFill>
              </a:rPr>
              <a:t>: SLOW ACOUSTIC COMMUNICATION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5556" y="1882695"/>
            <a:ext cx="4040703" cy="1600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Large amounts of data can be accessed and analyzed without having to recover the asset: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Mapping AUV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Video data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Genomic data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Engineering diagnostic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95556" y="938780"/>
            <a:ext cx="3737789" cy="738664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solidFill>
                  <a:prstClr val="black"/>
                </a:solidFill>
              </a:rPr>
              <a:t>IMPORTANCE</a:t>
            </a:r>
            <a:r>
              <a:rPr lang="en-US" sz="1400" b="1" dirty="0">
                <a:solidFill>
                  <a:prstClr val="black"/>
                </a:solidFill>
              </a:rPr>
              <a:t>: HIGH-SPEED ACOUSTIC COMMUNICATION IS AN ENABLING TECHNOLOGY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004" y="4919327"/>
            <a:ext cx="1959277" cy="1463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559" y="4919328"/>
            <a:ext cx="1946454" cy="144643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56574" y="4712981"/>
            <a:ext cx="4040703" cy="181588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Evaluate the  modem in Monterey Bay: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Off the R/V Paragon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Session 1: vertical channel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Session 2: horizontal channel</a:t>
            </a:r>
          </a:p>
          <a:p>
            <a:endParaRPr lang="en-US" sz="1400" u="sng" dirty="0">
              <a:solidFill>
                <a:prstClr val="black"/>
              </a:solidFill>
            </a:endParaRPr>
          </a:p>
          <a:p>
            <a:r>
              <a:rPr lang="en-US" sz="1400" u="sng" dirty="0">
                <a:solidFill>
                  <a:prstClr val="black"/>
                </a:solidFill>
              </a:rPr>
              <a:t>If succcessful, a proposal for integration into one of our assets will be submitted in June 2018. </a:t>
            </a:r>
          </a:p>
        </p:txBody>
      </p:sp>
    </p:spTree>
    <p:extLst>
      <p:ext uri="{BB962C8B-B14F-4D97-AF65-F5344CB8AC3E}">
        <p14:creationId xmlns:p14="http://schemas.microsoft.com/office/powerpoint/2010/main" val="11821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 b="1"/>
              <a:t>Base: Jan to April</a:t>
            </a:r>
          </a:p>
          <a:p>
            <a:pPr lvl="1"/>
            <a:r>
              <a:rPr lang="en-US"/>
              <a:t>100-300m vertical comms evaluation</a:t>
            </a:r>
          </a:p>
          <a:p>
            <a:pPr lvl="1"/>
            <a:r>
              <a:rPr lang="en-US"/>
              <a:t>500m+ water depth, off the Paragon</a:t>
            </a:r>
          </a:p>
          <a:p>
            <a:pPr lvl="1"/>
            <a:r>
              <a:rPr lang="en-US"/>
              <a:t>Metrics</a:t>
            </a:r>
          </a:p>
          <a:p>
            <a:pPr lvl="2"/>
            <a:r>
              <a:rPr lang="en-US"/>
              <a:t>Data rate &amp; BER  vs depth</a:t>
            </a:r>
          </a:p>
          <a:p>
            <a:pPr lvl="2"/>
            <a:r>
              <a:rPr lang="en-US"/>
              <a:t>Link stability</a:t>
            </a:r>
          </a:p>
          <a:p>
            <a:pPr lvl="2"/>
            <a:r>
              <a:rPr lang="en-US"/>
              <a:t>Sensitivity to sea-state</a:t>
            </a:r>
            <a:endParaRPr lang="en-US"/>
          </a:p>
          <a:p>
            <a:pPr lvl="2"/>
            <a:r>
              <a:rPr lang="en-US"/>
              <a:t>A</a:t>
            </a:r>
            <a:r>
              <a:rPr lang="en-US"/>
              <a:t>vailability (fraction of time the system was ready for a planned test)</a:t>
            </a:r>
          </a:p>
          <a:p>
            <a:pPr lvl="2"/>
            <a:r>
              <a:rPr lang="en-US"/>
              <a:t>R</a:t>
            </a:r>
            <a:r>
              <a:rPr lang="en-US"/>
              <a:t>eliability (fraction of tests that ended w/o malfunction)</a:t>
            </a:r>
          </a:p>
          <a:p>
            <a:pPr lvl="1"/>
            <a:r>
              <a:rPr lang="en-US"/>
              <a:t>At-sea testing: 2 sets X 2 days</a:t>
            </a:r>
          </a:p>
          <a:p>
            <a:pPr lvl="1"/>
            <a:r>
              <a:rPr lang="en-US"/>
              <a:t>Set # 1: February</a:t>
            </a:r>
          </a:p>
          <a:p>
            <a:pPr lvl="2"/>
            <a:r>
              <a:rPr lang="en-US"/>
              <a:t>This Friday: set the test date </a:t>
            </a:r>
          </a:p>
          <a:p>
            <a:pPr lvl="2"/>
            <a:r>
              <a:rPr lang="en-US"/>
              <a:t>31 January: set test protocol + nb of reps.</a:t>
            </a:r>
          </a:p>
          <a:p>
            <a:pPr lvl="2"/>
            <a:r>
              <a:rPr lang="en-US"/>
              <a:t>TBD February: execute test</a:t>
            </a:r>
          </a:p>
          <a:p>
            <a:pPr lvl="2"/>
            <a:r>
              <a:rPr lang="en-US"/>
              <a:t>TBD early March: MBARI test report</a:t>
            </a:r>
          </a:p>
          <a:p>
            <a:pPr lvl="1"/>
            <a:r>
              <a:rPr lang="en-US"/>
              <a:t>Set # 2: April</a:t>
            </a:r>
          </a:p>
          <a:p>
            <a:pPr lvl="2"/>
            <a:r>
              <a:rPr lang="en-US"/>
              <a:t>28 Feb: set the test date</a:t>
            </a:r>
          </a:p>
          <a:p>
            <a:pPr lvl="2"/>
            <a:r>
              <a:rPr lang="en-US"/>
              <a:t>30 March: set test protocol + nb of reps.</a:t>
            </a:r>
          </a:p>
          <a:p>
            <a:pPr lvl="2"/>
            <a:r>
              <a:rPr lang="en-US"/>
              <a:t>TBD April: execute test</a:t>
            </a:r>
          </a:p>
          <a:p>
            <a:pPr lvl="2"/>
            <a:r>
              <a:rPr lang="en-US"/>
              <a:t>30 April: MBARI test report</a:t>
            </a:r>
          </a:p>
          <a:p>
            <a:pPr lvl="1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 b="1"/>
              <a:t>Follow-on</a:t>
            </a:r>
          </a:p>
          <a:p>
            <a:pPr lvl="1"/>
            <a:r>
              <a:rPr lang="en-US"/>
              <a:t>4 May: Go/NoGo</a:t>
            </a:r>
          </a:p>
          <a:p>
            <a:pPr lvl="1"/>
            <a:r>
              <a:rPr lang="en-US"/>
              <a:t>11 May: Finalize Option objectives.</a:t>
            </a:r>
          </a:p>
          <a:p>
            <a:pPr lvl="1"/>
            <a:r>
              <a:rPr lang="en-US"/>
              <a:t>11 May: Finalize 2019 proposal objectives</a:t>
            </a:r>
          </a:p>
          <a:p>
            <a:pPr lvl="1"/>
            <a:r>
              <a:rPr lang="en-US"/>
              <a:t>17 May: deadline for 2019 abstract</a:t>
            </a:r>
          </a:p>
          <a:p>
            <a:pPr lvl="1"/>
            <a:r>
              <a:rPr lang="en-US"/>
              <a:t>18 July: deadline for 2019 proposal. </a:t>
            </a:r>
          </a:p>
          <a:p>
            <a:r>
              <a:rPr lang="en-US" b="1"/>
              <a:t>Option: July to October</a:t>
            </a:r>
          </a:p>
          <a:p>
            <a:pPr lvl="1"/>
            <a:r>
              <a:rPr lang="en-US"/>
              <a:t>Currently: horizontal comms evaluation</a:t>
            </a:r>
          </a:p>
          <a:p>
            <a:pPr lvl="1"/>
            <a:r>
              <a:rPr lang="en-US"/>
              <a:t>Metrics: same as above</a:t>
            </a:r>
          </a:p>
          <a:p>
            <a:pPr lvl="1"/>
            <a:r>
              <a:rPr lang="en-US"/>
              <a:t>At-sea testing: 2 sets X 2 days</a:t>
            </a:r>
          </a:p>
          <a:p>
            <a:pPr lvl="2"/>
            <a:r>
              <a:rPr lang="en-US"/>
              <a:t>Set # 1: July/August</a:t>
            </a:r>
          </a:p>
          <a:p>
            <a:pPr lvl="2"/>
            <a:r>
              <a:rPr lang="en-US"/>
              <a:t>Set # 2: September/October</a:t>
            </a:r>
          </a:p>
          <a:p>
            <a:pPr lvl="1"/>
            <a:r>
              <a:rPr lang="en-US"/>
              <a:t>Testing off Paragon + R/V Rachel Carson</a:t>
            </a:r>
          </a:p>
          <a:p>
            <a:pPr lvl="1"/>
            <a:r>
              <a:rPr lang="en-US"/>
              <a:t>MBARI summary report.</a:t>
            </a:r>
          </a:p>
          <a:p>
            <a:r>
              <a:rPr lang="en-US" b="1"/>
              <a:t>Discussion: bi-directionality</a:t>
            </a:r>
          </a:p>
        </p:txBody>
      </p:sp>
    </p:spTree>
    <p:extLst>
      <p:ext uri="{BB962C8B-B14F-4D97-AF65-F5344CB8AC3E}">
        <p14:creationId xmlns:p14="http://schemas.microsoft.com/office/powerpoint/2010/main" val="195914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MBARI Budget (Base/Option)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/>
              <a:t>Brent 	80h/80h</a:t>
            </a:r>
          </a:p>
          <a:p>
            <a:r>
              <a:rPr lang="en-US"/>
              <a:t>MK 		64h/64h</a:t>
            </a:r>
          </a:p>
          <a:p>
            <a:r>
              <a:rPr lang="en-US"/>
              <a:t>Captain 	40h/40h</a:t>
            </a:r>
          </a:p>
          <a:p>
            <a:r>
              <a:rPr lang="en-US"/>
              <a:t>Tech		24h/24h</a:t>
            </a:r>
          </a:p>
          <a:p>
            <a:r>
              <a:rPr lang="en-US"/>
              <a:t>Materials	$5,400/TBD</a:t>
            </a:r>
          </a:p>
          <a:p>
            <a:r>
              <a:rPr lang="en-US"/>
              <a:t>Ship		4d/4d + 1d/1d contingency</a:t>
            </a:r>
          </a:p>
        </p:txBody>
      </p:sp>
    </p:spTree>
    <p:extLst>
      <p:ext uri="{BB962C8B-B14F-4D97-AF65-F5344CB8AC3E}">
        <p14:creationId xmlns:p14="http://schemas.microsoft.com/office/powerpoint/2010/main" val="197275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/>
              <a:t>01/12 (this Friday)	Finalize timing of Test #1</a:t>
            </a:r>
          </a:p>
          <a:p>
            <a:r>
              <a:rPr lang="en-US"/>
              <a:t>01/18 	Finalize list of things provided by MBARI for Test 1.</a:t>
            </a:r>
          </a:p>
          <a:p>
            <a:r>
              <a:rPr lang="en-US"/>
              <a:t>01/26 	Telcon on test protocol &amp; test metrics</a:t>
            </a:r>
          </a:p>
          <a:p>
            <a:r>
              <a:rPr lang="en-US"/>
              <a:t>01/31 	Finalize test protocol &amp; test metrics.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143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362</Words>
  <Application>Microsoft Macintosh PowerPoint</Application>
  <PresentationFormat>Widescreen</PresentationFormat>
  <Paragraphs>69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Book Antiqua</vt:lpstr>
      <vt:lpstr>Calibri</vt:lpstr>
      <vt:lpstr>Calibri Light</vt:lpstr>
      <vt:lpstr>Century Gothic</vt:lpstr>
      <vt:lpstr>Mangal</vt:lpstr>
      <vt:lpstr>Arial</vt:lpstr>
      <vt:lpstr>Office Theme</vt:lpstr>
      <vt:lpstr>Apothecary</vt:lpstr>
      <vt:lpstr>WetWiFi Kickoff</vt:lpstr>
      <vt:lpstr>QUAD CHART SENT TO MBARI BOARD</vt:lpstr>
      <vt:lpstr>Timelines</vt:lpstr>
      <vt:lpstr>MBARI Budget (Base/Option)</vt:lpstr>
      <vt:lpstr>Next Steps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WetWiFi Kickoff</dc:title>
  <dc:creator>mathieu.p.kemp@gmail.com</dc:creator>
  <cp:lastModifiedBy>mathieu.p.kemp@gmail.com</cp:lastModifiedBy>
  <cp:revision>9</cp:revision>
  <dcterms:created xsi:type="dcterms:W3CDTF">2018-01-10T15:56:59Z</dcterms:created>
  <dcterms:modified xsi:type="dcterms:W3CDTF">2018-01-10T19:02:55Z</dcterms:modified>
</cp:coreProperties>
</file>