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613"/>
  </p:normalViewPr>
  <p:slideViewPr>
    <p:cSldViewPr snapToGrid="0" snapToObjects="1">
      <p:cViewPr varScale="1">
        <p:scale>
          <a:sx n="113" d="100"/>
          <a:sy n="113" d="100"/>
        </p:scale>
        <p:origin x="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2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4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6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7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3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4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9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9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6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6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7FBE-44D3-0640-9251-D8C3B7739CBD}" type="datetimeFigureOut"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A2E70-EF6A-D44E-9FDC-E81903E6DC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0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youtu.be/NM8DrZT_ae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Wet WiFi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204" y="986971"/>
            <a:ext cx="5178482" cy="3837745"/>
          </a:xfrm>
          <a:prstGeom prst="rect">
            <a:avLst/>
          </a:prstGeom>
        </p:spPr>
      </p:pic>
      <p:sp>
        <p:nvSpPr>
          <p:cNvPr id="5" name="Rectangle 4">
            <a:hlinkClick r:id="rId3" tooltip="1 mbps"/>
          </p:cNvPr>
          <p:cNvSpPr/>
          <p:nvPr/>
        </p:nvSpPr>
        <p:spPr>
          <a:xfrm>
            <a:off x="3631690" y="3433018"/>
            <a:ext cx="321684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/>
              <a:t>https://youtu.be/NM8DrZT_aeA</a:t>
            </a:r>
          </a:p>
        </p:txBody>
      </p:sp>
    </p:spTree>
    <p:extLst>
      <p:ext uri="{BB962C8B-B14F-4D97-AF65-F5344CB8AC3E}">
        <p14:creationId xmlns:p14="http://schemas.microsoft.com/office/powerpoint/2010/main" val="37935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does it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they use QAM, not FSK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they figured out how to remove the Doppler distortion fast enough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071" y="3457707"/>
            <a:ext cx="4160157" cy="24004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986" y="2935515"/>
            <a:ext cx="4588329" cy="344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8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4169" y="2092347"/>
            <a:ext cx="7808688" cy="29546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/>
              <a:t>DOPPLER DISTORTION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/>
              <a:t>R</a:t>
            </a:r>
            <a:r>
              <a:rPr lang="en-US" sz="2400"/>
              <a:t>eceiver phase = transmitter phase + phase distortion</a:t>
            </a:r>
          </a:p>
          <a:p>
            <a:endParaRPr lang="en-US" sz="2400"/>
          </a:p>
          <a:p>
            <a:pPr marL="342900" indent="-342900">
              <a:buFont typeface="Arial" charset="0"/>
              <a:buChar char="•"/>
            </a:pPr>
            <a:r>
              <a:rPr lang="en-US" sz="2400"/>
              <a:t>Doppler distortion is proportional to v/c: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/>
              <a:t>RF:        C = 3x10</a:t>
            </a:r>
            <a:r>
              <a:rPr lang="en-US" sz="2400" baseline="30000"/>
              <a:t>8</a:t>
            </a:r>
            <a:r>
              <a:rPr lang="en-US" sz="2400"/>
              <a:t> m/s      </a:t>
            </a:r>
            <a:r>
              <a:rPr lang="en-US" sz="2400">
                <a:sym typeface="Wingdings"/>
              </a:rPr>
              <a:t></a:t>
            </a:r>
            <a:r>
              <a:rPr lang="en-US" sz="2400"/>
              <a:t> Doppler at 2 knots ~ 10</a:t>
            </a:r>
            <a:r>
              <a:rPr lang="en-US" sz="2400" baseline="30000"/>
              <a:t>-9</a:t>
            </a:r>
            <a:endParaRPr lang="en-US" sz="2400"/>
          </a:p>
          <a:p>
            <a:pPr marL="742950" lvl="1" indent="-285750">
              <a:buFont typeface="Arial" charset="0"/>
              <a:buChar char="•"/>
            </a:pPr>
            <a:r>
              <a:rPr lang="en-US" sz="2400"/>
              <a:t>ocean: C = 1,500m/s        </a:t>
            </a:r>
            <a:r>
              <a:rPr lang="en-US" sz="2400">
                <a:sym typeface="Wingdings"/>
              </a:rPr>
              <a:t> Doppler at 2 knots ~ 10</a:t>
            </a:r>
            <a:r>
              <a:rPr lang="en-US" sz="2400" baseline="30000">
                <a:sym typeface="Wingdings"/>
              </a:rPr>
              <a:t>-3</a:t>
            </a:r>
            <a:r>
              <a:rPr lang="en-US">
                <a:sym typeface="Wingdings"/>
              </a:rPr>
              <a:t> </a:t>
            </a:r>
          </a:p>
          <a:p>
            <a:pPr marL="285750" indent="-285750">
              <a:buFont typeface="Arial" charset="0"/>
              <a:buChar char="•"/>
            </a:pPr>
            <a:endParaRPr lang="en-US">
              <a:sym typeface="Wingdings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/>
              <a:t> </a:t>
            </a:r>
            <a:r>
              <a:rPr lang="en-US" sz="2400"/>
              <a:t>The “magic sauce”: symbol-by-symbol Doppler estimation: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02" y="574331"/>
            <a:ext cx="3758184" cy="37124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4156" t="55526"/>
          <a:stretch/>
        </p:blipFill>
        <p:spPr>
          <a:xfrm>
            <a:off x="8542877" y="4687823"/>
            <a:ext cx="3334834" cy="1750036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3142308">
            <a:off x="7678058" y="4307788"/>
            <a:ext cx="957943" cy="46166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8457692" flipV="1">
            <a:off x="7685318" y="3139387"/>
            <a:ext cx="957943" cy="46166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5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7806" b="21425"/>
          <a:stretch/>
        </p:blipFill>
        <p:spPr>
          <a:xfrm>
            <a:off x="8716619" y="1150892"/>
            <a:ext cx="3147785" cy="143466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2018 TRL assessment ( on-going)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7057571" cy="4351338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b="1"/>
              <a:t>Goal</a:t>
            </a:r>
            <a:r>
              <a:rPr lang="en-US"/>
              <a:t>: assess if the technology is ready for prime-time.</a:t>
            </a:r>
          </a:p>
          <a:p>
            <a:r>
              <a:rPr lang="en-US" b="1"/>
              <a:t>How</a:t>
            </a:r>
            <a:r>
              <a:rPr lang="en-US"/>
              <a:t>: </a:t>
            </a:r>
          </a:p>
          <a:p>
            <a:pPr lvl="1"/>
            <a:r>
              <a:rPr lang="en-US"/>
              <a:t>M</a:t>
            </a:r>
            <a:r>
              <a:rPr lang="en-US"/>
              <a:t>easure BER vs depth and bandwidth</a:t>
            </a:r>
          </a:p>
          <a:p>
            <a:pPr lvl="1"/>
            <a:r>
              <a:rPr lang="en-US"/>
              <a:t>As many times as possible, as many days as possible</a:t>
            </a:r>
          </a:p>
          <a:p>
            <a:pPr lvl="1"/>
            <a:r>
              <a:rPr lang="en-US"/>
              <a:t>Figure out where it works well and where it breaks</a:t>
            </a:r>
          </a:p>
          <a:p>
            <a:r>
              <a:rPr lang="en-US" b="1"/>
              <a:t>Status</a:t>
            </a:r>
            <a:r>
              <a:rPr lang="en-US"/>
              <a:t>:</a:t>
            </a:r>
          </a:p>
          <a:p>
            <a:pPr lvl="1"/>
            <a:r>
              <a:rPr lang="en-US"/>
              <a:t>2 days last week, 2 days this week.</a:t>
            </a:r>
            <a:endParaRPr lang="en-US"/>
          </a:p>
          <a:p>
            <a:pPr lvl="1"/>
            <a:r>
              <a:rPr lang="en-US"/>
              <a:t>Day 1:</a:t>
            </a:r>
          </a:p>
          <a:p>
            <a:pPr lvl="2"/>
            <a:r>
              <a:rPr lang="en-US"/>
              <a:t>160 packets, 100Kbits each. </a:t>
            </a:r>
          </a:p>
          <a:p>
            <a:pPr lvl="2"/>
            <a:r>
              <a:rPr lang="en-US" b="1"/>
              <a:t>Best: 1Mbps @ 240m</a:t>
            </a:r>
          </a:p>
          <a:p>
            <a:pPr lvl="1"/>
            <a:r>
              <a:rPr lang="en-US"/>
              <a:t>Day 2: </a:t>
            </a:r>
          </a:p>
          <a:p>
            <a:pPr lvl="2"/>
            <a:r>
              <a:rPr lang="en-US"/>
              <a:t>1Mb to 4Mb packets.</a:t>
            </a:r>
          </a:p>
          <a:p>
            <a:pPr lvl="2"/>
            <a:r>
              <a:rPr lang="en-US"/>
              <a:t>Baffle test.</a:t>
            </a:r>
            <a:r>
              <a:rPr lang="en-US"/>
              <a:t> </a:t>
            </a:r>
          </a:p>
          <a:p>
            <a:pPr lvl="1"/>
            <a:r>
              <a:rPr lang="en-US"/>
              <a:t>July: streaming.</a:t>
            </a:r>
          </a:p>
          <a:p>
            <a:pPr lvl="1"/>
            <a:r>
              <a:rPr lang="en-US"/>
              <a:t>Sept: horizontal re-acquisition.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9933"/>
          <a:stretch/>
        </p:blipFill>
        <p:spPr>
          <a:xfrm>
            <a:off x="8716618" y="2727431"/>
            <a:ext cx="3147785" cy="16541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617" y="4521565"/>
            <a:ext cx="3147785" cy="163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5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26886" y="2670630"/>
            <a:ext cx="9945914" cy="3817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863"/>
            <a:ext cx="10134600" cy="1004661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3-year program, leading to an at-sea demonstration of high-speed a-comms between an AUV and a surface asset.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9830" y="4194629"/>
            <a:ext cx="2641600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Requirements (MBARI)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2-way-comms (joint)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At-sea testing (joint)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8971" y="4194629"/>
            <a:ext cx="3432627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Rendez-vous CONOPS (MBARI)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Platform integration (joint)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At-sea testing (joint)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19141" y="4194629"/>
            <a:ext cx="2641600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At-sea testing (joint)</a:t>
            </a:r>
          </a:p>
          <a:p>
            <a:pPr marL="285750" indent="-285750">
              <a:buFont typeface="Arial" charset="0"/>
              <a:buChar char="•"/>
            </a:pPr>
            <a:endParaRPr lang="en-US" b="1"/>
          </a:p>
          <a:p>
            <a:pPr marL="285750" indent="-285750">
              <a:buFont typeface="Arial" charset="0"/>
              <a:buChar char="•"/>
            </a:pPr>
            <a:endParaRPr lang="en-US" b="1"/>
          </a:p>
        </p:txBody>
      </p:sp>
      <p:sp>
        <p:nvSpPr>
          <p:cNvPr id="8" name="TextBox 7"/>
          <p:cNvSpPr txBox="1"/>
          <p:nvPr/>
        </p:nvSpPr>
        <p:spPr>
          <a:xfrm>
            <a:off x="1349830" y="3803029"/>
            <a:ext cx="2641600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971" y="3803029"/>
            <a:ext cx="3432627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2020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19141" y="3803029"/>
            <a:ext cx="2641600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9831" y="2767907"/>
            <a:ext cx="2641600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/>
              <a:t>PI: Kemp</a:t>
            </a:r>
          </a:p>
          <a:p>
            <a:r>
              <a:rPr lang="en-US" b="1"/>
              <a:t>PM: Chaffey</a:t>
            </a:r>
          </a:p>
          <a:p>
            <a:r>
              <a:rPr lang="en-US" b="1"/>
              <a:t>Tech Lead: Roman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49830" y="5153316"/>
            <a:ext cx="2641600" cy="1200329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B. Roman 3 months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Kemp etc: 3 m-months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8-10 Paragon days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$30K materials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8971" y="5153316"/>
            <a:ext cx="3432627" cy="1200329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1 </a:t>
            </a:r>
            <a:r>
              <a:rPr lang="mr-IN" b="1"/>
              <a:t>–</a:t>
            </a:r>
            <a:r>
              <a:rPr lang="en-US" b="1"/>
              <a:t> 1.5 FTE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8-10 Paragon days</a:t>
            </a:r>
            <a:endParaRPr lang="en-US"/>
          </a:p>
          <a:p>
            <a:pPr marL="285750" indent="-285750">
              <a:buFont typeface="Arial" charset="0"/>
              <a:buChar char="•"/>
            </a:pPr>
            <a:r>
              <a:rPr lang="en-US" b="1"/>
              <a:t>$50K materials</a:t>
            </a:r>
          </a:p>
          <a:p>
            <a:pPr marL="285750" indent="-285750">
              <a:buFont typeface="Arial" charset="0"/>
              <a:buChar char="•"/>
            </a:pPr>
            <a:endParaRPr lang="en-US" b="1"/>
          </a:p>
        </p:txBody>
      </p:sp>
      <p:sp>
        <p:nvSpPr>
          <p:cNvPr id="16" name="TextBox 15"/>
          <p:cNvSpPr txBox="1"/>
          <p:nvPr/>
        </p:nvSpPr>
        <p:spPr>
          <a:xfrm>
            <a:off x="8019141" y="5153316"/>
            <a:ext cx="2641600" cy="1200329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/>
              <a:t>1 </a:t>
            </a:r>
            <a:r>
              <a:rPr lang="mr-IN" b="1"/>
              <a:t>–</a:t>
            </a:r>
            <a:r>
              <a:rPr lang="en-US" b="1"/>
              <a:t> 1.5 FTE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10-20 Paragon days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10-20 waveglider days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/>
              <a:t>10-20 AUV days</a:t>
            </a:r>
          </a:p>
        </p:txBody>
      </p:sp>
    </p:spTree>
    <p:extLst>
      <p:ext uri="{BB962C8B-B14F-4D97-AF65-F5344CB8AC3E}">
        <p14:creationId xmlns:p14="http://schemas.microsoft.com/office/powerpoint/2010/main" val="9182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278</Words>
  <Application>Microsoft Macintosh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Calibri Light</vt:lpstr>
      <vt:lpstr>Mangal</vt:lpstr>
      <vt:lpstr>Wingdings</vt:lpstr>
      <vt:lpstr>Arial</vt:lpstr>
      <vt:lpstr>Office Theme</vt:lpstr>
      <vt:lpstr>Wet WiFi Program</vt:lpstr>
      <vt:lpstr>PowerPoint Presentation</vt:lpstr>
      <vt:lpstr>Why does it work?</vt:lpstr>
      <vt:lpstr>PowerPoint Presentation</vt:lpstr>
      <vt:lpstr>2018 TRL assessment ( on-going)</vt:lpstr>
      <vt:lpstr>Proposed Program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 WiFi Program</dc:title>
  <dc:creator>mathieu.p.kemp@gmail.com</dc:creator>
  <cp:lastModifiedBy>mathieu.p.kemp@gmail.com</cp:lastModifiedBy>
  <cp:revision>15</cp:revision>
  <dcterms:created xsi:type="dcterms:W3CDTF">2018-05-18T13:26:24Z</dcterms:created>
  <dcterms:modified xsi:type="dcterms:W3CDTF">2018-05-21T19:31:45Z</dcterms:modified>
</cp:coreProperties>
</file>