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59" r:id="rId1"/>
  </p:sldMasterIdLst>
  <p:notesMasterIdLst>
    <p:notesMasterId r:id="rId31"/>
  </p:notesMasterIdLst>
  <p:sldIdLst>
    <p:sldId id="463" r:id="rId2"/>
    <p:sldId id="635" r:id="rId3"/>
    <p:sldId id="641" r:id="rId4"/>
    <p:sldId id="638" r:id="rId5"/>
    <p:sldId id="263" r:id="rId6"/>
    <p:sldId id="659" r:id="rId7"/>
    <p:sldId id="262" r:id="rId8"/>
    <p:sldId id="643" r:id="rId9"/>
    <p:sldId id="661" r:id="rId10"/>
    <p:sldId id="645" r:id="rId11"/>
    <p:sldId id="639" r:id="rId12"/>
    <p:sldId id="648" r:id="rId13"/>
    <p:sldId id="655" r:id="rId14"/>
    <p:sldId id="654" r:id="rId15"/>
    <p:sldId id="649" r:id="rId16"/>
    <p:sldId id="650" r:id="rId17"/>
    <p:sldId id="656" r:id="rId18"/>
    <p:sldId id="657" r:id="rId19"/>
    <p:sldId id="264" r:id="rId20"/>
    <p:sldId id="662" r:id="rId21"/>
    <p:sldId id="658" r:id="rId22"/>
    <p:sldId id="261" r:id="rId23"/>
    <p:sldId id="660" r:id="rId24"/>
    <p:sldId id="653" r:id="rId25"/>
    <p:sldId id="257" r:id="rId26"/>
    <p:sldId id="636" r:id="rId27"/>
    <p:sldId id="266" r:id="rId28"/>
    <p:sldId id="646" r:id="rId29"/>
    <p:sldId id="647" r:id="rId3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00"/>
    <p:restoredTop sz="80867"/>
  </p:normalViewPr>
  <p:slideViewPr>
    <p:cSldViewPr snapToGrid="0">
      <p:cViewPr varScale="1">
        <p:scale>
          <a:sx n="143" d="100"/>
          <a:sy n="143" d="100"/>
        </p:scale>
        <p:origin x="224" y="240"/>
      </p:cViewPr>
      <p:guideLst>
        <p:guide orient="horz" pos="1620"/>
        <p:guide pos="288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Hello, my name is Danelle Cline. Today I'm going to talk to you about how we are applying machine learning to our UAV project.</a:t>
            </a:r>
          </a:p>
        </p:txBody>
      </p:sp>
      <p:sp>
        <p:nvSpPr>
          <p:cNvPr id="4" name="Slide Number Placeholder 3"/>
          <p:cNvSpPr>
            <a:spLocks noGrp="1"/>
          </p:cNvSpPr>
          <p:nvPr>
            <p:ph type="sldNum" sz="quarter" idx="10"/>
          </p:nvPr>
        </p:nvSpPr>
        <p:spPr/>
        <p:txBody>
          <a:bodyPr/>
          <a:lstStyle/>
          <a:p>
            <a:fld id="{BC414C0C-86AB-5049-A3E2-AFD2904CF99D}" type="slidenum">
              <a:rPr lang="en-US" smtClean="0"/>
              <a:t>0</a:t>
            </a:fld>
            <a:endParaRPr lang="en-US"/>
          </a:p>
        </p:txBody>
      </p:sp>
    </p:spTree>
    <p:extLst>
      <p:ext uri="{BB962C8B-B14F-4D97-AF65-F5344CB8AC3E}">
        <p14:creationId xmlns:p14="http://schemas.microsoft.com/office/powerpoint/2010/main" val="3039028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00344fc670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00344fc670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0" i="0" u="none" strike="noStrike" dirty="0">
                <a:solidFill>
                  <a:srgbClr val="374151"/>
                </a:solidFill>
                <a:effectLst/>
                <a:latin typeface="Söhne"/>
              </a:rPr>
              <a:t>In simple terms, a Vision Transformer takes an image as input and processes it in a unique way. Instead of using traditional convolutional layers like in other popular computer vision models (such as CNNs), a Vision Transformer divides the image into small patches, similar to breaking it into smaller puzzle pieces.</a:t>
            </a:r>
          </a:p>
          <a:p>
            <a:pPr algn="l"/>
            <a:r>
              <a:rPr lang="en-US" b="0" i="0" u="none" strike="noStrike" dirty="0">
                <a:solidFill>
                  <a:srgbClr val="374151"/>
                </a:solidFill>
                <a:effectLst/>
                <a:latin typeface="Söhne"/>
              </a:rPr>
              <a:t>Each patch is then flattened and treated as a sequence of values. These patches are fed into a Transformer, which is a neural network architecture originally designed for processing sequences of words in natural language. The Transformer analyzes the relationships and dependencies between the patches to understand the image's content.</a:t>
            </a:r>
          </a:p>
          <a:p>
            <a:pPr algn="l"/>
            <a:r>
              <a:rPr lang="en-US" b="0" i="0" u="none" strike="noStrike" dirty="0">
                <a:solidFill>
                  <a:srgbClr val="374151"/>
                </a:solidFill>
                <a:effectLst/>
                <a:latin typeface="Söhne"/>
              </a:rPr>
              <a:t>The key idea behind a Vision Transformer is that it can learn to recognize patterns and objects in the image by attending to different patches and understanding their relationships. By doing so, it captures global information about the image while still considering local details within each patch.</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449711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33905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i="0" u="none" strike="noStrike" dirty="0">
                <a:solidFill>
                  <a:srgbClr val="292929"/>
                </a:solidFill>
                <a:effectLst/>
                <a:latin typeface="source-serif-pro"/>
              </a:rPr>
              <a:t>Non max suppression is a technique used mainly in object detection that aims at selecting the best bounding box out of a set of overlapping boxes. In the following image, the aim of non max suppression would be to remove the yellow, and blue boxes, so that we are left with only the green box.</a:t>
            </a:r>
            <a:endParaRPr lang="en-US" dirty="0"/>
          </a:p>
        </p:txBody>
      </p:sp>
    </p:spTree>
    <p:extLst>
      <p:ext uri="{BB962C8B-B14F-4D97-AF65-F5344CB8AC3E}">
        <p14:creationId xmlns:p14="http://schemas.microsoft.com/office/powerpoint/2010/main" val="34807051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i="0" u="none" strike="noStrike" dirty="0">
                <a:solidFill>
                  <a:srgbClr val="292929"/>
                </a:solidFill>
                <a:effectLst/>
                <a:latin typeface="source-serif-pro"/>
              </a:rPr>
              <a:t>Non max suppression is a technique used mainly in object detection that aims at selecting the best bounding box out of a set of overlapping boxes. In the following image, the aim of non max suppression would be to remove the yellow, and blue boxes, so that we are left with only the green box.</a:t>
            </a:r>
            <a:endParaRPr lang="en-US" dirty="0"/>
          </a:p>
        </p:txBody>
      </p:sp>
    </p:spTree>
    <p:extLst>
      <p:ext uri="{BB962C8B-B14F-4D97-AF65-F5344CB8AC3E}">
        <p14:creationId xmlns:p14="http://schemas.microsoft.com/office/powerpoint/2010/main" val="2816036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i="0" u="none" strike="noStrike" dirty="0">
                <a:solidFill>
                  <a:srgbClr val="292929"/>
                </a:solidFill>
                <a:effectLst/>
                <a:latin typeface="source-serif-pro"/>
              </a:rPr>
              <a:t>Non max suppression is a technique used mainly in object detection that aims at selecting the best bounding box out of a set of overlapping boxes. In the following image, the aim of non max suppression would be to remove the yellow, and blue boxes, so that we are left with only the green box.</a:t>
            </a:r>
            <a:endParaRPr lang="en-US" dirty="0"/>
          </a:p>
        </p:txBody>
      </p:sp>
    </p:spTree>
    <p:extLst>
      <p:ext uri="{BB962C8B-B14F-4D97-AF65-F5344CB8AC3E}">
        <p14:creationId xmlns:p14="http://schemas.microsoft.com/office/powerpoint/2010/main" val="31664347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i="0" u="none" strike="noStrike" dirty="0">
                <a:solidFill>
                  <a:srgbClr val="292929"/>
                </a:solidFill>
                <a:effectLst/>
                <a:latin typeface="source-serif-pro"/>
              </a:rPr>
              <a:t>Non max suppression is a technique used mainly in object detection that aims at selecting the best bounding box out of a set of overlapping boxes. In the following image, the aim of non max suppression would be to remove the yellow, and blue boxes, so that we are left with only the green box.</a:t>
            </a:r>
            <a:endParaRPr lang="en-US" dirty="0"/>
          </a:p>
        </p:txBody>
      </p:sp>
    </p:spTree>
    <p:extLst>
      <p:ext uri="{BB962C8B-B14F-4D97-AF65-F5344CB8AC3E}">
        <p14:creationId xmlns:p14="http://schemas.microsoft.com/office/powerpoint/2010/main" val="2283203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i="0" u="none" strike="noStrike" dirty="0">
                <a:solidFill>
                  <a:srgbClr val="292929"/>
                </a:solidFill>
                <a:effectLst/>
                <a:latin typeface="source-serif-pro"/>
              </a:rPr>
              <a:t>Non max suppression is a technique used mainly in object detection that aims at selecting the best bounding box out of a set of overlapping boxes. </a:t>
            </a:r>
          </a:p>
          <a:p>
            <a:endParaRPr lang="en-US" b="0" i="0" u="none" strike="noStrike" dirty="0">
              <a:solidFill>
                <a:srgbClr val="292929"/>
              </a:solidFill>
              <a:effectLst/>
              <a:latin typeface="source-serif-pro"/>
            </a:endParaRPr>
          </a:p>
          <a:p>
            <a:r>
              <a:rPr lang="en-US" b="0" i="0" u="none" strike="noStrike" dirty="0">
                <a:solidFill>
                  <a:srgbClr val="292929"/>
                </a:solidFill>
                <a:effectLst/>
                <a:latin typeface="source-serif-pro"/>
              </a:rPr>
              <a:t>It uses both the box location and the confidence that the box has something meaningful</a:t>
            </a:r>
            <a:endParaRPr lang="en-US" dirty="0"/>
          </a:p>
        </p:txBody>
      </p:sp>
    </p:spTree>
    <p:extLst>
      <p:ext uri="{BB962C8B-B14F-4D97-AF65-F5344CB8AC3E}">
        <p14:creationId xmlns:p14="http://schemas.microsoft.com/office/powerpoint/2010/main" val="668075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i="0" u="none" strike="noStrike" dirty="0">
                <a:solidFill>
                  <a:srgbClr val="292929"/>
                </a:solidFill>
                <a:effectLst/>
                <a:latin typeface="source-serif-pro"/>
              </a:rPr>
              <a:t>Non max suppression is a technique used mainly in object detection that aims at selecting the best bounding box out of a set of overlapping boxes. </a:t>
            </a:r>
          </a:p>
          <a:p>
            <a:endParaRPr lang="en-US" b="0" i="0" u="none" strike="noStrike" dirty="0">
              <a:solidFill>
                <a:srgbClr val="292929"/>
              </a:solidFill>
              <a:effectLst/>
              <a:latin typeface="source-serif-pro"/>
            </a:endParaRPr>
          </a:p>
          <a:p>
            <a:r>
              <a:rPr lang="en-US" b="0" i="0" u="none" strike="noStrike" dirty="0">
                <a:solidFill>
                  <a:srgbClr val="292929"/>
                </a:solidFill>
                <a:effectLst/>
                <a:latin typeface="source-serif-pro"/>
              </a:rPr>
              <a:t>It uses both the box location and the confidence that the box has something meaningful</a:t>
            </a:r>
            <a:endParaRPr lang="en-US" dirty="0"/>
          </a:p>
        </p:txBody>
      </p:sp>
    </p:spTree>
    <p:extLst>
      <p:ext uri="{BB962C8B-B14F-4D97-AF65-F5344CB8AC3E}">
        <p14:creationId xmlns:p14="http://schemas.microsoft.com/office/powerpoint/2010/main" val="10474514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i="0" u="none" strike="noStrike" dirty="0">
                <a:solidFill>
                  <a:srgbClr val="292929"/>
                </a:solidFill>
                <a:effectLst/>
                <a:latin typeface="source-serif-pro"/>
              </a:rPr>
              <a:t>Non max suppression is a technique used mainly in object detection that aims at selecting the best bounding box out of a set of overlapping boxes. In the following image, the aim of non max suppression would be to remove the yellow, and blue boxes, so that we are left with only the green box.</a:t>
            </a:r>
            <a:endParaRPr lang="en-US" dirty="0"/>
          </a:p>
        </p:txBody>
      </p:sp>
    </p:spTree>
    <p:extLst>
      <p:ext uri="{BB962C8B-B14F-4D97-AF65-F5344CB8AC3E}">
        <p14:creationId xmlns:p14="http://schemas.microsoft.com/office/powerpoint/2010/main" val="3568028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227063b9e4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227063b9e4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685800" marR="0" fontAlgn="base">
              <a:spcBef>
                <a:spcPts val="0"/>
              </a:spcBef>
              <a:spcAft>
                <a:spcPts val="0"/>
              </a:spcAft>
            </a:pPr>
            <a:r>
              <a:rPr lang="en-US" sz="1800" i="1" dirty="0">
                <a:solidFill>
                  <a:srgbClr val="7F7F7F"/>
                </a:solidFill>
                <a:effectLst/>
                <a:latin typeface="Arial" panose="020B0604020202020204" pitchFamily="34" charset="0"/>
                <a:ea typeface="Times New Roman" panose="02020603050405020304" pitchFamily="18" charset="0"/>
              </a:rPr>
              <a:t>The goal is to find the objects that are useful to you, the community.</a:t>
            </a:r>
          </a:p>
          <a:p>
            <a:pPr marL="685800" marR="0" fontAlgn="base">
              <a:spcBef>
                <a:spcPts val="0"/>
              </a:spcBef>
              <a:spcAft>
                <a:spcPts val="0"/>
              </a:spcAft>
            </a:pPr>
            <a:r>
              <a:rPr lang="en-US" sz="1800" i="1" dirty="0">
                <a:solidFill>
                  <a:srgbClr val="7F7F7F"/>
                </a:solidFill>
                <a:effectLst/>
                <a:latin typeface="Arial" panose="020B0604020202020204" pitchFamily="34" charset="0"/>
                <a:ea typeface="Times New Roman" panose="02020603050405020304" pitchFamily="18" charset="0"/>
              </a:rPr>
              <a:t> </a:t>
            </a:r>
          </a:p>
          <a:p>
            <a:pPr marL="685800" marR="0" fontAlgn="base">
              <a:spcBef>
                <a:spcPts val="0"/>
              </a:spcBef>
              <a:spcAft>
                <a:spcPts val="0"/>
              </a:spcAft>
            </a:pPr>
            <a:endParaRPr lang="en-US" sz="1800" i="1" dirty="0">
              <a:solidFill>
                <a:srgbClr val="7F7F7F"/>
              </a:solidFill>
              <a:effectLst/>
              <a:latin typeface="Arial" panose="020B0604020202020204" pitchFamily="34" charset="0"/>
              <a:ea typeface="Times New Roman" panose="02020603050405020304" pitchFamily="18" charset="0"/>
            </a:endParaRPr>
          </a:p>
          <a:p>
            <a:pPr marL="685800" marR="0" fontAlgn="base">
              <a:spcBef>
                <a:spcPts val="0"/>
              </a:spcBef>
              <a:spcAft>
                <a:spcPts val="0"/>
              </a:spcAft>
            </a:pPr>
            <a:r>
              <a:rPr lang="en-US" sz="1800" i="1" dirty="0">
                <a:solidFill>
                  <a:srgbClr val="7F7F7F"/>
                </a:solidFill>
                <a:effectLst/>
                <a:latin typeface="Arial" panose="020B0604020202020204" pitchFamily="34" charset="0"/>
                <a:ea typeface="Times New Roman" panose="02020603050405020304" pitchFamily="18" charset="0"/>
              </a:rPr>
              <a:t>Just to be very clear, I'm going to introduce you to some machine-learning definitions which I hope will help guide you through the overview of our workflow</a:t>
            </a:r>
          </a:p>
          <a:p>
            <a:pPr marL="685800" marR="0" fontAlgn="base">
              <a:spcBef>
                <a:spcPts val="0"/>
              </a:spcBef>
              <a:spcAft>
                <a:spcPts val="0"/>
              </a:spcAft>
            </a:pPr>
            <a:endParaRPr lang="en-US" sz="1800" i="1" dirty="0">
              <a:solidFill>
                <a:srgbClr val="7F7F7F"/>
              </a:solidFill>
              <a:effectLst/>
              <a:latin typeface="Arial" panose="020B0604020202020204" pitchFamily="34" charset="0"/>
              <a:ea typeface="Times New Roman" panose="02020603050405020304" pitchFamily="18" charset="0"/>
            </a:endParaRPr>
          </a:p>
          <a:p>
            <a:pPr marL="685800" marR="0" fontAlgn="base">
              <a:spcBef>
                <a:spcPts val="0"/>
              </a:spcBef>
              <a:spcAft>
                <a:spcPts val="0"/>
              </a:spcAft>
            </a:pPr>
            <a:r>
              <a:rPr lang="en-US" sz="1800" i="1" dirty="0">
                <a:solidFill>
                  <a:srgbClr val="7F7F7F"/>
                </a:solidFill>
                <a:effectLst/>
                <a:latin typeface="Arial" panose="020B0604020202020204" pitchFamily="34" charset="0"/>
                <a:ea typeface="Times New Roman" panose="02020603050405020304" pitchFamily="18" charset="0"/>
              </a:rPr>
              <a:t>Machine learning can be confusing and words matter</a:t>
            </a:r>
          </a:p>
          <a:p>
            <a:pPr marL="685800" marR="0" fontAlgn="base">
              <a:spcBef>
                <a:spcPts val="0"/>
              </a:spcBef>
              <a:spcAft>
                <a:spcPts val="0"/>
              </a:spcAft>
            </a:pPr>
            <a:endParaRPr lang="en-US" sz="1800" i="1" dirty="0">
              <a:solidFill>
                <a:srgbClr val="7F7F7F"/>
              </a:solidFill>
              <a:effectLst/>
              <a:latin typeface="Arial" panose="020B0604020202020204" pitchFamily="34" charset="0"/>
              <a:ea typeface="Times New Roman" panose="02020603050405020304" pitchFamily="18" charset="0"/>
            </a:endParaRPr>
          </a:p>
          <a:p>
            <a:pPr marL="685800" marR="0" fontAlgn="base">
              <a:spcBef>
                <a:spcPts val="0"/>
              </a:spcBef>
              <a:spcAft>
                <a:spcPts val="0"/>
              </a:spcAft>
            </a:pPr>
            <a:r>
              <a:rPr lang="en-US" sz="1800" i="1" dirty="0">
                <a:solidFill>
                  <a:srgbClr val="7F7F7F"/>
                </a:solidFill>
                <a:effectLst/>
                <a:latin typeface="Arial" panose="020B0604020202020204" pitchFamily="34" charset="0"/>
                <a:ea typeface="Times New Roman" panose="02020603050405020304" pitchFamily="18" charset="0"/>
              </a:rPr>
              <a:t>I'm still a student, and a lifelong student so please help me make this as clear as possible  </a:t>
            </a:r>
          </a:p>
        </p:txBody>
      </p:sp>
      <p:sp>
        <p:nvSpPr>
          <p:cNvPr id="4" name="Slide Number Placeholder 3"/>
          <p:cNvSpPr>
            <a:spLocks noGrp="1"/>
          </p:cNvSpPr>
          <p:nvPr>
            <p:ph type="sldNum" sz="quarter" idx="5"/>
          </p:nvPr>
        </p:nvSpPr>
        <p:spPr/>
        <p:txBody>
          <a:bodyPr/>
          <a:lstStyle/>
          <a:p>
            <a:fld id="{CF08517B-961C-E044-B534-22CAF50B3ED7}" type="slidenum">
              <a:rPr lang="en-US" smtClean="0"/>
              <a:t>1</a:t>
            </a:fld>
            <a:endParaRPr lang="en-US"/>
          </a:p>
        </p:txBody>
      </p:sp>
    </p:spTree>
    <p:extLst>
      <p:ext uri="{BB962C8B-B14F-4D97-AF65-F5344CB8AC3E}">
        <p14:creationId xmlns:p14="http://schemas.microsoft.com/office/powerpoint/2010/main" val="40509666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279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301470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00344fc670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00344fc670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00344fc670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00344fc670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8167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227063b9e4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227063b9e4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52951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200344fc67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200344fc67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00344fc670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00344fc670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685800" marR="0" fontAlgn="base">
              <a:spcBef>
                <a:spcPts val="0"/>
              </a:spcBef>
              <a:spcAft>
                <a:spcPts val="0"/>
              </a:spcAft>
            </a:pPr>
            <a:endParaRPr lang="en-US" sz="1800" i="1" dirty="0">
              <a:solidFill>
                <a:srgbClr val="7F7F7F"/>
              </a:solidFill>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F08517B-961C-E044-B534-22CAF50B3ED7}" type="slidenum">
              <a:rPr lang="en-US" smtClean="0"/>
              <a:t>3</a:t>
            </a:fld>
            <a:endParaRPr lang="en-US"/>
          </a:p>
        </p:txBody>
      </p:sp>
    </p:spTree>
    <p:extLst>
      <p:ext uri="{BB962C8B-B14F-4D97-AF65-F5344CB8AC3E}">
        <p14:creationId xmlns:p14="http://schemas.microsoft.com/office/powerpoint/2010/main" val="4071715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227063b9e4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227063b9e4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dirty="0">
                <a:solidFill>
                  <a:schemeClr val="tx1"/>
                </a:solidFill>
                <a:effectLst/>
                <a:latin typeface="source-serif-pro"/>
              </a:rPr>
              <a:t>SAHI’s sliced predictions break down the input image into slightly overlapping patches, performs prediction on each patch and finally merges the annotations for each patch to visualize them on the original image.</a:t>
            </a:r>
            <a:endParaRPr lang="en" sz="1100" dirty="0">
              <a:solidFill>
                <a:schemeClr val="tx1"/>
              </a:solidFill>
            </a:endParaRPr>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227063b9e4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227063b9e4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dirty="0">
                <a:solidFill>
                  <a:schemeClr val="tx1"/>
                </a:solidFill>
                <a:effectLst/>
                <a:latin typeface="source-serif-pro"/>
              </a:rPr>
              <a:t>SAHI’s sliced predictions break down the input image into slightly overlapping patches, performs prediction on each patch and finally merges the annotations for each patch to visualize them on the original image.</a:t>
            </a:r>
            <a:endParaRPr lang="en" sz="1100" dirty="0">
              <a:solidFill>
                <a:schemeClr val="tx1"/>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75243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00344fc670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00344fc670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00344fc670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00344fc670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9125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00344fc670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00344fc670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0878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4B5CD-996D-A547-8A6C-9EB1BEB434DC}" type="slidenum">
              <a:rPr lang="en-US" smtClean="0"/>
              <a:t>‹#›</a:t>
            </a:fld>
            <a:endParaRPr lang="en-US"/>
          </a:p>
        </p:txBody>
      </p:sp>
    </p:spTree>
    <p:extLst>
      <p:ext uri="{BB962C8B-B14F-4D97-AF65-F5344CB8AC3E}">
        <p14:creationId xmlns:p14="http://schemas.microsoft.com/office/powerpoint/2010/main" val="3103543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4.emf"/><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emf"/><Relationship Id="rId7" Type="http://schemas.openxmlformats.org/officeDocument/2006/relationships/image" Target="../media/image10.png"/><Relationship Id="rId12" Type="http://schemas.openxmlformats.org/officeDocument/2006/relationships/image" Target="../media/image16.sv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13.png"/><Relationship Id="rId11" Type="http://schemas.openxmlformats.org/officeDocument/2006/relationships/image" Target="../media/image15.png"/><Relationship Id="rId5" Type="http://schemas.openxmlformats.org/officeDocument/2006/relationships/image" Target="../media/image12.pn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emf"/><Relationship Id="rId7" Type="http://schemas.openxmlformats.org/officeDocument/2006/relationships/image" Target="../media/image10.png"/><Relationship Id="rId12" Type="http://schemas.openxmlformats.org/officeDocument/2006/relationships/image" Target="../media/image16.sv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13.png"/><Relationship Id="rId11" Type="http://schemas.openxmlformats.org/officeDocument/2006/relationships/image" Target="../media/image15.png"/><Relationship Id="rId5" Type="http://schemas.openxmlformats.org/officeDocument/2006/relationships/image" Target="../media/image12.pn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4.emf"/><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17.JPG"/><Relationship Id="rId5" Type="http://schemas.openxmlformats.org/officeDocument/2006/relationships/image" Target="../media/image4.emf"/><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4.emf"/><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emf"/><Relationship Id="rId7"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emf"/><Relationship Id="rId7" Type="http://schemas.openxmlformats.org/officeDocument/2006/relationships/image" Target="../media/image10.png"/><Relationship Id="rId12" Type="http://schemas.openxmlformats.org/officeDocument/2006/relationships/image" Target="../media/image16.svg"/><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image" Target="../media/image13.png"/><Relationship Id="rId11" Type="http://schemas.openxmlformats.org/officeDocument/2006/relationships/image" Target="../media/image15.png"/><Relationship Id="rId5" Type="http://schemas.openxmlformats.org/officeDocument/2006/relationships/image" Target="../media/image12.pn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4.em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4.emf"/><Relationship Id="rId7"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hyperlink" Target="http://digits-dev-box-fish.shore.mbari.or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23.xml.rels><?xml version="1.0" encoding="UTF-8" standalone="yes"?>
<Relationships xmlns="http://schemas.openxmlformats.org/package/2006/relationships"><Relationship Id="rId3" Type="http://schemas.openxmlformats.org/officeDocument/2006/relationships/hyperlink" Target="http://digits-dev-box-fish.shore.mbari.org/"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G"/><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4.JPG"/><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2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4.JPG"/><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8.jpg"/></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5.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312195" y="2133724"/>
            <a:ext cx="4849539" cy="646331"/>
          </a:xfrm>
          <a:prstGeom prst="rect">
            <a:avLst/>
          </a:prstGeom>
        </p:spPr>
        <p:txBody>
          <a:bodyPr wrap="square">
            <a:spAutoFit/>
          </a:bodyPr>
          <a:lstStyle/>
          <a:p>
            <a:pPr algn="ctr"/>
            <a:r>
              <a:rPr lang="en-US" sz="1200" b="1" dirty="0">
                <a:solidFill>
                  <a:schemeClr val="accent5"/>
                </a:solidFill>
              </a:rPr>
              <a:t> Danelle Cline, Software Engineer,</a:t>
            </a:r>
            <a:r>
              <a:rPr lang="en-US" sz="1200" b="1" dirty="0">
                <a:solidFill>
                  <a:srgbClr val="FFC000"/>
                </a:solidFill>
              </a:rPr>
              <a:t> </a:t>
            </a:r>
            <a:r>
              <a:rPr lang="en-US" sz="1200" b="1" dirty="0" err="1">
                <a:solidFill>
                  <a:srgbClr val="FFC000"/>
                </a:solidFill>
              </a:rPr>
              <a:t>dcline@mbari.org</a:t>
            </a:r>
            <a:endParaRPr lang="en-US" sz="1200" b="1" dirty="0">
              <a:solidFill>
                <a:schemeClr val="accent5"/>
              </a:solidFill>
            </a:endParaRPr>
          </a:p>
          <a:p>
            <a:pPr algn="ctr"/>
            <a:r>
              <a:rPr lang="en-US" sz="1200" b="1" dirty="0">
                <a:solidFill>
                  <a:schemeClr val="accent5"/>
                </a:solidFill>
              </a:rPr>
              <a:t>Duane Edgington, Software Engineer</a:t>
            </a:r>
            <a:r>
              <a:rPr lang="en-US" sz="1200" b="1" dirty="0">
                <a:solidFill>
                  <a:srgbClr val="FFC000"/>
                </a:solidFill>
              </a:rPr>
              <a:t> </a:t>
            </a:r>
            <a:r>
              <a:rPr lang="en-US" sz="1200" b="1" dirty="0" err="1">
                <a:solidFill>
                  <a:srgbClr val="FFC000"/>
                </a:solidFill>
              </a:rPr>
              <a:t>duane@mbari.org</a:t>
            </a:r>
            <a:endParaRPr lang="en-US" sz="1200" b="1" dirty="0">
              <a:solidFill>
                <a:schemeClr val="accent5"/>
              </a:solidFill>
            </a:endParaRPr>
          </a:p>
          <a:p>
            <a:pPr algn="ctr"/>
            <a:r>
              <a:rPr lang="en-US" sz="1200" b="1" dirty="0">
                <a:solidFill>
                  <a:schemeClr val="accent5"/>
                </a:solidFill>
              </a:rPr>
              <a:t> </a:t>
            </a:r>
            <a:endParaRPr lang="en-US" sz="1200" b="1" dirty="0">
              <a:solidFill>
                <a:srgbClr val="FFC000"/>
              </a:solidFill>
            </a:endParaRPr>
          </a:p>
        </p:txBody>
      </p:sp>
      <p:pic>
        <p:nvPicPr>
          <p:cNvPr id="3" name="Picture 2">
            <a:extLst>
              <a:ext uri="{FF2B5EF4-FFF2-40B4-BE49-F238E27FC236}">
                <a16:creationId xmlns:a16="http://schemas.microsoft.com/office/drawing/2014/main" id="{82E8927F-8CF0-7BEF-B603-B93DF4A4D849}"/>
              </a:ext>
            </a:extLst>
          </p:cNvPr>
          <p:cNvPicPr>
            <a:picLocks noChangeAspect="1"/>
          </p:cNvPicPr>
          <p:nvPr/>
        </p:nvPicPr>
        <p:blipFill>
          <a:blip r:embed="rId3"/>
          <a:stretch>
            <a:fillRect/>
          </a:stretch>
        </p:blipFill>
        <p:spPr>
          <a:xfrm>
            <a:off x="3390900" y="4705520"/>
            <a:ext cx="2491953" cy="437980"/>
          </a:xfrm>
          <a:prstGeom prst="rect">
            <a:avLst/>
          </a:prstGeom>
        </p:spPr>
      </p:pic>
      <p:sp>
        <p:nvSpPr>
          <p:cNvPr id="6" name="TextBox 5">
            <a:extLst>
              <a:ext uri="{FF2B5EF4-FFF2-40B4-BE49-F238E27FC236}">
                <a16:creationId xmlns:a16="http://schemas.microsoft.com/office/drawing/2014/main" id="{C5C386ED-14EB-12F7-E96E-AED8555F18E2}"/>
              </a:ext>
            </a:extLst>
          </p:cNvPr>
          <p:cNvSpPr txBox="1"/>
          <p:nvPr/>
        </p:nvSpPr>
        <p:spPr>
          <a:xfrm>
            <a:off x="289322" y="67107"/>
            <a:ext cx="8565356" cy="1200329"/>
          </a:xfrm>
          <a:prstGeom prst="rect">
            <a:avLst/>
          </a:prstGeom>
          <a:noFill/>
        </p:spPr>
        <p:txBody>
          <a:bodyPr wrap="square">
            <a:spAutoFit/>
          </a:bodyPr>
          <a:lstStyle/>
          <a:p>
            <a:pPr algn="ctr"/>
            <a:r>
              <a:rPr lang="en-US" sz="3200" b="1" dirty="0">
                <a:solidFill>
                  <a:schemeClr val="tx1"/>
                </a:solidFill>
              </a:rPr>
              <a:t>UAV </a:t>
            </a:r>
          </a:p>
          <a:p>
            <a:pPr algn="ctr"/>
            <a:r>
              <a:rPr lang="en-US" sz="3200" b="1" dirty="0">
                <a:solidFill>
                  <a:schemeClr val="tx1"/>
                </a:solidFill>
              </a:rPr>
              <a:t>Machine Learning Overview</a:t>
            </a:r>
            <a:r>
              <a:rPr lang="en-US" sz="4000" b="1" dirty="0">
                <a:solidFill>
                  <a:schemeClr val="tx1"/>
                </a:solidFill>
              </a:rPr>
              <a:t>   </a:t>
            </a:r>
          </a:p>
        </p:txBody>
      </p:sp>
      <p:pic>
        <p:nvPicPr>
          <p:cNvPr id="8" name="Picture 7">
            <a:extLst>
              <a:ext uri="{FF2B5EF4-FFF2-40B4-BE49-F238E27FC236}">
                <a16:creationId xmlns:a16="http://schemas.microsoft.com/office/drawing/2014/main" id="{76E1808B-4E10-40A9-DF27-91A2BBF8B2B2}"/>
              </a:ext>
            </a:extLst>
          </p:cNvPr>
          <p:cNvPicPr>
            <a:picLocks noChangeAspect="1"/>
          </p:cNvPicPr>
          <p:nvPr/>
        </p:nvPicPr>
        <p:blipFill rotWithShape="1">
          <a:blip r:embed="rId4">
            <a:alphaModFix amt="38000"/>
          </a:blip>
          <a:srcRect l="1749" t="9372" r="912" b="6350"/>
          <a:stretch/>
        </p:blipFill>
        <p:spPr>
          <a:xfrm>
            <a:off x="0" y="0"/>
            <a:ext cx="9144001" cy="5143500"/>
          </a:xfrm>
          <a:prstGeom prst="rect">
            <a:avLst/>
          </a:prstGeom>
        </p:spPr>
      </p:pic>
    </p:spTree>
    <p:extLst>
      <p:ext uri="{BB962C8B-B14F-4D97-AF65-F5344CB8AC3E}">
        <p14:creationId xmlns:p14="http://schemas.microsoft.com/office/powerpoint/2010/main" val="2865732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194" name="Picture 2">
            <a:extLst>
              <a:ext uri="{FF2B5EF4-FFF2-40B4-BE49-F238E27FC236}">
                <a16:creationId xmlns:a16="http://schemas.microsoft.com/office/drawing/2014/main" id="{1A2419E0-A3E0-B89B-AFB4-9508458A30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9038" y="0"/>
            <a:ext cx="6765925"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B9489560-E571-D23F-C440-EC08409E2A6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pic>
        <p:nvPicPr>
          <p:cNvPr id="7" name="Picture 6">
            <a:extLst>
              <a:ext uri="{FF2B5EF4-FFF2-40B4-BE49-F238E27FC236}">
                <a16:creationId xmlns:a16="http://schemas.microsoft.com/office/drawing/2014/main" id="{AE2B781D-11C8-9F9A-C771-73972E9280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Tree>
    <p:extLst>
      <p:ext uri="{BB962C8B-B14F-4D97-AF65-F5344CB8AC3E}">
        <p14:creationId xmlns:p14="http://schemas.microsoft.com/office/powerpoint/2010/main" val="1705724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240CF8B-EF8A-3978-6C3A-17B2E1F291B3}"/>
              </a:ext>
            </a:extLst>
          </p:cNvPr>
          <p:cNvPicPr>
            <a:picLocks noChangeAspect="1"/>
          </p:cNvPicPr>
          <p:nvPr/>
        </p:nvPicPr>
        <p:blipFill>
          <a:blip r:embed="rId3"/>
          <a:stretch>
            <a:fillRect/>
          </a:stretch>
        </p:blipFill>
        <p:spPr>
          <a:xfrm>
            <a:off x="3730922" y="439647"/>
            <a:ext cx="2557259" cy="1700187"/>
          </a:xfrm>
          <a:prstGeom prst="rect">
            <a:avLst/>
          </a:prstGeom>
        </p:spPr>
      </p:pic>
      <p:pic>
        <p:nvPicPr>
          <p:cNvPr id="6" name="Picture 5">
            <a:extLst>
              <a:ext uri="{FF2B5EF4-FFF2-40B4-BE49-F238E27FC236}">
                <a16:creationId xmlns:a16="http://schemas.microsoft.com/office/drawing/2014/main" id="{840D46BE-5D95-FA61-A655-ADBD87F3BF3F}"/>
              </a:ext>
            </a:extLst>
          </p:cNvPr>
          <p:cNvPicPr>
            <a:picLocks noChangeAspect="1"/>
          </p:cNvPicPr>
          <p:nvPr/>
        </p:nvPicPr>
        <p:blipFill>
          <a:blip r:embed="rId4"/>
          <a:stretch>
            <a:fillRect/>
          </a:stretch>
        </p:blipFill>
        <p:spPr>
          <a:xfrm>
            <a:off x="781717" y="439647"/>
            <a:ext cx="2678574" cy="2305979"/>
          </a:xfrm>
          <a:prstGeom prst="rect">
            <a:avLst/>
          </a:prstGeom>
        </p:spPr>
      </p:pic>
      <p:pic>
        <p:nvPicPr>
          <p:cNvPr id="8" name="Picture 7">
            <a:extLst>
              <a:ext uri="{FF2B5EF4-FFF2-40B4-BE49-F238E27FC236}">
                <a16:creationId xmlns:a16="http://schemas.microsoft.com/office/drawing/2014/main" id="{8A3878BA-3845-DFDD-0E93-53722049307A}"/>
              </a:ext>
            </a:extLst>
          </p:cNvPr>
          <p:cNvPicPr>
            <a:picLocks noChangeAspect="1"/>
          </p:cNvPicPr>
          <p:nvPr/>
        </p:nvPicPr>
        <p:blipFill>
          <a:blip r:embed="rId5"/>
          <a:stretch>
            <a:fillRect/>
          </a:stretch>
        </p:blipFill>
        <p:spPr>
          <a:xfrm>
            <a:off x="3730922" y="2279773"/>
            <a:ext cx="2918266" cy="1958226"/>
          </a:xfrm>
          <a:prstGeom prst="rect">
            <a:avLst/>
          </a:prstGeom>
          <a:ln>
            <a:solidFill>
              <a:schemeClr val="bg2"/>
            </a:solidFill>
          </a:ln>
        </p:spPr>
      </p:pic>
      <p:sp>
        <p:nvSpPr>
          <p:cNvPr id="10" name="Slide Number Placeholder 9">
            <a:extLst>
              <a:ext uri="{FF2B5EF4-FFF2-40B4-BE49-F238E27FC236}">
                <a16:creationId xmlns:a16="http://schemas.microsoft.com/office/drawing/2014/main" id="{ED9C32C0-B4B0-B617-9182-6A917D1998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pic>
        <p:nvPicPr>
          <p:cNvPr id="11" name="Picture 10">
            <a:extLst>
              <a:ext uri="{FF2B5EF4-FFF2-40B4-BE49-F238E27FC236}">
                <a16:creationId xmlns:a16="http://schemas.microsoft.com/office/drawing/2014/main" id="{F37CD434-7A59-44DD-EBA1-9E61263945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
        <p:nvSpPr>
          <p:cNvPr id="13" name="TextBox 12">
            <a:extLst>
              <a:ext uri="{FF2B5EF4-FFF2-40B4-BE49-F238E27FC236}">
                <a16:creationId xmlns:a16="http://schemas.microsoft.com/office/drawing/2014/main" id="{4DC69436-BEB0-D21C-8B6F-A1A8F9CB8765}"/>
              </a:ext>
            </a:extLst>
          </p:cNvPr>
          <p:cNvSpPr txBox="1"/>
          <p:nvPr/>
        </p:nvSpPr>
        <p:spPr>
          <a:xfrm>
            <a:off x="532964" y="-37407"/>
            <a:ext cx="5449823" cy="477054"/>
          </a:xfrm>
          <a:prstGeom prst="rect">
            <a:avLst/>
          </a:prstGeom>
          <a:noFill/>
        </p:spPr>
        <p:txBody>
          <a:bodyPr wrap="square">
            <a:spAutoFit/>
          </a:bodyPr>
          <a:lstStyle/>
          <a:p>
            <a:r>
              <a:rPr lang="en-US" sz="2500" b="1" dirty="0">
                <a:solidFill>
                  <a:schemeClr val="tx1"/>
                </a:solidFill>
              </a:rPr>
              <a:t>So many missions, so little time</a:t>
            </a:r>
            <a:endParaRPr lang="en-US" sz="2500" dirty="0"/>
          </a:p>
        </p:txBody>
      </p:sp>
      <p:pic>
        <p:nvPicPr>
          <p:cNvPr id="15" name="Picture 14">
            <a:extLst>
              <a:ext uri="{FF2B5EF4-FFF2-40B4-BE49-F238E27FC236}">
                <a16:creationId xmlns:a16="http://schemas.microsoft.com/office/drawing/2014/main" id="{2F2BCBF7-43B6-A80F-47B3-C038FEC694C2}"/>
              </a:ext>
            </a:extLst>
          </p:cNvPr>
          <p:cNvPicPr>
            <a:picLocks noChangeAspect="1"/>
          </p:cNvPicPr>
          <p:nvPr/>
        </p:nvPicPr>
        <p:blipFill>
          <a:blip r:embed="rId7"/>
          <a:stretch>
            <a:fillRect/>
          </a:stretch>
        </p:blipFill>
        <p:spPr>
          <a:xfrm>
            <a:off x="865451" y="2852035"/>
            <a:ext cx="2730156" cy="1811182"/>
          </a:xfrm>
          <a:prstGeom prst="rect">
            <a:avLst/>
          </a:prstGeom>
        </p:spPr>
      </p:pic>
    </p:spTree>
    <p:extLst>
      <p:ext uri="{BB962C8B-B14F-4D97-AF65-F5344CB8AC3E}">
        <p14:creationId xmlns:p14="http://schemas.microsoft.com/office/powerpoint/2010/main" val="4210750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3C9F7936-CEA2-8CC9-F096-8301691F9F5E}"/>
              </a:ext>
            </a:extLst>
          </p:cNvPr>
          <p:cNvSpPr/>
          <p:nvPr/>
        </p:nvSpPr>
        <p:spPr>
          <a:xfrm>
            <a:off x="2740101" y="1974426"/>
            <a:ext cx="1901371" cy="11275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Object</a:t>
            </a:r>
          </a:p>
          <a:p>
            <a:pPr algn="ctr"/>
            <a:r>
              <a:rPr lang="en-US" dirty="0">
                <a:solidFill>
                  <a:schemeClr val="tx1"/>
                </a:solidFill>
              </a:rPr>
              <a:t>Detection and Clustering</a:t>
            </a:r>
            <a:r>
              <a:rPr lang="en-US" dirty="0"/>
              <a:t> </a:t>
            </a:r>
          </a:p>
        </p:txBody>
      </p:sp>
      <p:sp>
        <p:nvSpPr>
          <p:cNvPr id="36" name="TextBox 35">
            <a:extLst>
              <a:ext uri="{FF2B5EF4-FFF2-40B4-BE49-F238E27FC236}">
                <a16:creationId xmlns:a16="http://schemas.microsoft.com/office/drawing/2014/main" id="{7BBB6F04-FBF6-EB11-2207-E4A8F6FCE66F}"/>
              </a:ext>
            </a:extLst>
          </p:cNvPr>
          <p:cNvSpPr txBox="1"/>
          <p:nvPr/>
        </p:nvSpPr>
        <p:spPr>
          <a:xfrm>
            <a:off x="289322" y="67107"/>
            <a:ext cx="8565356" cy="477054"/>
          </a:xfrm>
          <a:prstGeom prst="rect">
            <a:avLst/>
          </a:prstGeom>
          <a:noFill/>
        </p:spPr>
        <p:txBody>
          <a:bodyPr wrap="square">
            <a:spAutoFit/>
          </a:bodyPr>
          <a:lstStyle/>
          <a:p>
            <a:pPr algn="ctr"/>
            <a:r>
              <a:rPr lang="en-US" sz="2500" b="1" dirty="0">
                <a:solidFill>
                  <a:schemeClr val="tx1"/>
                </a:solidFill>
              </a:rPr>
              <a:t>UAV Model Training</a:t>
            </a:r>
          </a:p>
        </p:txBody>
      </p:sp>
      <p:sp>
        <p:nvSpPr>
          <p:cNvPr id="12" name="Right Arrow 11">
            <a:extLst>
              <a:ext uri="{FF2B5EF4-FFF2-40B4-BE49-F238E27FC236}">
                <a16:creationId xmlns:a16="http://schemas.microsoft.com/office/drawing/2014/main" id="{2B1C655C-FA7D-F669-02E2-E981DFBF5503}"/>
              </a:ext>
            </a:extLst>
          </p:cNvPr>
          <p:cNvSpPr/>
          <p:nvPr/>
        </p:nvSpPr>
        <p:spPr>
          <a:xfrm>
            <a:off x="4518609" y="2390895"/>
            <a:ext cx="430483" cy="294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2">
            <a:extLst>
              <a:ext uri="{FF2B5EF4-FFF2-40B4-BE49-F238E27FC236}">
                <a16:creationId xmlns:a16="http://schemas.microsoft.com/office/drawing/2014/main" id="{DC20319F-5CBD-273C-47F8-084DED67F08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pic>
        <p:nvPicPr>
          <p:cNvPr id="14" name="Picture 13">
            <a:extLst>
              <a:ext uri="{FF2B5EF4-FFF2-40B4-BE49-F238E27FC236}">
                <a16:creationId xmlns:a16="http://schemas.microsoft.com/office/drawing/2014/main" id="{A461DD0D-476A-857C-E794-022C2F57B0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grpSp>
        <p:nvGrpSpPr>
          <p:cNvPr id="29" name="Group 28">
            <a:extLst>
              <a:ext uri="{FF2B5EF4-FFF2-40B4-BE49-F238E27FC236}">
                <a16:creationId xmlns:a16="http://schemas.microsoft.com/office/drawing/2014/main" id="{CFC3FE2F-EEF9-DD58-BBAB-E13B6EA65CBC}"/>
              </a:ext>
            </a:extLst>
          </p:cNvPr>
          <p:cNvGrpSpPr/>
          <p:nvPr/>
        </p:nvGrpSpPr>
        <p:grpSpPr>
          <a:xfrm>
            <a:off x="73131" y="1298575"/>
            <a:ext cx="2373945" cy="2284009"/>
            <a:chOff x="250818" y="1235776"/>
            <a:chExt cx="2373945" cy="2284009"/>
          </a:xfrm>
        </p:grpSpPr>
        <p:pic>
          <p:nvPicPr>
            <p:cNvPr id="16" name="Picture 15">
              <a:extLst>
                <a:ext uri="{FF2B5EF4-FFF2-40B4-BE49-F238E27FC236}">
                  <a16:creationId xmlns:a16="http://schemas.microsoft.com/office/drawing/2014/main" id="{80481926-E612-CD7C-3675-9AE1A0529B0E}"/>
                </a:ext>
              </a:extLst>
            </p:cNvPr>
            <p:cNvPicPr>
              <a:picLocks noChangeAspect="1"/>
            </p:cNvPicPr>
            <p:nvPr/>
          </p:nvPicPr>
          <p:blipFill>
            <a:blip r:embed="rId4"/>
            <a:stretch>
              <a:fillRect/>
            </a:stretch>
          </p:blipFill>
          <p:spPr>
            <a:xfrm>
              <a:off x="250818" y="1235776"/>
              <a:ext cx="1849689" cy="1592394"/>
            </a:xfrm>
            <a:prstGeom prst="rect">
              <a:avLst/>
            </a:prstGeom>
          </p:spPr>
        </p:pic>
        <p:pic>
          <p:nvPicPr>
            <p:cNvPr id="17" name="Picture 16">
              <a:extLst>
                <a:ext uri="{FF2B5EF4-FFF2-40B4-BE49-F238E27FC236}">
                  <a16:creationId xmlns:a16="http://schemas.microsoft.com/office/drawing/2014/main" id="{348D57FA-1924-3F75-0FEB-71E8F2389AB5}"/>
                </a:ext>
              </a:extLst>
            </p:cNvPr>
            <p:cNvPicPr>
              <a:picLocks noChangeAspect="1"/>
            </p:cNvPicPr>
            <p:nvPr/>
          </p:nvPicPr>
          <p:blipFill>
            <a:blip r:embed="rId5"/>
            <a:stretch>
              <a:fillRect/>
            </a:stretch>
          </p:blipFill>
          <p:spPr>
            <a:xfrm>
              <a:off x="311699" y="1508272"/>
              <a:ext cx="2057048" cy="1380328"/>
            </a:xfrm>
            <a:prstGeom prst="rect">
              <a:avLst/>
            </a:prstGeom>
            <a:ln>
              <a:solidFill>
                <a:schemeClr val="bg2"/>
              </a:solidFill>
            </a:ln>
          </p:spPr>
        </p:pic>
        <p:pic>
          <p:nvPicPr>
            <p:cNvPr id="18" name="Picture 17">
              <a:extLst>
                <a:ext uri="{FF2B5EF4-FFF2-40B4-BE49-F238E27FC236}">
                  <a16:creationId xmlns:a16="http://schemas.microsoft.com/office/drawing/2014/main" id="{57C9D34D-90D1-0A29-40D6-ED0121B18881}"/>
                </a:ext>
              </a:extLst>
            </p:cNvPr>
            <p:cNvPicPr>
              <a:picLocks noChangeAspect="1"/>
            </p:cNvPicPr>
            <p:nvPr/>
          </p:nvPicPr>
          <p:blipFill>
            <a:blip r:embed="rId6"/>
            <a:stretch>
              <a:fillRect/>
            </a:stretch>
          </p:blipFill>
          <p:spPr>
            <a:xfrm>
              <a:off x="427038" y="1763435"/>
              <a:ext cx="2080691" cy="1380328"/>
            </a:xfrm>
            <a:prstGeom prst="rect">
              <a:avLst/>
            </a:prstGeom>
          </p:spPr>
        </p:pic>
        <p:pic>
          <p:nvPicPr>
            <p:cNvPr id="15" name="Picture 14">
              <a:extLst>
                <a:ext uri="{FF2B5EF4-FFF2-40B4-BE49-F238E27FC236}">
                  <a16:creationId xmlns:a16="http://schemas.microsoft.com/office/drawing/2014/main" id="{D853B626-92FF-93B7-8624-F83C2D9C5D05}"/>
                </a:ext>
              </a:extLst>
            </p:cNvPr>
            <p:cNvPicPr>
              <a:picLocks noChangeAspect="1"/>
            </p:cNvPicPr>
            <p:nvPr/>
          </p:nvPicPr>
          <p:blipFill>
            <a:blip r:embed="rId7"/>
            <a:stretch>
              <a:fillRect/>
            </a:stretch>
          </p:blipFill>
          <p:spPr>
            <a:xfrm>
              <a:off x="515091" y="2117175"/>
              <a:ext cx="2109672" cy="1402610"/>
            </a:xfrm>
            <a:prstGeom prst="rect">
              <a:avLst/>
            </a:prstGeom>
          </p:spPr>
        </p:pic>
      </p:grpSp>
      <p:sp>
        <p:nvSpPr>
          <p:cNvPr id="11" name="Right Arrow 10">
            <a:extLst>
              <a:ext uri="{FF2B5EF4-FFF2-40B4-BE49-F238E27FC236}">
                <a16:creationId xmlns:a16="http://schemas.microsoft.com/office/drawing/2014/main" id="{35D3677A-483C-1EDE-870C-5BDDCD340806}"/>
              </a:ext>
            </a:extLst>
          </p:cNvPr>
          <p:cNvSpPr/>
          <p:nvPr/>
        </p:nvSpPr>
        <p:spPr>
          <a:xfrm>
            <a:off x="2309618" y="2406230"/>
            <a:ext cx="430483" cy="294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95B98CAD-0BF5-49DA-053A-3AB693C68B75}"/>
              </a:ext>
            </a:extLst>
          </p:cNvPr>
          <p:cNvGrpSpPr/>
          <p:nvPr/>
        </p:nvGrpSpPr>
        <p:grpSpPr>
          <a:xfrm>
            <a:off x="4862349" y="1508272"/>
            <a:ext cx="1557631" cy="1627267"/>
            <a:chOff x="6323303" y="1456456"/>
            <a:chExt cx="1557631" cy="1627267"/>
          </a:xfrm>
        </p:grpSpPr>
        <p:pic>
          <p:nvPicPr>
            <p:cNvPr id="19" name="Picture 18">
              <a:extLst>
                <a:ext uri="{FF2B5EF4-FFF2-40B4-BE49-F238E27FC236}">
                  <a16:creationId xmlns:a16="http://schemas.microsoft.com/office/drawing/2014/main" id="{D6FDD2D3-DBBB-9E85-182F-E80579D84ABD}"/>
                </a:ext>
              </a:extLst>
            </p:cNvPr>
            <p:cNvPicPr>
              <a:picLocks noChangeAspect="1"/>
            </p:cNvPicPr>
            <p:nvPr/>
          </p:nvPicPr>
          <p:blipFill rotWithShape="1">
            <a:blip r:embed="rId8"/>
            <a:srcRect l="12912" t="12913" r="11111" b="11171"/>
            <a:stretch/>
          </p:blipFill>
          <p:spPr>
            <a:xfrm>
              <a:off x="6323303" y="1456456"/>
              <a:ext cx="933054" cy="932308"/>
            </a:xfrm>
            <a:prstGeom prst="rect">
              <a:avLst/>
            </a:prstGeom>
          </p:spPr>
        </p:pic>
        <p:pic>
          <p:nvPicPr>
            <p:cNvPr id="20" name="Picture 19">
              <a:extLst>
                <a:ext uri="{FF2B5EF4-FFF2-40B4-BE49-F238E27FC236}">
                  <a16:creationId xmlns:a16="http://schemas.microsoft.com/office/drawing/2014/main" id="{5271258C-4D67-A2EF-2241-5ABAD1FDF825}"/>
                </a:ext>
              </a:extLst>
            </p:cNvPr>
            <p:cNvPicPr>
              <a:picLocks noChangeAspect="1"/>
            </p:cNvPicPr>
            <p:nvPr/>
          </p:nvPicPr>
          <p:blipFill rotWithShape="1">
            <a:blip r:embed="rId9"/>
            <a:srcRect l="12791" t="12445" r="10613" b="10847"/>
            <a:stretch/>
          </p:blipFill>
          <p:spPr>
            <a:xfrm>
              <a:off x="6622118" y="1875436"/>
              <a:ext cx="818996" cy="820180"/>
            </a:xfrm>
            <a:prstGeom prst="rect">
              <a:avLst/>
            </a:prstGeom>
          </p:spPr>
        </p:pic>
        <p:pic>
          <p:nvPicPr>
            <p:cNvPr id="21" name="Picture 20">
              <a:extLst>
                <a:ext uri="{FF2B5EF4-FFF2-40B4-BE49-F238E27FC236}">
                  <a16:creationId xmlns:a16="http://schemas.microsoft.com/office/drawing/2014/main" id="{2A9314B9-6037-406A-4090-FF0D6CC924BE}"/>
                </a:ext>
              </a:extLst>
            </p:cNvPr>
            <p:cNvPicPr>
              <a:picLocks noChangeAspect="1"/>
            </p:cNvPicPr>
            <p:nvPr/>
          </p:nvPicPr>
          <p:blipFill rotWithShape="1">
            <a:blip r:embed="rId10"/>
            <a:srcRect l="13457" t="15202" r="12875" b="31221"/>
            <a:stretch/>
          </p:blipFill>
          <p:spPr>
            <a:xfrm>
              <a:off x="6878134" y="2354414"/>
              <a:ext cx="1002800" cy="729309"/>
            </a:xfrm>
            <a:prstGeom prst="rect">
              <a:avLst/>
            </a:prstGeom>
          </p:spPr>
        </p:pic>
      </p:grpSp>
      <p:sp>
        <p:nvSpPr>
          <p:cNvPr id="24" name="Oval 23">
            <a:extLst>
              <a:ext uri="{FF2B5EF4-FFF2-40B4-BE49-F238E27FC236}">
                <a16:creationId xmlns:a16="http://schemas.microsoft.com/office/drawing/2014/main" id="{1844A4CF-5F55-F0FE-4271-9D87616CCA3C}"/>
              </a:ext>
            </a:extLst>
          </p:cNvPr>
          <p:cNvSpPr/>
          <p:nvPr/>
        </p:nvSpPr>
        <p:spPr>
          <a:xfrm>
            <a:off x="6499852" y="1940707"/>
            <a:ext cx="1901371" cy="11275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Model Training</a:t>
            </a:r>
          </a:p>
          <a:p>
            <a:pPr algn="ctr"/>
            <a:r>
              <a:rPr lang="en-US" dirty="0"/>
              <a:t> Train and Object Detector</a:t>
            </a:r>
          </a:p>
        </p:txBody>
      </p:sp>
      <p:sp>
        <p:nvSpPr>
          <p:cNvPr id="30" name="Right Arrow 29">
            <a:extLst>
              <a:ext uri="{FF2B5EF4-FFF2-40B4-BE49-F238E27FC236}">
                <a16:creationId xmlns:a16="http://schemas.microsoft.com/office/drawing/2014/main" id="{7A9F6C0A-19D0-179F-ADE9-1478260F35A1}"/>
              </a:ext>
            </a:extLst>
          </p:cNvPr>
          <p:cNvSpPr/>
          <p:nvPr/>
        </p:nvSpPr>
        <p:spPr>
          <a:xfrm>
            <a:off x="6192232" y="2337342"/>
            <a:ext cx="430483" cy="294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Graphic 33" descr="Users">
            <a:extLst>
              <a:ext uri="{FF2B5EF4-FFF2-40B4-BE49-F238E27FC236}">
                <a16:creationId xmlns:a16="http://schemas.microsoft.com/office/drawing/2014/main" id="{1FFDB1B9-34E9-875D-0C28-B3DE0FE61E0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559080" y="1679850"/>
            <a:ext cx="914400" cy="914400"/>
          </a:xfrm>
          <a:prstGeom prst="rect">
            <a:avLst/>
          </a:prstGeom>
        </p:spPr>
      </p:pic>
      <p:sp>
        <p:nvSpPr>
          <p:cNvPr id="38" name="TextBox 37">
            <a:extLst>
              <a:ext uri="{FF2B5EF4-FFF2-40B4-BE49-F238E27FC236}">
                <a16:creationId xmlns:a16="http://schemas.microsoft.com/office/drawing/2014/main" id="{C848F607-DB2F-AC6A-F59C-1E9F0525E578}"/>
              </a:ext>
            </a:extLst>
          </p:cNvPr>
          <p:cNvSpPr txBox="1"/>
          <p:nvPr/>
        </p:nvSpPr>
        <p:spPr>
          <a:xfrm>
            <a:off x="5693858" y="1649663"/>
            <a:ext cx="1002800" cy="307777"/>
          </a:xfrm>
          <a:prstGeom prst="rect">
            <a:avLst/>
          </a:prstGeom>
          <a:noFill/>
        </p:spPr>
        <p:txBody>
          <a:bodyPr wrap="square">
            <a:spAutoFit/>
          </a:bodyPr>
          <a:lstStyle/>
          <a:p>
            <a:r>
              <a:rPr lang="en-US" dirty="0">
                <a:solidFill>
                  <a:schemeClr val="tx1"/>
                </a:solidFill>
              </a:rPr>
              <a:t>Label</a:t>
            </a:r>
            <a:endParaRPr lang="en-US" dirty="0"/>
          </a:p>
        </p:txBody>
      </p:sp>
    </p:spTree>
    <p:extLst>
      <p:ext uri="{BB962C8B-B14F-4D97-AF65-F5344CB8AC3E}">
        <p14:creationId xmlns:p14="http://schemas.microsoft.com/office/powerpoint/2010/main" val="1106410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3C9F7936-CEA2-8CC9-F096-8301691F9F5E}"/>
              </a:ext>
            </a:extLst>
          </p:cNvPr>
          <p:cNvSpPr/>
          <p:nvPr/>
        </p:nvSpPr>
        <p:spPr>
          <a:xfrm>
            <a:off x="2740101" y="1974426"/>
            <a:ext cx="1901371" cy="11275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Model Prediction</a:t>
            </a:r>
          </a:p>
          <a:p>
            <a:pPr algn="ctr"/>
            <a:r>
              <a:rPr lang="en-US" dirty="0"/>
              <a:t> Object Detector</a:t>
            </a:r>
          </a:p>
        </p:txBody>
      </p:sp>
      <p:sp>
        <p:nvSpPr>
          <p:cNvPr id="36" name="TextBox 35">
            <a:extLst>
              <a:ext uri="{FF2B5EF4-FFF2-40B4-BE49-F238E27FC236}">
                <a16:creationId xmlns:a16="http://schemas.microsoft.com/office/drawing/2014/main" id="{7BBB6F04-FBF6-EB11-2207-E4A8F6FCE66F}"/>
              </a:ext>
            </a:extLst>
          </p:cNvPr>
          <p:cNvSpPr txBox="1"/>
          <p:nvPr/>
        </p:nvSpPr>
        <p:spPr>
          <a:xfrm>
            <a:off x="289322" y="67107"/>
            <a:ext cx="8565356" cy="477054"/>
          </a:xfrm>
          <a:prstGeom prst="rect">
            <a:avLst/>
          </a:prstGeom>
          <a:noFill/>
        </p:spPr>
        <p:txBody>
          <a:bodyPr wrap="square">
            <a:spAutoFit/>
          </a:bodyPr>
          <a:lstStyle/>
          <a:p>
            <a:pPr algn="ctr"/>
            <a:r>
              <a:rPr lang="en-US" sz="2500" b="1" dirty="0">
                <a:solidFill>
                  <a:schemeClr val="tx1"/>
                </a:solidFill>
              </a:rPr>
              <a:t>UAV Model Prediction </a:t>
            </a:r>
          </a:p>
        </p:txBody>
      </p:sp>
      <p:sp>
        <p:nvSpPr>
          <p:cNvPr id="12" name="Right Arrow 11">
            <a:extLst>
              <a:ext uri="{FF2B5EF4-FFF2-40B4-BE49-F238E27FC236}">
                <a16:creationId xmlns:a16="http://schemas.microsoft.com/office/drawing/2014/main" id="{2B1C655C-FA7D-F669-02E2-E981DFBF5503}"/>
              </a:ext>
            </a:extLst>
          </p:cNvPr>
          <p:cNvSpPr/>
          <p:nvPr/>
        </p:nvSpPr>
        <p:spPr>
          <a:xfrm>
            <a:off x="4518609" y="2390895"/>
            <a:ext cx="430483" cy="294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2">
            <a:extLst>
              <a:ext uri="{FF2B5EF4-FFF2-40B4-BE49-F238E27FC236}">
                <a16:creationId xmlns:a16="http://schemas.microsoft.com/office/drawing/2014/main" id="{DC20319F-5CBD-273C-47F8-084DED67F08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pic>
        <p:nvPicPr>
          <p:cNvPr id="14" name="Picture 13">
            <a:extLst>
              <a:ext uri="{FF2B5EF4-FFF2-40B4-BE49-F238E27FC236}">
                <a16:creationId xmlns:a16="http://schemas.microsoft.com/office/drawing/2014/main" id="{A461DD0D-476A-857C-E794-022C2F57B0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grpSp>
        <p:nvGrpSpPr>
          <p:cNvPr id="29" name="Group 28">
            <a:extLst>
              <a:ext uri="{FF2B5EF4-FFF2-40B4-BE49-F238E27FC236}">
                <a16:creationId xmlns:a16="http://schemas.microsoft.com/office/drawing/2014/main" id="{CFC3FE2F-EEF9-DD58-BBAB-E13B6EA65CBC}"/>
              </a:ext>
            </a:extLst>
          </p:cNvPr>
          <p:cNvGrpSpPr/>
          <p:nvPr/>
        </p:nvGrpSpPr>
        <p:grpSpPr>
          <a:xfrm>
            <a:off x="73131" y="1298575"/>
            <a:ext cx="2373945" cy="2284009"/>
            <a:chOff x="250818" y="1235776"/>
            <a:chExt cx="2373945" cy="2284009"/>
          </a:xfrm>
        </p:grpSpPr>
        <p:pic>
          <p:nvPicPr>
            <p:cNvPr id="16" name="Picture 15">
              <a:extLst>
                <a:ext uri="{FF2B5EF4-FFF2-40B4-BE49-F238E27FC236}">
                  <a16:creationId xmlns:a16="http://schemas.microsoft.com/office/drawing/2014/main" id="{80481926-E612-CD7C-3675-9AE1A0529B0E}"/>
                </a:ext>
              </a:extLst>
            </p:cNvPr>
            <p:cNvPicPr>
              <a:picLocks noChangeAspect="1"/>
            </p:cNvPicPr>
            <p:nvPr/>
          </p:nvPicPr>
          <p:blipFill>
            <a:blip r:embed="rId4"/>
            <a:stretch>
              <a:fillRect/>
            </a:stretch>
          </p:blipFill>
          <p:spPr>
            <a:xfrm>
              <a:off x="250818" y="1235776"/>
              <a:ext cx="1849689" cy="1592394"/>
            </a:xfrm>
            <a:prstGeom prst="rect">
              <a:avLst/>
            </a:prstGeom>
          </p:spPr>
        </p:pic>
        <p:pic>
          <p:nvPicPr>
            <p:cNvPr id="17" name="Picture 16">
              <a:extLst>
                <a:ext uri="{FF2B5EF4-FFF2-40B4-BE49-F238E27FC236}">
                  <a16:creationId xmlns:a16="http://schemas.microsoft.com/office/drawing/2014/main" id="{348D57FA-1924-3F75-0FEB-71E8F2389AB5}"/>
                </a:ext>
              </a:extLst>
            </p:cNvPr>
            <p:cNvPicPr>
              <a:picLocks noChangeAspect="1"/>
            </p:cNvPicPr>
            <p:nvPr/>
          </p:nvPicPr>
          <p:blipFill>
            <a:blip r:embed="rId5"/>
            <a:stretch>
              <a:fillRect/>
            </a:stretch>
          </p:blipFill>
          <p:spPr>
            <a:xfrm>
              <a:off x="311699" y="1508272"/>
              <a:ext cx="2057048" cy="1380328"/>
            </a:xfrm>
            <a:prstGeom prst="rect">
              <a:avLst/>
            </a:prstGeom>
            <a:ln>
              <a:solidFill>
                <a:schemeClr val="bg2"/>
              </a:solidFill>
            </a:ln>
          </p:spPr>
        </p:pic>
        <p:pic>
          <p:nvPicPr>
            <p:cNvPr id="18" name="Picture 17">
              <a:extLst>
                <a:ext uri="{FF2B5EF4-FFF2-40B4-BE49-F238E27FC236}">
                  <a16:creationId xmlns:a16="http://schemas.microsoft.com/office/drawing/2014/main" id="{57C9D34D-90D1-0A29-40D6-ED0121B18881}"/>
                </a:ext>
              </a:extLst>
            </p:cNvPr>
            <p:cNvPicPr>
              <a:picLocks noChangeAspect="1"/>
            </p:cNvPicPr>
            <p:nvPr/>
          </p:nvPicPr>
          <p:blipFill>
            <a:blip r:embed="rId6"/>
            <a:stretch>
              <a:fillRect/>
            </a:stretch>
          </p:blipFill>
          <p:spPr>
            <a:xfrm>
              <a:off x="427038" y="1763435"/>
              <a:ext cx="2080691" cy="1380328"/>
            </a:xfrm>
            <a:prstGeom prst="rect">
              <a:avLst/>
            </a:prstGeom>
          </p:spPr>
        </p:pic>
        <p:pic>
          <p:nvPicPr>
            <p:cNvPr id="15" name="Picture 14">
              <a:extLst>
                <a:ext uri="{FF2B5EF4-FFF2-40B4-BE49-F238E27FC236}">
                  <a16:creationId xmlns:a16="http://schemas.microsoft.com/office/drawing/2014/main" id="{D853B626-92FF-93B7-8624-F83C2D9C5D05}"/>
                </a:ext>
              </a:extLst>
            </p:cNvPr>
            <p:cNvPicPr>
              <a:picLocks noChangeAspect="1"/>
            </p:cNvPicPr>
            <p:nvPr/>
          </p:nvPicPr>
          <p:blipFill>
            <a:blip r:embed="rId7"/>
            <a:stretch>
              <a:fillRect/>
            </a:stretch>
          </p:blipFill>
          <p:spPr>
            <a:xfrm>
              <a:off x="515091" y="2117175"/>
              <a:ext cx="2109672" cy="1402610"/>
            </a:xfrm>
            <a:prstGeom prst="rect">
              <a:avLst/>
            </a:prstGeom>
          </p:spPr>
        </p:pic>
      </p:grpSp>
      <p:sp>
        <p:nvSpPr>
          <p:cNvPr id="11" name="Right Arrow 10">
            <a:extLst>
              <a:ext uri="{FF2B5EF4-FFF2-40B4-BE49-F238E27FC236}">
                <a16:creationId xmlns:a16="http://schemas.microsoft.com/office/drawing/2014/main" id="{35D3677A-483C-1EDE-870C-5BDDCD340806}"/>
              </a:ext>
            </a:extLst>
          </p:cNvPr>
          <p:cNvSpPr/>
          <p:nvPr/>
        </p:nvSpPr>
        <p:spPr>
          <a:xfrm>
            <a:off x="2309618" y="2406230"/>
            <a:ext cx="430483" cy="294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95B98CAD-0BF5-49DA-053A-3AB693C68B75}"/>
              </a:ext>
            </a:extLst>
          </p:cNvPr>
          <p:cNvGrpSpPr/>
          <p:nvPr/>
        </p:nvGrpSpPr>
        <p:grpSpPr>
          <a:xfrm>
            <a:off x="4862349" y="1508272"/>
            <a:ext cx="1557631" cy="1627267"/>
            <a:chOff x="6323303" y="1456456"/>
            <a:chExt cx="1557631" cy="1627267"/>
          </a:xfrm>
        </p:grpSpPr>
        <p:pic>
          <p:nvPicPr>
            <p:cNvPr id="19" name="Picture 18">
              <a:extLst>
                <a:ext uri="{FF2B5EF4-FFF2-40B4-BE49-F238E27FC236}">
                  <a16:creationId xmlns:a16="http://schemas.microsoft.com/office/drawing/2014/main" id="{D6FDD2D3-DBBB-9E85-182F-E80579D84ABD}"/>
                </a:ext>
              </a:extLst>
            </p:cNvPr>
            <p:cNvPicPr>
              <a:picLocks noChangeAspect="1"/>
            </p:cNvPicPr>
            <p:nvPr/>
          </p:nvPicPr>
          <p:blipFill rotWithShape="1">
            <a:blip r:embed="rId8"/>
            <a:srcRect l="12912" t="12913" r="11111" b="11171"/>
            <a:stretch/>
          </p:blipFill>
          <p:spPr>
            <a:xfrm>
              <a:off x="6323303" y="1456456"/>
              <a:ext cx="933054" cy="932308"/>
            </a:xfrm>
            <a:prstGeom prst="rect">
              <a:avLst/>
            </a:prstGeom>
          </p:spPr>
        </p:pic>
        <p:pic>
          <p:nvPicPr>
            <p:cNvPr id="20" name="Picture 19">
              <a:extLst>
                <a:ext uri="{FF2B5EF4-FFF2-40B4-BE49-F238E27FC236}">
                  <a16:creationId xmlns:a16="http://schemas.microsoft.com/office/drawing/2014/main" id="{5271258C-4D67-A2EF-2241-5ABAD1FDF825}"/>
                </a:ext>
              </a:extLst>
            </p:cNvPr>
            <p:cNvPicPr>
              <a:picLocks noChangeAspect="1"/>
            </p:cNvPicPr>
            <p:nvPr/>
          </p:nvPicPr>
          <p:blipFill rotWithShape="1">
            <a:blip r:embed="rId9"/>
            <a:srcRect l="12791" t="12445" r="10613" b="10847"/>
            <a:stretch/>
          </p:blipFill>
          <p:spPr>
            <a:xfrm>
              <a:off x="6622118" y="1875436"/>
              <a:ext cx="818996" cy="820180"/>
            </a:xfrm>
            <a:prstGeom prst="rect">
              <a:avLst/>
            </a:prstGeom>
          </p:spPr>
        </p:pic>
        <p:pic>
          <p:nvPicPr>
            <p:cNvPr id="21" name="Picture 20">
              <a:extLst>
                <a:ext uri="{FF2B5EF4-FFF2-40B4-BE49-F238E27FC236}">
                  <a16:creationId xmlns:a16="http://schemas.microsoft.com/office/drawing/2014/main" id="{2A9314B9-6037-406A-4090-FF0D6CC924BE}"/>
                </a:ext>
              </a:extLst>
            </p:cNvPr>
            <p:cNvPicPr>
              <a:picLocks noChangeAspect="1"/>
            </p:cNvPicPr>
            <p:nvPr/>
          </p:nvPicPr>
          <p:blipFill rotWithShape="1">
            <a:blip r:embed="rId10"/>
            <a:srcRect l="13457" t="15202" r="12875" b="31221"/>
            <a:stretch/>
          </p:blipFill>
          <p:spPr>
            <a:xfrm>
              <a:off x="6878134" y="2354414"/>
              <a:ext cx="1002800" cy="729309"/>
            </a:xfrm>
            <a:prstGeom prst="rect">
              <a:avLst/>
            </a:prstGeom>
          </p:spPr>
        </p:pic>
      </p:grpSp>
      <p:pic>
        <p:nvPicPr>
          <p:cNvPr id="34" name="Graphic 33" descr="Users">
            <a:extLst>
              <a:ext uri="{FF2B5EF4-FFF2-40B4-BE49-F238E27FC236}">
                <a16:creationId xmlns:a16="http://schemas.microsoft.com/office/drawing/2014/main" id="{1FFDB1B9-34E9-875D-0C28-B3DE0FE61E0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559080" y="1679850"/>
            <a:ext cx="914400" cy="914400"/>
          </a:xfrm>
          <a:prstGeom prst="rect">
            <a:avLst/>
          </a:prstGeom>
        </p:spPr>
      </p:pic>
      <p:sp>
        <p:nvSpPr>
          <p:cNvPr id="38" name="TextBox 37">
            <a:extLst>
              <a:ext uri="{FF2B5EF4-FFF2-40B4-BE49-F238E27FC236}">
                <a16:creationId xmlns:a16="http://schemas.microsoft.com/office/drawing/2014/main" id="{C848F607-DB2F-AC6A-F59C-1E9F0525E578}"/>
              </a:ext>
            </a:extLst>
          </p:cNvPr>
          <p:cNvSpPr txBox="1"/>
          <p:nvPr/>
        </p:nvSpPr>
        <p:spPr>
          <a:xfrm>
            <a:off x="5693858" y="1649663"/>
            <a:ext cx="1002800" cy="307777"/>
          </a:xfrm>
          <a:prstGeom prst="rect">
            <a:avLst/>
          </a:prstGeom>
          <a:noFill/>
        </p:spPr>
        <p:txBody>
          <a:bodyPr wrap="square">
            <a:spAutoFit/>
          </a:bodyPr>
          <a:lstStyle/>
          <a:p>
            <a:r>
              <a:rPr lang="en-US" dirty="0">
                <a:solidFill>
                  <a:schemeClr val="tx1"/>
                </a:solidFill>
              </a:rPr>
              <a:t>Correct</a:t>
            </a:r>
            <a:endParaRPr lang="en-US" dirty="0"/>
          </a:p>
        </p:txBody>
      </p:sp>
    </p:spTree>
    <p:extLst>
      <p:ext uri="{BB962C8B-B14F-4D97-AF65-F5344CB8AC3E}">
        <p14:creationId xmlns:p14="http://schemas.microsoft.com/office/powerpoint/2010/main" val="2870716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3C9F7936-CEA2-8CC9-F096-8301691F9F5E}"/>
              </a:ext>
            </a:extLst>
          </p:cNvPr>
          <p:cNvSpPr/>
          <p:nvPr/>
        </p:nvSpPr>
        <p:spPr>
          <a:xfrm>
            <a:off x="3621315" y="2007960"/>
            <a:ext cx="1901371" cy="11275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Preprocessing</a:t>
            </a:r>
            <a:r>
              <a:rPr lang="en-US" dirty="0"/>
              <a:t> Reduce Reflectance</a:t>
            </a:r>
          </a:p>
        </p:txBody>
      </p:sp>
      <p:sp>
        <p:nvSpPr>
          <p:cNvPr id="36" name="TextBox 35">
            <a:extLst>
              <a:ext uri="{FF2B5EF4-FFF2-40B4-BE49-F238E27FC236}">
                <a16:creationId xmlns:a16="http://schemas.microsoft.com/office/drawing/2014/main" id="{7BBB6F04-FBF6-EB11-2207-E4A8F6FCE66F}"/>
              </a:ext>
            </a:extLst>
          </p:cNvPr>
          <p:cNvSpPr txBox="1"/>
          <p:nvPr/>
        </p:nvSpPr>
        <p:spPr>
          <a:xfrm>
            <a:off x="289322" y="67107"/>
            <a:ext cx="8565356" cy="477054"/>
          </a:xfrm>
          <a:prstGeom prst="rect">
            <a:avLst/>
          </a:prstGeom>
          <a:noFill/>
        </p:spPr>
        <p:txBody>
          <a:bodyPr wrap="square">
            <a:spAutoFit/>
          </a:bodyPr>
          <a:lstStyle/>
          <a:p>
            <a:pPr algn="ctr"/>
            <a:r>
              <a:rPr lang="en-US" sz="2500" b="1" dirty="0">
                <a:solidFill>
                  <a:schemeClr val="tx1"/>
                </a:solidFill>
              </a:rPr>
              <a:t>UAV Model Training – Step 1   </a:t>
            </a:r>
          </a:p>
        </p:txBody>
      </p:sp>
      <p:pic>
        <p:nvPicPr>
          <p:cNvPr id="9" name="Picture 8">
            <a:extLst>
              <a:ext uri="{FF2B5EF4-FFF2-40B4-BE49-F238E27FC236}">
                <a16:creationId xmlns:a16="http://schemas.microsoft.com/office/drawing/2014/main" id="{64EA8C71-D803-CF83-CF41-2D8C6BD5E245}"/>
              </a:ext>
            </a:extLst>
          </p:cNvPr>
          <p:cNvPicPr>
            <a:picLocks noChangeAspect="1"/>
          </p:cNvPicPr>
          <p:nvPr/>
        </p:nvPicPr>
        <p:blipFill>
          <a:blip r:embed="rId3"/>
          <a:stretch>
            <a:fillRect/>
          </a:stretch>
        </p:blipFill>
        <p:spPr>
          <a:xfrm>
            <a:off x="5688144" y="1363352"/>
            <a:ext cx="3427277" cy="2289421"/>
          </a:xfrm>
          <a:prstGeom prst="rect">
            <a:avLst/>
          </a:prstGeom>
          <a:solidFill>
            <a:schemeClr val="accent2"/>
          </a:solidFill>
          <a:ln>
            <a:solidFill>
              <a:schemeClr val="bg2"/>
            </a:solidFill>
          </a:ln>
        </p:spPr>
      </p:pic>
      <p:pic>
        <p:nvPicPr>
          <p:cNvPr id="10" name="Picture 9">
            <a:extLst>
              <a:ext uri="{FF2B5EF4-FFF2-40B4-BE49-F238E27FC236}">
                <a16:creationId xmlns:a16="http://schemas.microsoft.com/office/drawing/2014/main" id="{BCB8222F-4F42-C82E-CCA3-CF858A93F7CD}"/>
              </a:ext>
            </a:extLst>
          </p:cNvPr>
          <p:cNvPicPr>
            <a:picLocks noChangeAspect="1"/>
          </p:cNvPicPr>
          <p:nvPr/>
        </p:nvPicPr>
        <p:blipFill>
          <a:blip r:embed="rId4"/>
          <a:stretch>
            <a:fillRect/>
          </a:stretch>
        </p:blipFill>
        <p:spPr>
          <a:xfrm>
            <a:off x="0" y="1428750"/>
            <a:ext cx="3427277" cy="2286000"/>
          </a:xfrm>
          <a:prstGeom prst="rect">
            <a:avLst/>
          </a:prstGeom>
        </p:spPr>
      </p:pic>
      <p:sp>
        <p:nvSpPr>
          <p:cNvPr id="11" name="Right Arrow 10">
            <a:extLst>
              <a:ext uri="{FF2B5EF4-FFF2-40B4-BE49-F238E27FC236}">
                <a16:creationId xmlns:a16="http://schemas.microsoft.com/office/drawing/2014/main" id="{35D3677A-483C-1EDE-870C-5BDDCD340806}"/>
              </a:ext>
            </a:extLst>
          </p:cNvPr>
          <p:cNvSpPr/>
          <p:nvPr/>
        </p:nvSpPr>
        <p:spPr>
          <a:xfrm>
            <a:off x="3174435" y="2424429"/>
            <a:ext cx="430483" cy="294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a:extLst>
              <a:ext uri="{FF2B5EF4-FFF2-40B4-BE49-F238E27FC236}">
                <a16:creationId xmlns:a16="http://schemas.microsoft.com/office/drawing/2014/main" id="{2B1C655C-FA7D-F669-02E2-E981DFBF5503}"/>
              </a:ext>
            </a:extLst>
          </p:cNvPr>
          <p:cNvSpPr/>
          <p:nvPr/>
        </p:nvSpPr>
        <p:spPr>
          <a:xfrm>
            <a:off x="5567058" y="2424429"/>
            <a:ext cx="430483" cy="294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2">
            <a:extLst>
              <a:ext uri="{FF2B5EF4-FFF2-40B4-BE49-F238E27FC236}">
                <a16:creationId xmlns:a16="http://schemas.microsoft.com/office/drawing/2014/main" id="{DC20319F-5CBD-273C-47F8-084DED67F08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pic>
        <p:nvPicPr>
          <p:cNvPr id="14" name="Picture 13">
            <a:extLst>
              <a:ext uri="{FF2B5EF4-FFF2-40B4-BE49-F238E27FC236}">
                <a16:creationId xmlns:a16="http://schemas.microsoft.com/office/drawing/2014/main" id="{A461DD0D-476A-857C-E794-022C2F57B0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Tree>
    <p:extLst>
      <p:ext uri="{BB962C8B-B14F-4D97-AF65-F5344CB8AC3E}">
        <p14:creationId xmlns:p14="http://schemas.microsoft.com/office/powerpoint/2010/main" val="4085390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7BBB6F04-FBF6-EB11-2207-E4A8F6FCE66F}"/>
              </a:ext>
            </a:extLst>
          </p:cNvPr>
          <p:cNvSpPr txBox="1"/>
          <p:nvPr/>
        </p:nvSpPr>
        <p:spPr>
          <a:xfrm>
            <a:off x="289322" y="67107"/>
            <a:ext cx="8565356" cy="477054"/>
          </a:xfrm>
          <a:prstGeom prst="rect">
            <a:avLst/>
          </a:prstGeom>
          <a:noFill/>
        </p:spPr>
        <p:txBody>
          <a:bodyPr wrap="square">
            <a:spAutoFit/>
          </a:bodyPr>
          <a:lstStyle/>
          <a:p>
            <a:pPr algn="ctr"/>
            <a:r>
              <a:rPr lang="en-US" sz="2500" b="1" dirty="0">
                <a:solidFill>
                  <a:schemeClr val="tx1"/>
                </a:solidFill>
              </a:rPr>
              <a:t>UAV Model Training – Step 2  </a:t>
            </a:r>
          </a:p>
        </p:txBody>
      </p:sp>
      <p:pic>
        <p:nvPicPr>
          <p:cNvPr id="10" name="Picture 9">
            <a:extLst>
              <a:ext uri="{FF2B5EF4-FFF2-40B4-BE49-F238E27FC236}">
                <a16:creationId xmlns:a16="http://schemas.microsoft.com/office/drawing/2014/main" id="{BCB8222F-4F42-C82E-CCA3-CF858A93F7CD}"/>
              </a:ext>
            </a:extLst>
          </p:cNvPr>
          <p:cNvPicPr>
            <a:picLocks noChangeAspect="1"/>
          </p:cNvPicPr>
          <p:nvPr/>
        </p:nvPicPr>
        <p:blipFill>
          <a:blip r:embed="rId3"/>
          <a:stretch>
            <a:fillRect/>
          </a:stretch>
        </p:blipFill>
        <p:spPr>
          <a:xfrm>
            <a:off x="0" y="1428750"/>
            <a:ext cx="3427277" cy="2286000"/>
          </a:xfrm>
          <a:prstGeom prst="rect">
            <a:avLst/>
          </a:prstGeom>
        </p:spPr>
      </p:pic>
      <p:sp>
        <p:nvSpPr>
          <p:cNvPr id="2" name="Oval 1">
            <a:extLst>
              <a:ext uri="{FF2B5EF4-FFF2-40B4-BE49-F238E27FC236}">
                <a16:creationId xmlns:a16="http://schemas.microsoft.com/office/drawing/2014/main" id="{6CA4CA3A-3A0C-45CF-CFAA-0836FAB0D2B5}"/>
              </a:ext>
            </a:extLst>
          </p:cNvPr>
          <p:cNvSpPr/>
          <p:nvPr/>
        </p:nvSpPr>
        <p:spPr>
          <a:xfrm>
            <a:off x="3512150" y="3394025"/>
            <a:ext cx="2154495" cy="15594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SAHI Object Detection</a:t>
            </a:r>
          </a:p>
          <a:p>
            <a:pPr algn="ctr"/>
            <a:r>
              <a:rPr lang="en-US" dirty="0">
                <a:solidFill>
                  <a:schemeClr val="tx1"/>
                </a:solidFill>
              </a:rPr>
              <a:t>High Confidence</a:t>
            </a:r>
          </a:p>
          <a:p>
            <a:pPr algn="ctr"/>
            <a:r>
              <a:rPr lang="en" sz="1400" dirty="0"/>
              <a:t>Deep-Learning Method</a:t>
            </a:r>
            <a:endParaRPr lang="en-US" dirty="0"/>
          </a:p>
        </p:txBody>
      </p:sp>
      <p:sp>
        <p:nvSpPr>
          <p:cNvPr id="3" name="Oval 2">
            <a:extLst>
              <a:ext uri="{FF2B5EF4-FFF2-40B4-BE49-F238E27FC236}">
                <a16:creationId xmlns:a16="http://schemas.microsoft.com/office/drawing/2014/main" id="{7F892077-D1B8-B9A7-3140-848CBA2447D8}"/>
              </a:ext>
            </a:extLst>
          </p:cNvPr>
          <p:cNvSpPr/>
          <p:nvPr/>
        </p:nvSpPr>
        <p:spPr>
          <a:xfrm>
            <a:off x="3441878" y="652224"/>
            <a:ext cx="2224767" cy="14672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Blob Detection </a:t>
            </a:r>
          </a:p>
          <a:p>
            <a:pPr algn="ctr"/>
            <a:r>
              <a:rPr lang="en-US" dirty="0">
                <a:solidFill>
                  <a:schemeClr val="tx1"/>
                </a:solidFill>
              </a:rPr>
              <a:t>Low Confidence </a:t>
            </a:r>
          </a:p>
          <a:p>
            <a:pPr algn="ctr"/>
            <a:r>
              <a:rPr lang="en-US" dirty="0"/>
              <a:t>Tradition Computer Vision  Method </a:t>
            </a:r>
          </a:p>
        </p:txBody>
      </p:sp>
      <p:sp>
        <p:nvSpPr>
          <p:cNvPr id="4" name="TextBox 3">
            <a:extLst>
              <a:ext uri="{FF2B5EF4-FFF2-40B4-BE49-F238E27FC236}">
                <a16:creationId xmlns:a16="http://schemas.microsoft.com/office/drawing/2014/main" id="{FD56667A-D4D0-7C11-802E-9DBBC629D468}"/>
              </a:ext>
            </a:extLst>
          </p:cNvPr>
          <p:cNvSpPr txBox="1"/>
          <p:nvPr/>
        </p:nvSpPr>
        <p:spPr>
          <a:xfrm>
            <a:off x="4317003" y="2335330"/>
            <a:ext cx="278606" cy="769441"/>
          </a:xfrm>
          <a:prstGeom prst="rect">
            <a:avLst/>
          </a:prstGeom>
          <a:noFill/>
        </p:spPr>
        <p:txBody>
          <a:bodyPr wrap="square">
            <a:spAutoFit/>
          </a:bodyPr>
          <a:lstStyle/>
          <a:p>
            <a:r>
              <a:rPr lang="en-US" sz="4400" dirty="0">
                <a:solidFill>
                  <a:schemeClr val="tx1"/>
                </a:solidFill>
              </a:rPr>
              <a:t>+</a:t>
            </a:r>
            <a:endParaRPr lang="en-US" sz="4400" dirty="0"/>
          </a:p>
        </p:txBody>
      </p:sp>
      <p:pic>
        <p:nvPicPr>
          <p:cNvPr id="7" name="Picture 6">
            <a:extLst>
              <a:ext uri="{FF2B5EF4-FFF2-40B4-BE49-F238E27FC236}">
                <a16:creationId xmlns:a16="http://schemas.microsoft.com/office/drawing/2014/main" id="{78E1BCD9-B45D-5539-F75D-C0A90D0DD3A0}"/>
              </a:ext>
            </a:extLst>
          </p:cNvPr>
          <p:cNvPicPr>
            <a:picLocks noChangeAspect="1"/>
          </p:cNvPicPr>
          <p:nvPr/>
        </p:nvPicPr>
        <p:blipFill>
          <a:blip r:embed="rId4"/>
          <a:stretch>
            <a:fillRect/>
          </a:stretch>
        </p:blipFill>
        <p:spPr>
          <a:xfrm>
            <a:off x="5681247" y="1355441"/>
            <a:ext cx="3462753" cy="2313119"/>
          </a:xfrm>
          <a:prstGeom prst="rect">
            <a:avLst/>
          </a:prstGeom>
        </p:spPr>
      </p:pic>
      <p:sp>
        <p:nvSpPr>
          <p:cNvPr id="12" name="Right Arrow 11">
            <a:extLst>
              <a:ext uri="{FF2B5EF4-FFF2-40B4-BE49-F238E27FC236}">
                <a16:creationId xmlns:a16="http://schemas.microsoft.com/office/drawing/2014/main" id="{2B1C655C-FA7D-F669-02E2-E981DFBF5503}"/>
              </a:ext>
            </a:extLst>
          </p:cNvPr>
          <p:cNvSpPr/>
          <p:nvPr/>
        </p:nvSpPr>
        <p:spPr>
          <a:xfrm>
            <a:off x="5567058" y="2424429"/>
            <a:ext cx="430483" cy="294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7">
            <a:extLst>
              <a:ext uri="{FF2B5EF4-FFF2-40B4-BE49-F238E27FC236}">
                <a16:creationId xmlns:a16="http://schemas.microsoft.com/office/drawing/2014/main" id="{73F569E1-47CF-4E78-2344-EB7B53227C4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pic>
        <p:nvPicPr>
          <p:cNvPr id="13" name="Picture 12">
            <a:extLst>
              <a:ext uri="{FF2B5EF4-FFF2-40B4-BE49-F238E27FC236}">
                <a16:creationId xmlns:a16="http://schemas.microsoft.com/office/drawing/2014/main" id="{12C52FEB-6D34-F8E1-79DE-95AF1865F8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pic>
        <p:nvPicPr>
          <p:cNvPr id="14" name="Picture 13">
            <a:extLst>
              <a:ext uri="{FF2B5EF4-FFF2-40B4-BE49-F238E27FC236}">
                <a16:creationId xmlns:a16="http://schemas.microsoft.com/office/drawing/2014/main" id="{F4803A2B-2FB9-FDE6-B267-B582E2053C91}"/>
              </a:ext>
            </a:extLst>
          </p:cNvPr>
          <p:cNvPicPr>
            <a:picLocks noChangeAspect="1"/>
          </p:cNvPicPr>
          <p:nvPr/>
        </p:nvPicPr>
        <p:blipFill>
          <a:blip r:embed="rId6"/>
          <a:stretch>
            <a:fillRect/>
          </a:stretch>
        </p:blipFill>
        <p:spPr>
          <a:xfrm>
            <a:off x="-14602" y="1428750"/>
            <a:ext cx="3427277" cy="2289421"/>
          </a:xfrm>
          <a:prstGeom prst="rect">
            <a:avLst/>
          </a:prstGeom>
          <a:solidFill>
            <a:schemeClr val="accent2"/>
          </a:solidFill>
          <a:ln>
            <a:solidFill>
              <a:schemeClr val="bg2"/>
            </a:solidFill>
          </a:ln>
        </p:spPr>
      </p:pic>
      <p:sp>
        <p:nvSpPr>
          <p:cNvPr id="11" name="Right Arrow 10">
            <a:extLst>
              <a:ext uri="{FF2B5EF4-FFF2-40B4-BE49-F238E27FC236}">
                <a16:creationId xmlns:a16="http://schemas.microsoft.com/office/drawing/2014/main" id="{35D3677A-483C-1EDE-870C-5BDDCD340806}"/>
              </a:ext>
            </a:extLst>
          </p:cNvPr>
          <p:cNvSpPr/>
          <p:nvPr/>
        </p:nvSpPr>
        <p:spPr>
          <a:xfrm>
            <a:off x="3174435" y="2424429"/>
            <a:ext cx="430483" cy="294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205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7BBB6F04-FBF6-EB11-2207-E4A8F6FCE66F}"/>
              </a:ext>
            </a:extLst>
          </p:cNvPr>
          <p:cNvSpPr txBox="1"/>
          <p:nvPr/>
        </p:nvSpPr>
        <p:spPr>
          <a:xfrm>
            <a:off x="289322" y="67107"/>
            <a:ext cx="8565356" cy="477054"/>
          </a:xfrm>
          <a:prstGeom prst="rect">
            <a:avLst/>
          </a:prstGeom>
          <a:noFill/>
        </p:spPr>
        <p:txBody>
          <a:bodyPr wrap="square">
            <a:spAutoFit/>
          </a:bodyPr>
          <a:lstStyle/>
          <a:p>
            <a:pPr algn="ctr"/>
            <a:r>
              <a:rPr lang="en-US" sz="2500" b="1" dirty="0">
                <a:solidFill>
                  <a:schemeClr val="tx1"/>
                </a:solidFill>
              </a:rPr>
              <a:t>UAV Model Training – Step 3   </a:t>
            </a:r>
          </a:p>
        </p:txBody>
      </p:sp>
      <p:pic>
        <p:nvPicPr>
          <p:cNvPr id="10" name="Picture 9">
            <a:extLst>
              <a:ext uri="{FF2B5EF4-FFF2-40B4-BE49-F238E27FC236}">
                <a16:creationId xmlns:a16="http://schemas.microsoft.com/office/drawing/2014/main" id="{BCB8222F-4F42-C82E-CCA3-CF858A93F7CD}"/>
              </a:ext>
            </a:extLst>
          </p:cNvPr>
          <p:cNvPicPr>
            <a:picLocks noChangeAspect="1"/>
          </p:cNvPicPr>
          <p:nvPr/>
        </p:nvPicPr>
        <p:blipFill>
          <a:blip r:embed="rId3"/>
          <a:stretch>
            <a:fillRect/>
          </a:stretch>
        </p:blipFill>
        <p:spPr>
          <a:xfrm>
            <a:off x="0" y="1428750"/>
            <a:ext cx="3427277" cy="2286000"/>
          </a:xfrm>
          <a:prstGeom prst="rect">
            <a:avLst/>
          </a:prstGeom>
        </p:spPr>
      </p:pic>
      <p:pic>
        <p:nvPicPr>
          <p:cNvPr id="7" name="Picture 6">
            <a:extLst>
              <a:ext uri="{FF2B5EF4-FFF2-40B4-BE49-F238E27FC236}">
                <a16:creationId xmlns:a16="http://schemas.microsoft.com/office/drawing/2014/main" id="{78E1BCD9-B45D-5539-F75D-C0A90D0DD3A0}"/>
              </a:ext>
            </a:extLst>
          </p:cNvPr>
          <p:cNvPicPr>
            <a:picLocks noChangeAspect="1"/>
          </p:cNvPicPr>
          <p:nvPr/>
        </p:nvPicPr>
        <p:blipFill>
          <a:blip r:embed="rId4"/>
          <a:stretch>
            <a:fillRect/>
          </a:stretch>
        </p:blipFill>
        <p:spPr>
          <a:xfrm>
            <a:off x="-35476" y="1433193"/>
            <a:ext cx="3462753" cy="2313119"/>
          </a:xfrm>
          <a:prstGeom prst="rect">
            <a:avLst/>
          </a:prstGeom>
        </p:spPr>
      </p:pic>
      <p:sp>
        <p:nvSpPr>
          <p:cNvPr id="11" name="Right Arrow 10">
            <a:extLst>
              <a:ext uri="{FF2B5EF4-FFF2-40B4-BE49-F238E27FC236}">
                <a16:creationId xmlns:a16="http://schemas.microsoft.com/office/drawing/2014/main" id="{35D3677A-483C-1EDE-870C-5BDDCD340806}"/>
              </a:ext>
            </a:extLst>
          </p:cNvPr>
          <p:cNvSpPr/>
          <p:nvPr/>
        </p:nvSpPr>
        <p:spPr>
          <a:xfrm>
            <a:off x="3174435" y="2424429"/>
            <a:ext cx="430483" cy="294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CF876B85-5EB0-6715-26DB-8649CF7A65FD}"/>
              </a:ext>
            </a:extLst>
          </p:cNvPr>
          <p:cNvSpPr/>
          <p:nvPr/>
        </p:nvSpPr>
        <p:spPr>
          <a:xfrm>
            <a:off x="3621315" y="2007960"/>
            <a:ext cx="1901371" cy="11275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Non Maximum </a:t>
            </a:r>
            <a:r>
              <a:rPr lang="en-US" dirty="0" err="1">
                <a:solidFill>
                  <a:schemeClr val="tx1"/>
                </a:solidFill>
              </a:rPr>
              <a:t>Suppresion</a:t>
            </a:r>
            <a:r>
              <a:rPr lang="en-US" dirty="0">
                <a:solidFill>
                  <a:schemeClr val="tx1"/>
                </a:solidFill>
              </a:rPr>
              <a:t> (NMS)</a:t>
            </a:r>
          </a:p>
          <a:p>
            <a:pPr algn="ctr"/>
            <a:r>
              <a:rPr lang="en-US" dirty="0"/>
              <a:t> Find Best Box</a:t>
            </a:r>
          </a:p>
        </p:txBody>
      </p:sp>
      <p:pic>
        <p:nvPicPr>
          <p:cNvPr id="8" name="Picture 7">
            <a:extLst>
              <a:ext uri="{FF2B5EF4-FFF2-40B4-BE49-F238E27FC236}">
                <a16:creationId xmlns:a16="http://schemas.microsoft.com/office/drawing/2014/main" id="{BF08F433-8CCB-FD8C-7EB9-AE35968FFA0C}"/>
              </a:ext>
            </a:extLst>
          </p:cNvPr>
          <p:cNvPicPr>
            <a:picLocks noChangeAspect="1"/>
          </p:cNvPicPr>
          <p:nvPr/>
        </p:nvPicPr>
        <p:blipFill>
          <a:blip r:embed="rId5"/>
          <a:stretch>
            <a:fillRect/>
          </a:stretch>
        </p:blipFill>
        <p:spPr>
          <a:xfrm>
            <a:off x="5716724" y="1428749"/>
            <a:ext cx="3422156" cy="2286000"/>
          </a:xfrm>
          <a:prstGeom prst="rect">
            <a:avLst/>
          </a:prstGeom>
        </p:spPr>
      </p:pic>
      <p:sp>
        <p:nvSpPr>
          <p:cNvPr id="12" name="Right Arrow 11">
            <a:extLst>
              <a:ext uri="{FF2B5EF4-FFF2-40B4-BE49-F238E27FC236}">
                <a16:creationId xmlns:a16="http://schemas.microsoft.com/office/drawing/2014/main" id="{2B1C655C-FA7D-F669-02E2-E981DFBF5503}"/>
              </a:ext>
            </a:extLst>
          </p:cNvPr>
          <p:cNvSpPr/>
          <p:nvPr/>
        </p:nvSpPr>
        <p:spPr>
          <a:xfrm>
            <a:off x="5567058" y="2424429"/>
            <a:ext cx="430483" cy="294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a:extLst>
              <a:ext uri="{FF2B5EF4-FFF2-40B4-BE49-F238E27FC236}">
                <a16:creationId xmlns:a16="http://schemas.microsoft.com/office/drawing/2014/main" id="{49B90D82-890D-0400-B6EF-B06F12138BA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pic>
        <p:nvPicPr>
          <p:cNvPr id="13" name="Picture 12">
            <a:extLst>
              <a:ext uri="{FF2B5EF4-FFF2-40B4-BE49-F238E27FC236}">
                <a16:creationId xmlns:a16="http://schemas.microsoft.com/office/drawing/2014/main" id="{F770D72E-0AB2-E9AC-38F5-C3ADA7B40F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Tree>
    <p:extLst>
      <p:ext uri="{BB962C8B-B14F-4D97-AF65-F5344CB8AC3E}">
        <p14:creationId xmlns:p14="http://schemas.microsoft.com/office/powerpoint/2010/main" val="244277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7BBB6F04-FBF6-EB11-2207-E4A8F6FCE66F}"/>
              </a:ext>
            </a:extLst>
          </p:cNvPr>
          <p:cNvSpPr txBox="1"/>
          <p:nvPr/>
        </p:nvSpPr>
        <p:spPr>
          <a:xfrm>
            <a:off x="289322" y="67107"/>
            <a:ext cx="8565356" cy="477054"/>
          </a:xfrm>
          <a:prstGeom prst="rect">
            <a:avLst/>
          </a:prstGeom>
          <a:noFill/>
        </p:spPr>
        <p:txBody>
          <a:bodyPr wrap="square">
            <a:spAutoFit/>
          </a:bodyPr>
          <a:lstStyle/>
          <a:p>
            <a:pPr algn="ctr"/>
            <a:r>
              <a:rPr lang="en-US" sz="2500" b="1" dirty="0">
                <a:solidFill>
                  <a:schemeClr val="tx1"/>
                </a:solidFill>
              </a:rPr>
              <a:t>UAV Model Training – Step 4   </a:t>
            </a:r>
          </a:p>
        </p:txBody>
      </p:sp>
      <p:sp>
        <p:nvSpPr>
          <p:cNvPr id="11" name="Right Arrow 10">
            <a:extLst>
              <a:ext uri="{FF2B5EF4-FFF2-40B4-BE49-F238E27FC236}">
                <a16:creationId xmlns:a16="http://schemas.microsoft.com/office/drawing/2014/main" id="{35D3677A-483C-1EDE-870C-5BDDCD340806}"/>
              </a:ext>
            </a:extLst>
          </p:cNvPr>
          <p:cNvSpPr/>
          <p:nvPr/>
        </p:nvSpPr>
        <p:spPr>
          <a:xfrm>
            <a:off x="3174435" y="2424429"/>
            <a:ext cx="430483" cy="294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CF876B85-5EB0-6715-26DB-8649CF7A65FD}"/>
              </a:ext>
            </a:extLst>
          </p:cNvPr>
          <p:cNvSpPr/>
          <p:nvPr/>
        </p:nvSpPr>
        <p:spPr>
          <a:xfrm>
            <a:off x="3621315" y="2007960"/>
            <a:ext cx="1901371" cy="11275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Model Training</a:t>
            </a:r>
          </a:p>
          <a:p>
            <a:pPr algn="ctr"/>
            <a:r>
              <a:rPr lang="en-US" dirty="0"/>
              <a:t> Train and Object Detector</a:t>
            </a:r>
          </a:p>
        </p:txBody>
      </p:sp>
      <p:sp>
        <p:nvSpPr>
          <p:cNvPr id="12" name="Right Arrow 11">
            <a:extLst>
              <a:ext uri="{FF2B5EF4-FFF2-40B4-BE49-F238E27FC236}">
                <a16:creationId xmlns:a16="http://schemas.microsoft.com/office/drawing/2014/main" id="{2B1C655C-FA7D-F669-02E2-E981DFBF5503}"/>
              </a:ext>
            </a:extLst>
          </p:cNvPr>
          <p:cNvSpPr/>
          <p:nvPr/>
        </p:nvSpPr>
        <p:spPr>
          <a:xfrm>
            <a:off x="5567058" y="2424429"/>
            <a:ext cx="430483" cy="294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a:extLst>
              <a:ext uri="{FF2B5EF4-FFF2-40B4-BE49-F238E27FC236}">
                <a16:creationId xmlns:a16="http://schemas.microsoft.com/office/drawing/2014/main" id="{49B90D82-890D-0400-B6EF-B06F12138BA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pic>
        <p:nvPicPr>
          <p:cNvPr id="13" name="Picture 12">
            <a:extLst>
              <a:ext uri="{FF2B5EF4-FFF2-40B4-BE49-F238E27FC236}">
                <a16:creationId xmlns:a16="http://schemas.microsoft.com/office/drawing/2014/main" id="{F770D72E-0AB2-E9AC-38F5-C3ADA7B40F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grpSp>
        <p:nvGrpSpPr>
          <p:cNvPr id="2" name="Group 1">
            <a:extLst>
              <a:ext uri="{FF2B5EF4-FFF2-40B4-BE49-F238E27FC236}">
                <a16:creationId xmlns:a16="http://schemas.microsoft.com/office/drawing/2014/main" id="{078818E6-96BE-C622-220D-52E74B143215}"/>
              </a:ext>
            </a:extLst>
          </p:cNvPr>
          <p:cNvGrpSpPr/>
          <p:nvPr/>
        </p:nvGrpSpPr>
        <p:grpSpPr>
          <a:xfrm>
            <a:off x="687790" y="1534190"/>
            <a:ext cx="2373945" cy="2284009"/>
            <a:chOff x="250818" y="1235776"/>
            <a:chExt cx="2373945" cy="2284009"/>
          </a:xfrm>
        </p:grpSpPr>
        <p:pic>
          <p:nvPicPr>
            <p:cNvPr id="3" name="Picture 2">
              <a:extLst>
                <a:ext uri="{FF2B5EF4-FFF2-40B4-BE49-F238E27FC236}">
                  <a16:creationId xmlns:a16="http://schemas.microsoft.com/office/drawing/2014/main" id="{A14CF27D-30F6-CD1F-77F6-06F67B615534}"/>
                </a:ext>
              </a:extLst>
            </p:cNvPr>
            <p:cNvPicPr>
              <a:picLocks noChangeAspect="1"/>
            </p:cNvPicPr>
            <p:nvPr/>
          </p:nvPicPr>
          <p:blipFill>
            <a:blip r:embed="rId4"/>
            <a:stretch>
              <a:fillRect/>
            </a:stretch>
          </p:blipFill>
          <p:spPr>
            <a:xfrm>
              <a:off x="250818" y="1235776"/>
              <a:ext cx="1849689" cy="1592394"/>
            </a:xfrm>
            <a:prstGeom prst="rect">
              <a:avLst/>
            </a:prstGeom>
          </p:spPr>
        </p:pic>
        <p:pic>
          <p:nvPicPr>
            <p:cNvPr id="4" name="Picture 3">
              <a:extLst>
                <a:ext uri="{FF2B5EF4-FFF2-40B4-BE49-F238E27FC236}">
                  <a16:creationId xmlns:a16="http://schemas.microsoft.com/office/drawing/2014/main" id="{6571DE2B-9E4B-FB15-D066-313339D9DE35}"/>
                </a:ext>
              </a:extLst>
            </p:cNvPr>
            <p:cNvPicPr>
              <a:picLocks noChangeAspect="1"/>
            </p:cNvPicPr>
            <p:nvPr/>
          </p:nvPicPr>
          <p:blipFill>
            <a:blip r:embed="rId5"/>
            <a:stretch>
              <a:fillRect/>
            </a:stretch>
          </p:blipFill>
          <p:spPr>
            <a:xfrm>
              <a:off x="311699" y="1508272"/>
              <a:ext cx="2057048" cy="1380328"/>
            </a:xfrm>
            <a:prstGeom prst="rect">
              <a:avLst/>
            </a:prstGeom>
            <a:ln>
              <a:solidFill>
                <a:schemeClr val="bg2"/>
              </a:solidFill>
            </a:ln>
          </p:spPr>
        </p:pic>
        <p:pic>
          <p:nvPicPr>
            <p:cNvPr id="6" name="Picture 5">
              <a:extLst>
                <a:ext uri="{FF2B5EF4-FFF2-40B4-BE49-F238E27FC236}">
                  <a16:creationId xmlns:a16="http://schemas.microsoft.com/office/drawing/2014/main" id="{83BF3DE7-0718-584B-9729-8E44A917EB2F}"/>
                </a:ext>
              </a:extLst>
            </p:cNvPr>
            <p:cNvPicPr>
              <a:picLocks noChangeAspect="1"/>
            </p:cNvPicPr>
            <p:nvPr/>
          </p:nvPicPr>
          <p:blipFill>
            <a:blip r:embed="rId6"/>
            <a:stretch>
              <a:fillRect/>
            </a:stretch>
          </p:blipFill>
          <p:spPr>
            <a:xfrm>
              <a:off x="427038" y="1763435"/>
              <a:ext cx="2080691" cy="1380328"/>
            </a:xfrm>
            <a:prstGeom prst="rect">
              <a:avLst/>
            </a:prstGeom>
          </p:spPr>
        </p:pic>
        <p:pic>
          <p:nvPicPr>
            <p:cNvPr id="14" name="Picture 13">
              <a:extLst>
                <a:ext uri="{FF2B5EF4-FFF2-40B4-BE49-F238E27FC236}">
                  <a16:creationId xmlns:a16="http://schemas.microsoft.com/office/drawing/2014/main" id="{E49237A2-FA13-3733-C3CF-60E35ED3B0B1}"/>
                </a:ext>
              </a:extLst>
            </p:cNvPr>
            <p:cNvPicPr>
              <a:picLocks noChangeAspect="1"/>
            </p:cNvPicPr>
            <p:nvPr/>
          </p:nvPicPr>
          <p:blipFill>
            <a:blip r:embed="rId7"/>
            <a:stretch>
              <a:fillRect/>
            </a:stretch>
          </p:blipFill>
          <p:spPr>
            <a:xfrm>
              <a:off x="515091" y="2117175"/>
              <a:ext cx="2109672" cy="1402610"/>
            </a:xfrm>
            <a:prstGeom prst="rect">
              <a:avLst/>
            </a:prstGeom>
          </p:spPr>
        </p:pic>
      </p:grpSp>
      <p:grpSp>
        <p:nvGrpSpPr>
          <p:cNvPr id="24" name="Group 23">
            <a:extLst>
              <a:ext uri="{FF2B5EF4-FFF2-40B4-BE49-F238E27FC236}">
                <a16:creationId xmlns:a16="http://schemas.microsoft.com/office/drawing/2014/main" id="{929595A4-3988-AB1D-CA1B-8E1BF8D63C35}"/>
              </a:ext>
            </a:extLst>
          </p:cNvPr>
          <p:cNvGrpSpPr/>
          <p:nvPr/>
        </p:nvGrpSpPr>
        <p:grpSpPr>
          <a:xfrm>
            <a:off x="5997541" y="1533167"/>
            <a:ext cx="3173273" cy="1891121"/>
            <a:chOff x="6041913" y="1928363"/>
            <a:chExt cx="3173273" cy="1891121"/>
          </a:xfrm>
        </p:grpSpPr>
        <p:grpSp>
          <p:nvGrpSpPr>
            <p:cNvPr id="17" name="Group 16">
              <a:extLst>
                <a:ext uri="{FF2B5EF4-FFF2-40B4-BE49-F238E27FC236}">
                  <a16:creationId xmlns:a16="http://schemas.microsoft.com/office/drawing/2014/main" id="{B360CAA7-930B-E951-372C-FB88F3CDC391}"/>
                </a:ext>
              </a:extLst>
            </p:cNvPr>
            <p:cNvGrpSpPr/>
            <p:nvPr/>
          </p:nvGrpSpPr>
          <p:grpSpPr>
            <a:xfrm>
              <a:off x="6041913" y="1928363"/>
              <a:ext cx="3056239" cy="1654221"/>
              <a:chOff x="716314" y="0"/>
              <a:chExt cx="7715251" cy="5143500"/>
            </a:xfrm>
          </p:grpSpPr>
          <p:pic>
            <p:nvPicPr>
              <p:cNvPr id="15" name="Picture 14">
                <a:extLst>
                  <a:ext uri="{FF2B5EF4-FFF2-40B4-BE49-F238E27FC236}">
                    <a16:creationId xmlns:a16="http://schemas.microsoft.com/office/drawing/2014/main" id="{F9FABFE9-780C-26C8-E7F9-52553C57FBA1}"/>
                  </a:ext>
                </a:extLst>
              </p:cNvPr>
              <p:cNvPicPr>
                <a:picLocks noChangeAspect="1"/>
              </p:cNvPicPr>
              <p:nvPr/>
            </p:nvPicPr>
            <p:blipFill>
              <a:blip r:embed="rId8"/>
              <a:stretch>
                <a:fillRect/>
              </a:stretch>
            </p:blipFill>
            <p:spPr>
              <a:xfrm>
                <a:off x="716314" y="0"/>
                <a:ext cx="7715251" cy="5143500"/>
              </a:xfrm>
              <a:prstGeom prst="rect">
                <a:avLst/>
              </a:prstGeom>
            </p:spPr>
          </p:pic>
          <p:pic>
            <p:nvPicPr>
              <p:cNvPr id="16" name="Picture 15">
                <a:extLst>
                  <a:ext uri="{FF2B5EF4-FFF2-40B4-BE49-F238E27FC236}">
                    <a16:creationId xmlns:a16="http://schemas.microsoft.com/office/drawing/2014/main" id="{88337486-14BD-C5D1-E8F0-5D78A20E7006}"/>
                  </a:ext>
                </a:extLst>
              </p:cNvPr>
              <p:cNvPicPr>
                <a:picLocks noChangeAspect="1"/>
              </p:cNvPicPr>
              <p:nvPr/>
            </p:nvPicPr>
            <p:blipFill>
              <a:blip r:embed="rId9"/>
              <a:stretch>
                <a:fillRect/>
              </a:stretch>
            </p:blipFill>
            <p:spPr>
              <a:xfrm>
                <a:off x="1465021" y="1727200"/>
                <a:ext cx="3479800" cy="3162300"/>
              </a:xfrm>
              <a:prstGeom prst="rect">
                <a:avLst/>
              </a:prstGeom>
              <a:effectLst>
                <a:outerShdw blurRad="63500" sx="102000" sy="102000" algn="ctr" rotWithShape="0">
                  <a:prstClr val="black">
                    <a:alpha val="40000"/>
                  </a:prstClr>
                </a:outerShdw>
              </a:effectLst>
            </p:spPr>
          </p:pic>
        </p:grpSp>
        <p:pic>
          <p:nvPicPr>
            <p:cNvPr id="20" name="Picture 19">
              <a:extLst>
                <a:ext uri="{FF2B5EF4-FFF2-40B4-BE49-F238E27FC236}">
                  <a16:creationId xmlns:a16="http://schemas.microsoft.com/office/drawing/2014/main" id="{DE136E19-A8AE-079B-DF20-26F7A02EC293}"/>
                </a:ext>
              </a:extLst>
            </p:cNvPr>
            <p:cNvPicPr>
              <a:picLocks noChangeAspect="1"/>
            </p:cNvPicPr>
            <p:nvPr/>
          </p:nvPicPr>
          <p:blipFill>
            <a:blip r:embed="rId9"/>
            <a:stretch>
              <a:fillRect/>
            </a:stretch>
          </p:blipFill>
          <p:spPr>
            <a:xfrm>
              <a:off x="6384346" y="2563451"/>
              <a:ext cx="1378452" cy="1017040"/>
            </a:xfrm>
            <a:prstGeom prst="rect">
              <a:avLst/>
            </a:prstGeom>
            <a:effectLst>
              <a:outerShdw blurRad="63500" sx="102000" sy="102000" algn="ctr" rotWithShape="0">
                <a:prstClr val="black">
                  <a:alpha val="40000"/>
                </a:prstClr>
              </a:outerShdw>
            </a:effectLst>
          </p:spPr>
        </p:pic>
        <p:grpSp>
          <p:nvGrpSpPr>
            <p:cNvPr id="21" name="Group 20">
              <a:extLst>
                <a:ext uri="{FF2B5EF4-FFF2-40B4-BE49-F238E27FC236}">
                  <a16:creationId xmlns:a16="http://schemas.microsoft.com/office/drawing/2014/main" id="{F607129A-E494-ACA5-F6A6-B0D33B561999}"/>
                </a:ext>
              </a:extLst>
            </p:cNvPr>
            <p:cNvGrpSpPr/>
            <p:nvPr/>
          </p:nvGrpSpPr>
          <p:grpSpPr>
            <a:xfrm>
              <a:off x="6158947" y="2165263"/>
              <a:ext cx="3056239" cy="1654221"/>
              <a:chOff x="716314" y="0"/>
              <a:chExt cx="7715251" cy="5143500"/>
            </a:xfrm>
          </p:grpSpPr>
          <p:pic>
            <p:nvPicPr>
              <p:cNvPr id="22" name="Picture 21">
                <a:extLst>
                  <a:ext uri="{FF2B5EF4-FFF2-40B4-BE49-F238E27FC236}">
                    <a16:creationId xmlns:a16="http://schemas.microsoft.com/office/drawing/2014/main" id="{E6B1A684-CCA0-0861-B2E7-E3192F652C67}"/>
                  </a:ext>
                </a:extLst>
              </p:cNvPr>
              <p:cNvPicPr>
                <a:picLocks noChangeAspect="1"/>
              </p:cNvPicPr>
              <p:nvPr/>
            </p:nvPicPr>
            <p:blipFill>
              <a:blip r:embed="rId8"/>
              <a:stretch>
                <a:fillRect/>
              </a:stretch>
            </p:blipFill>
            <p:spPr>
              <a:xfrm>
                <a:off x="716314" y="0"/>
                <a:ext cx="7715251" cy="5143500"/>
              </a:xfrm>
              <a:prstGeom prst="rect">
                <a:avLst/>
              </a:prstGeom>
            </p:spPr>
          </p:pic>
          <p:pic>
            <p:nvPicPr>
              <p:cNvPr id="23" name="Picture 22">
                <a:extLst>
                  <a:ext uri="{FF2B5EF4-FFF2-40B4-BE49-F238E27FC236}">
                    <a16:creationId xmlns:a16="http://schemas.microsoft.com/office/drawing/2014/main" id="{6501E140-EB73-B360-9F68-36F6040A9B0F}"/>
                  </a:ext>
                </a:extLst>
              </p:cNvPr>
              <p:cNvPicPr>
                <a:picLocks noChangeAspect="1"/>
              </p:cNvPicPr>
              <p:nvPr/>
            </p:nvPicPr>
            <p:blipFill>
              <a:blip r:embed="rId9"/>
              <a:stretch>
                <a:fillRect/>
              </a:stretch>
            </p:blipFill>
            <p:spPr>
              <a:xfrm>
                <a:off x="1465021" y="1727200"/>
                <a:ext cx="3479800" cy="3162300"/>
              </a:xfrm>
              <a:prstGeom prst="rect">
                <a:avLst/>
              </a:prstGeom>
              <a:effectLst>
                <a:outerShdw blurRad="63500" sx="102000" sy="102000" algn="ctr" rotWithShape="0">
                  <a:prstClr val="black">
                    <a:alpha val="40000"/>
                  </a:prstClr>
                </a:outerShdw>
              </a:effectLst>
            </p:spPr>
          </p:pic>
        </p:grpSp>
      </p:grpSp>
      <p:sp>
        <p:nvSpPr>
          <p:cNvPr id="31" name="TextBox 30">
            <a:extLst>
              <a:ext uri="{FF2B5EF4-FFF2-40B4-BE49-F238E27FC236}">
                <a16:creationId xmlns:a16="http://schemas.microsoft.com/office/drawing/2014/main" id="{8F0967C7-71C7-70EC-F245-67E50C71EF23}"/>
              </a:ext>
            </a:extLst>
          </p:cNvPr>
          <p:cNvSpPr txBox="1"/>
          <p:nvPr/>
        </p:nvSpPr>
        <p:spPr>
          <a:xfrm>
            <a:off x="577169" y="3841881"/>
            <a:ext cx="4590288" cy="307777"/>
          </a:xfrm>
          <a:prstGeom prst="rect">
            <a:avLst/>
          </a:prstGeom>
          <a:noFill/>
        </p:spPr>
        <p:txBody>
          <a:bodyPr wrap="square">
            <a:spAutoFit/>
          </a:bodyPr>
          <a:lstStyle/>
          <a:p>
            <a:r>
              <a:rPr lang="en-US" sz="1400" dirty="0">
                <a:solidFill>
                  <a:schemeClr val="tx1"/>
                </a:solidFill>
              </a:rPr>
              <a:t>+ all the localized bounding boxes with labels</a:t>
            </a:r>
            <a:endParaRPr lang="en-US" dirty="0"/>
          </a:p>
        </p:txBody>
      </p:sp>
    </p:spTree>
    <p:extLst>
      <p:ext uri="{BB962C8B-B14F-4D97-AF65-F5344CB8AC3E}">
        <p14:creationId xmlns:p14="http://schemas.microsoft.com/office/powerpoint/2010/main" val="882761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3C9F7936-CEA2-8CC9-F096-8301691F9F5E}"/>
              </a:ext>
            </a:extLst>
          </p:cNvPr>
          <p:cNvSpPr/>
          <p:nvPr/>
        </p:nvSpPr>
        <p:spPr>
          <a:xfrm>
            <a:off x="2740101" y="1974426"/>
            <a:ext cx="1901371" cy="11275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Model Prediction</a:t>
            </a:r>
          </a:p>
          <a:p>
            <a:pPr algn="ctr"/>
            <a:r>
              <a:rPr lang="en-US" dirty="0"/>
              <a:t> Object Detector</a:t>
            </a:r>
          </a:p>
        </p:txBody>
      </p:sp>
      <p:sp>
        <p:nvSpPr>
          <p:cNvPr id="36" name="TextBox 35">
            <a:extLst>
              <a:ext uri="{FF2B5EF4-FFF2-40B4-BE49-F238E27FC236}">
                <a16:creationId xmlns:a16="http://schemas.microsoft.com/office/drawing/2014/main" id="{7BBB6F04-FBF6-EB11-2207-E4A8F6FCE66F}"/>
              </a:ext>
            </a:extLst>
          </p:cNvPr>
          <p:cNvSpPr txBox="1"/>
          <p:nvPr/>
        </p:nvSpPr>
        <p:spPr>
          <a:xfrm>
            <a:off x="289322" y="67107"/>
            <a:ext cx="8565356" cy="477054"/>
          </a:xfrm>
          <a:prstGeom prst="rect">
            <a:avLst/>
          </a:prstGeom>
          <a:noFill/>
        </p:spPr>
        <p:txBody>
          <a:bodyPr wrap="square">
            <a:spAutoFit/>
          </a:bodyPr>
          <a:lstStyle/>
          <a:p>
            <a:pPr algn="ctr"/>
            <a:r>
              <a:rPr lang="en-US" sz="2500" b="1" dirty="0">
                <a:solidFill>
                  <a:schemeClr val="tx1"/>
                </a:solidFill>
              </a:rPr>
              <a:t>UAV Model Prediction</a:t>
            </a:r>
          </a:p>
        </p:txBody>
      </p:sp>
      <p:sp>
        <p:nvSpPr>
          <p:cNvPr id="12" name="Right Arrow 11">
            <a:extLst>
              <a:ext uri="{FF2B5EF4-FFF2-40B4-BE49-F238E27FC236}">
                <a16:creationId xmlns:a16="http://schemas.microsoft.com/office/drawing/2014/main" id="{2B1C655C-FA7D-F669-02E2-E981DFBF5503}"/>
              </a:ext>
            </a:extLst>
          </p:cNvPr>
          <p:cNvSpPr/>
          <p:nvPr/>
        </p:nvSpPr>
        <p:spPr>
          <a:xfrm>
            <a:off x="4518609" y="2390895"/>
            <a:ext cx="430483" cy="294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2">
            <a:extLst>
              <a:ext uri="{FF2B5EF4-FFF2-40B4-BE49-F238E27FC236}">
                <a16:creationId xmlns:a16="http://schemas.microsoft.com/office/drawing/2014/main" id="{DC20319F-5CBD-273C-47F8-084DED67F08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pic>
        <p:nvPicPr>
          <p:cNvPr id="14" name="Picture 13">
            <a:extLst>
              <a:ext uri="{FF2B5EF4-FFF2-40B4-BE49-F238E27FC236}">
                <a16:creationId xmlns:a16="http://schemas.microsoft.com/office/drawing/2014/main" id="{A461DD0D-476A-857C-E794-022C2F57B0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grpSp>
        <p:nvGrpSpPr>
          <p:cNvPr id="29" name="Group 28">
            <a:extLst>
              <a:ext uri="{FF2B5EF4-FFF2-40B4-BE49-F238E27FC236}">
                <a16:creationId xmlns:a16="http://schemas.microsoft.com/office/drawing/2014/main" id="{CFC3FE2F-EEF9-DD58-BBAB-E13B6EA65CBC}"/>
              </a:ext>
            </a:extLst>
          </p:cNvPr>
          <p:cNvGrpSpPr/>
          <p:nvPr/>
        </p:nvGrpSpPr>
        <p:grpSpPr>
          <a:xfrm>
            <a:off x="73131" y="1298575"/>
            <a:ext cx="2373945" cy="2284009"/>
            <a:chOff x="250818" y="1235776"/>
            <a:chExt cx="2373945" cy="2284009"/>
          </a:xfrm>
        </p:grpSpPr>
        <p:pic>
          <p:nvPicPr>
            <p:cNvPr id="16" name="Picture 15">
              <a:extLst>
                <a:ext uri="{FF2B5EF4-FFF2-40B4-BE49-F238E27FC236}">
                  <a16:creationId xmlns:a16="http://schemas.microsoft.com/office/drawing/2014/main" id="{80481926-E612-CD7C-3675-9AE1A0529B0E}"/>
                </a:ext>
              </a:extLst>
            </p:cNvPr>
            <p:cNvPicPr>
              <a:picLocks noChangeAspect="1"/>
            </p:cNvPicPr>
            <p:nvPr/>
          </p:nvPicPr>
          <p:blipFill>
            <a:blip r:embed="rId4"/>
            <a:stretch>
              <a:fillRect/>
            </a:stretch>
          </p:blipFill>
          <p:spPr>
            <a:xfrm>
              <a:off x="250818" y="1235776"/>
              <a:ext cx="1849689" cy="1592394"/>
            </a:xfrm>
            <a:prstGeom prst="rect">
              <a:avLst/>
            </a:prstGeom>
          </p:spPr>
        </p:pic>
        <p:pic>
          <p:nvPicPr>
            <p:cNvPr id="17" name="Picture 16">
              <a:extLst>
                <a:ext uri="{FF2B5EF4-FFF2-40B4-BE49-F238E27FC236}">
                  <a16:creationId xmlns:a16="http://schemas.microsoft.com/office/drawing/2014/main" id="{348D57FA-1924-3F75-0FEB-71E8F2389AB5}"/>
                </a:ext>
              </a:extLst>
            </p:cNvPr>
            <p:cNvPicPr>
              <a:picLocks noChangeAspect="1"/>
            </p:cNvPicPr>
            <p:nvPr/>
          </p:nvPicPr>
          <p:blipFill>
            <a:blip r:embed="rId5"/>
            <a:stretch>
              <a:fillRect/>
            </a:stretch>
          </p:blipFill>
          <p:spPr>
            <a:xfrm>
              <a:off x="311699" y="1508272"/>
              <a:ext cx="2057048" cy="1380328"/>
            </a:xfrm>
            <a:prstGeom prst="rect">
              <a:avLst/>
            </a:prstGeom>
            <a:ln>
              <a:solidFill>
                <a:schemeClr val="bg2"/>
              </a:solidFill>
            </a:ln>
          </p:spPr>
        </p:pic>
        <p:pic>
          <p:nvPicPr>
            <p:cNvPr id="18" name="Picture 17">
              <a:extLst>
                <a:ext uri="{FF2B5EF4-FFF2-40B4-BE49-F238E27FC236}">
                  <a16:creationId xmlns:a16="http://schemas.microsoft.com/office/drawing/2014/main" id="{57C9D34D-90D1-0A29-40D6-ED0121B18881}"/>
                </a:ext>
              </a:extLst>
            </p:cNvPr>
            <p:cNvPicPr>
              <a:picLocks noChangeAspect="1"/>
            </p:cNvPicPr>
            <p:nvPr/>
          </p:nvPicPr>
          <p:blipFill>
            <a:blip r:embed="rId6"/>
            <a:stretch>
              <a:fillRect/>
            </a:stretch>
          </p:blipFill>
          <p:spPr>
            <a:xfrm>
              <a:off x="427038" y="1763435"/>
              <a:ext cx="2080691" cy="1380328"/>
            </a:xfrm>
            <a:prstGeom prst="rect">
              <a:avLst/>
            </a:prstGeom>
          </p:spPr>
        </p:pic>
        <p:pic>
          <p:nvPicPr>
            <p:cNvPr id="15" name="Picture 14">
              <a:extLst>
                <a:ext uri="{FF2B5EF4-FFF2-40B4-BE49-F238E27FC236}">
                  <a16:creationId xmlns:a16="http://schemas.microsoft.com/office/drawing/2014/main" id="{D853B626-92FF-93B7-8624-F83C2D9C5D05}"/>
                </a:ext>
              </a:extLst>
            </p:cNvPr>
            <p:cNvPicPr>
              <a:picLocks noChangeAspect="1"/>
            </p:cNvPicPr>
            <p:nvPr/>
          </p:nvPicPr>
          <p:blipFill>
            <a:blip r:embed="rId7"/>
            <a:stretch>
              <a:fillRect/>
            </a:stretch>
          </p:blipFill>
          <p:spPr>
            <a:xfrm>
              <a:off x="515091" y="2117175"/>
              <a:ext cx="2109672" cy="1402610"/>
            </a:xfrm>
            <a:prstGeom prst="rect">
              <a:avLst/>
            </a:prstGeom>
          </p:spPr>
        </p:pic>
      </p:grpSp>
      <p:sp>
        <p:nvSpPr>
          <p:cNvPr id="11" name="Right Arrow 10">
            <a:extLst>
              <a:ext uri="{FF2B5EF4-FFF2-40B4-BE49-F238E27FC236}">
                <a16:creationId xmlns:a16="http://schemas.microsoft.com/office/drawing/2014/main" id="{35D3677A-483C-1EDE-870C-5BDDCD340806}"/>
              </a:ext>
            </a:extLst>
          </p:cNvPr>
          <p:cNvSpPr/>
          <p:nvPr/>
        </p:nvSpPr>
        <p:spPr>
          <a:xfrm>
            <a:off x="2309618" y="2406230"/>
            <a:ext cx="430483" cy="294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95B98CAD-0BF5-49DA-053A-3AB693C68B75}"/>
              </a:ext>
            </a:extLst>
          </p:cNvPr>
          <p:cNvGrpSpPr/>
          <p:nvPr/>
        </p:nvGrpSpPr>
        <p:grpSpPr>
          <a:xfrm>
            <a:off x="4862349" y="1508272"/>
            <a:ext cx="1557631" cy="1627267"/>
            <a:chOff x="6323303" y="1456456"/>
            <a:chExt cx="1557631" cy="1627267"/>
          </a:xfrm>
        </p:grpSpPr>
        <p:pic>
          <p:nvPicPr>
            <p:cNvPr id="19" name="Picture 18">
              <a:extLst>
                <a:ext uri="{FF2B5EF4-FFF2-40B4-BE49-F238E27FC236}">
                  <a16:creationId xmlns:a16="http://schemas.microsoft.com/office/drawing/2014/main" id="{D6FDD2D3-DBBB-9E85-182F-E80579D84ABD}"/>
                </a:ext>
              </a:extLst>
            </p:cNvPr>
            <p:cNvPicPr>
              <a:picLocks noChangeAspect="1"/>
            </p:cNvPicPr>
            <p:nvPr/>
          </p:nvPicPr>
          <p:blipFill rotWithShape="1">
            <a:blip r:embed="rId8"/>
            <a:srcRect l="12912" t="12913" r="11111" b="11171"/>
            <a:stretch/>
          </p:blipFill>
          <p:spPr>
            <a:xfrm>
              <a:off x="6323303" y="1456456"/>
              <a:ext cx="933054" cy="932308"/>
            </a:xfrm>
            <a:prstGeom prst="rect">
              <a:avLst/>
            </a:prstGeom>
          </p:spPr>
        </p:pic>
        <p:pic>
          <p:nvPicPr>
            <p:cNvPr id="20" name="Picture 19">
              <a:extLst>
                <a:ext uri="{FF2B5EF4-FFF2-40B4-BE49-F238E27FC236}">
                  <a16:creationId xmlns:a16="http://schemas.microsoft.com/office/drawing/2014/main" id="{5271258C-4D67-A2EF-2241-5ABAD1FDF825}"/>
                </a:ext>
              </a:extLst>
            </p:cNvPr>
            <p:cNvPicPr>
              <a:picLocks noChangeAspect="1"/>
            </p:cNvPicPr>
            <p:nvPr/>
          </p:nvPicPr>
          <p:blipFill rotWithShape="1">
            <a:blip r:embed="rId9"/>
            <a:srcRect l="12791" t="12445" r="10613" b="10847"/>
            <a:stretch/>
          </p:blipFill>
          <p:spPr>
            <a:xfrm>
              <a:off x="6622118" y="1875436"/>
              <a:ext cx="818996" cy="820180"/>
            </a:xfrm>
            <a:prstGeom prst="rect">
              <a:avLst/>
            </a:prstGeom>
          </p:spPr>
        </p:pic>
        <p:pic>
          <p:nvPicPr>
            <p:cNvPr id="21" name="Picture 20">
              <a:extLst>
                <a:ext uri="{FF2B5EF4-FFF2-40B4-BE49-F238E27FC236}">
                  <a16:creationId xmlns:a16="http://schemas.microsoft.com/office/drawing/2014/main" id="{2A9314B9-6037-406A-4090-FF0D6CC924BE}"/>
                </a:ext>
              </a:extLst>
            </p:cNvPr>
            <p:cNvPicPr>
              <a:picLocks noChangeAspect="1"/>
            </p:cNvPicPr>
            <p:nvPr/>
          </p:nvPicPr>
          <p:blipFill rotWithShape="1">
            <a:blip r:embed="rId10"/>
            <a:srcRect l="13457" t="15202" r="12875" b="31221"/>
            <a:stretch/>
          </p:blipFill>
          <p:spPr>
            <a:xfrm>
              <a:off x="6878134" y="2354414"/>
              <a:ext cx="1002800" cy="729309"/>
            </a:xfrm>
            <a:prstGeom prst="rect">
              <a:avLst/>
            </a:prstGeom>
          </p:spPr>
        </p:pic>
      </p:grpSp>
      <p:pic>
        <p:nvPicPr>
          <p:cNvPr id="34" name="Graphic 33" descr="Users">
            <a:extLst>
              <a:ext uri="{FF2B5EF4-FFF2-40B4-BE49-F238E27FC236}">
                <a16:creationId xmlns:a16="http://schemas.microsoft.com/office/drawing/2014/main" id="{1FFDB1B9-34E9-875D-0C28-B3DE0FE61E0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559080" y="1679850"/>
            <a:ext cx="914400" cy="914400"/>
          </a:xfrm>
          <a:prstGeom prst="rect">
            <a:avLst/>
          </a:prstGeom>
        </p:spPr>
      </p:pic>
      <p:sp>
        <p:nvSpPr>
          <p:cNvPr id="38" name="TextBox 37">
            <a:extLst>
              <a:ext uri="{FF2B5EF4-FFF2-40B4-BE49-F238E27FC236}">
                <a16:creationId xmlns:a16="http://schemas.microsoft.com/office/drawing/2014/main" id="{C848F607-DB2F-AC6A-F59C-1E9F0525E578}"/>
              </a:ext>
            </a:extLst>
          </p:cNvPr>
          <p:cNvSpPr txBox="1"/>
          <p:nvPr/>
        </p:nvSpPr>
        <p:spPr>
          <a:xfrm>
            <a:off x="5693858" y="1649663"/>
            <a:ext cx="1002800" cy="307777"/>
          </a:xfrm>
          <a:prstGeom prst="rect">
            <a:avLst/>
          </a:prstGeom>
          <a:noFill/>
        </p:spPr>
        <p:txBody>
          <a:bodyPr wrap="square">
            <a:spAutoFit/>
          </a:bodyPr>
          <a:lstStyle/>
          <a:p>
            <a:r>
              <a:rPr lang="en-US" dirty="0">
                <a:solidFill>
                  <a:schemeClr val="tx1"/>
                </a:solidFill>
              </a:rPr>
              <a:t>Correct</a:t>
            </a:r>
            <a:endParaRPr lang="en-US" dirty="0"/>
          </a:p>
        </p:txBody>
      </p:sp>
    </p:spTree>
    <p:extLst>
      <p:ext uri="{BB962C8B-B14F-4D97-AF65-F5344CB8AC3E}">
        <p14:creationId xmlns:p14="http://schemas.microsoft.com/office/powerpoint/2010/main" val="1492509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 name="Picture 9">
            <a:extLst>
              <a:ext uri="{FF2B5EF4-FFF2-40B4-BE49-F238E27FC236}">
                <a16:creationId xmlns:a16="http://schemas.microsoft.com/office/drawing/2014/main" id="{0D4A87DD-1BF8-7C41-60B0-331D6E2DB4CF}"/>
              </a:ext>
            </a:extLst>
          </p:cNvPr>
          <p:cNvPicPr>
            <a:picLocks noChangeAspect="1"/>
          </p:cNvPicPr>
          <p:nvPr/>
        </p:nvPicPr>
        <p:blipFill rotWithShape="1">
          <a:blip r:embed="rId3"/>
          <a:srcRect l="12937" t="12227" r="10844" b="11553"/>
          <a:stretch/>
        </p:blipFill>
        <p:spPr>
          <a:xfrm>
            <a:off x="5035717" y="241460"/>
            <a:ext cx="3920359" cy="3920360"/>
          </a:xfrm>
          <a:prstGeom prst="rect">
            <a:avLst/>
          </a:prstGeom>
        </p:spPr>
      </p:pic>
      <p:sp>
        <p:nvSpPr>
          <p:cNvPr id="18" name="Slide Number Placeholder 17">
            <a:extLst>
              <a:ext uri="{FF2B5EF4-FFF2-40B4-BE49-F238E27FC236}">
                <a16:creationId xmlns:a16="http://schemas.microsoft.com/office/drawing/2014/main" id="{03D1C3DA-FF04-ADEC-A51E-1F6720E770F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pic>
        <p:nvPicPr>
          <p:cNvPr id="19" name="Picture 18">
            <a:extLst>
              <a:ext uri="{FF2B5EF4-FFF2-40B4-BE49-F238E27FC236}">
                <a16:creationId xmlns:a16="http://schemas.microsoft.com/office/drawing/2014/main" id="{60785195-FB13-9CE7-87CF-8682D382A6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
        <p:nvSpPr>
          <p:cNvPr id="20" name="Google Shape;88;p19">
            <a:extLst>
              <a:ext uri="{FF2B5EF4-FFF2-40B4-BE49-F238E27FC236}">
                <a16:creationId xmlns:a16="http://schemas.microsoft.com/office/drawing/2014/main" id="{FDBB4732-96E7-DFCD-C6B7-3FC1AAE9FC34}"/>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Example Bird Clusters</a:t>
            </a:r>
            <a:endParaRPr dirty="0"/>
          </a:p>
        </p:txBody>
      </p:sp>
      <p:pic>
        <p:nvPicPr>
          <p:cNvPr id="3" name="Picture 2">
            <a:extLst>
              <a:ext uri="{FF2B5EF4-FFF2-40B4-BE49-F238E27FC236}">
                <a16:creationId xmlns:a16="http://schemas.microsoft.com/office/drawing/2014/main" id="{22960BA0-2EB9-0EFC-A748-5B9548E7F4E7}"/>
              </a:ext>
            </a:extLst>
          </p:cNvPr>
          <p:cNvPicPr>
            <a:picLocks noChangeAspect="1"/>
          </p:cNvPicPr>
          <p:nvPr/>
        </p:nvPicPr>
        <p:blipFill rotWithShape="1">
          <a:blip r:embed="rId5"/>
          <a:srcRect l="14357" t="12559" r="11671" b="31532"/>
          <a:stretch/>
        </p:blipFill>
        <p:spPr>
          <a:xfrm>
            <a:off x="408747" y="1017725"/>
            <a:ext cx="3804746" cy="2875691"/>
          </a:xfrm>
          <a:prstGeom prst="rect">
            <a:avLst/>
          </a:prstGeom>
        </p:spPr>
      </p:pic>
      <p:pic>
        <p:nvPicPr>
          <p:cNvPr id="5" name="Picture 4">
            <a:extLst>
              <a:ext uri="{FF2B5EF4-FFF2-40B4-BE49-F238E27FC236}">
                <a16:creationId xmlns:a16="http://schemas.microsoft.com/office/drawing/2014/main" id="{49C24B1E-C3FC-1C9A-6960-71F9DC03D295}"/>
              </a:ext>
            </a:extLst>
          </p:cNvPr>
          <p:cNvPicPr>
            <a:picLocks noChangeAspect="1"/>
          </p:cNvPicPr>
          <p:nvPr/>
        </p:nvPicPr>
        <p:blipFill rotWithShape="1">
          <a:blip r:embed="rId6"/>
          <a:srcRect l="-13519" t="-46635" r="37300" b="108868"/>
          <a:stretch/>
        </p:blipFill>
        <p:spPr>
          <a:xfrm>
            <a:off x="2673388" y="629174"/>
            <a:ext cx="3920359" cy="1942576"/>
          </a:xfrm>
          <a:prstGeom prst="rect">
            <a:avLst/>
          </a:prstGeom>
        </p:spPr>
      </p:pic>
      <p:pic>
        <p:nvPicPr>
          <p:cNvPr id="7" name="Picture 6">
            <a:extLst>
              <a:ext uri="{FF2B5EF4-FFF2-40B4-BE49-F238E27FC236}">
                <a16:creationId xmlns:a16="http://schemas.microsoft.com/office/drawing/2014/main" id="{37511985-B4ED-1243-2A55-2A90EAF0EF69}"/>
              </a:ext>
            </a:extLst>
          </p:cNvPr>
          <p:cNvPicPr>
            <a:picLocks noChangeAspect="1"/>
          </p:cNvPicPr>
          <p:nvPr/>
        </p:nvPicPr>
        <p:blipFill rotWithShape="1">
          <a:blip r:embed="rId6"/>
          <a:srcRect l="13087" t="12233" r="10694" b="50000"/>
          <a:stretch/>
        </p:blipFill>
        <p:spPr>
          <a:xfrm>
            <a:off x="3359070" y="1113754"/>
            <a:ext cx="3920359" cy="1942576"/>
          </a:xfrm>
          <a:prstGeom prst="rect">
            <a:avLst/>
          </a:prstGeom>
        </p:spPr>
      </p:pic>
      <p:pic>
        <p:nvPicPr>
          <p:cNvPr id="9" name="Picture 8">
            <a:extLst>
              <a:ext uri="{FF2B5EF4-FFF2-40B4-BE49-F238E27FC236}">
                <a16:creationId xmlns:a16="http://schemas.microsoft.com/office/drawing/2014/main" id="{D0CF6E1F-F597-F139-CA83-2EFD7D35C509}"/>
              </a:ext>
            </a:extLst>
          </p:cNvPr>
          <p:cNvPicPr>
            <a:picLocks noChangeAspect="1"/>
          </p:cNvPicPr>
          <p:nvPr/>
        </p:nvPicPr>
        <p:blipFill rotWithShape="1">
          <a:blip r:embed="rId7"/>
          <a:srcRect l="13087" t="12233" r="12941" b="69153"/>
          <a:stretch/>
        </p:blipFill>
        <p:spPr>
          <a:xfrm>
            <a:off x="1230971" y="2936016"/>
            <a:ext cx="3804746" cy="957400"/>
          </a:xfrm>
          <a:prstGeom prst="rect">
            <a:avLst/>
          </a:prstGeom>
        </p:spPr>
      </p:pic>
      <p:pic>
        <p:nvPicPr>
          <p:cNvPr id="17" name="Picture 16">
            <a:extLst>
              <a:ext uri="{FF2B5EF4-FFF2-40B4-BE49-F238E27FC236}">
                <a16:creationId xmlns:a16="http://schemas.microsoft.com/office/drawing/2014/main" id="{946878FF-A518-9A5A-C2B8-24496C68D7C7}"/>
              </a:ext>
            </a:extLst>
          </p:cNvPr>
          <p:cNvPicPr>
            <a:picLocks noChangeAspect="1"/>
          </p:cNvPicPr>
          <p:nvPr/>
        </p:nvPicPr>
        <p:blipFill rotWithShape="1">
          <a:blip r:embed="rId8"/>
          <a:srcRect l="12912" t="12913" r="11111" b="11171"/>
          <a:stretch/>
        </p:blipFill>
        <p:spPr>
          <a:xfrm>
            <a:off x="4359714" y="2063141"/>
            <a:ext cx="2877992" cy="287569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86F1730-8523-8CA5-CCA5-45B06C96E690}"/>
              </a:ext>
            </a:extLst>
          </p:cNvPr>
          <p:cNvPicPr>
            <a:picLocks noChangeAspect="1"/>
          </p:cNvPicPr>
          <p:nvPr/>
        </p:nvPicPr>
        <p:blipFill>
          <a:blip r:embed="rId3"/>
          <a:stretch>
            <a:fillRect/>
          </a:stretch>
        </p:blipFill>
        <p:spPr>
          <a:xfrm>
            <a:off x="716314" y="0"/>
            <a:ext cx="7715251" cy="5143500"/>
          </a:xfrm>
          <a:prstGeom prst="rect">
            <a:avLst/>
          </a:prstGeom>
        </p:spPr>
      </p:pic>
      <p:sp>
        <p:nvSpPr>
          <p:cNvPr id="17" name="Slide Number Placeholder 16">
            <a:extLst>
              <a:ext uri="{FF2B5EF4-FFF2-40B4-BE49-F238E27FC236}">
                <a16:creationId xmlns:a16="http://schemas.microsoft.com/office/drawing/2014/main" id="{A9F65527-C157-2AA2-70EA-D04CC64B5BD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a:t>
            </a:fld>
            <a:endParaRPr lang="en" dirty="0"/>
          </a:p>
        </p:txBody>
      </p:sp>
      <p:pic>
        <p:nvPicPr>
          <p:cNvPr id="18" name="Picture 17">
            <a:extLst>
              <a:ext uri="{FF2B5EF4-FFF2-40B4-BE49-F238E27FC236}">
                <a16:creationId xmlns:a16="http://schemas.microsoft.com/office/drawing/2014/main" id="{361FDC26-4478-0ABD-10A5-9352834F34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Tree>
    <p:extLst>
      <p:ext uri="{BB962C8B-B14F-4D97-AF65-F5344CB8AC3E}">
        <p14:creationId xmlns:p14="http://schemas.microsoft.com/office/powerpoint/2010/main" val="11114490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F033BCE2-AFA6-1BDB-4098-F4CA0B10E2A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pic>
        <p:nvPicPr>
          <p:cNvPr id="13" name="Picture 12">
            <a:extLst>
              <a:ext uri="{FF2B5EF4-FFF2-40B4-BE49-F238E27FC236}">
                <a16:creationId xmlns:a16="http://schemas.microsoft.com/office/drawing/2014/main" id="{153BFCF2-5430-00E7-903C-B10A01C8FC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
        <p:nvSpPr>
          <p:cNvPr id="14" name="Google Shape;88;p19">
            <a:extLst>
              <a:ext uri="{FF2B5EF4-FFF2-40B4-BE49-F238E27FC236}">
                <a16:creationId xmlns:a16="http://schemas.microsoft.com/office/drawing/2014/main" id="{990103E6-264A-030F-7C8F-FDAEC1CFA7CB}"/>
              </a:ext>
            </a:extLst>
          </p:cNvPr>
          <p:cNvSpPr txBox="1">
            <a:spLocks noGrp="1"/>
          </p:cNvSpPr>
          <p:nvPr>
            <p:ph type="title"/>
          </p:nvPr>
        </p:nvSpPr>
        <p:spPr>
          <a:xfrm>
            <a:off x="226207" y="260467"/>
            <a:ext cx="8708067" cy="572700"/>
          </a:xfrm>
          <a:prstGeom prst="rect">
            <a:avLst/>
          </a:prstGeom>
        </p:spPr>
        <p:txBody>
          <a:bodyPr spcFirstLastPara="1" wrap="square" lIns="91425" tIns="91425" rIns="91425" bIns="91425" anchor="t" anchorCtr="0">
            <a:normAutofit fontScale="90000"/>
          </a:bodyPr>
          <a:lstStyle/>
          <a:p>
            <a:pPr algn="ctr"/>
            <a:r>
              <a:rPr lang="en" dirty="0">
                <a:solidFill>
                  <a:schemeClr val="tx1"/>
                </a:solidFill>
              </a:rPr>
              <a:t>Example Kelp Clusters Based on Visual Similarity </a:t>
            </a:r>
            <a:endParaRPr lang="en-US" dirty="0">
              <a:solidFill>
                <a:schemeClr val="tx1"/>
              </a:solidFill>
            </a:endParaRPr>
          </a:p>
        </p:txBody>
      </p:sp>
      <p:pic>
        <p:nvPicPr>
          <p:cNvPr id="6" name="Picture 5">
            <a:extLst>
              <a:ext uri="{FF2B5EF4-FFF2-40B4-BE49-F238E27FC236}">
                <a16:creationId xmlns:a16="http://schemas.microsoft.com/office/drawing/2014/main" id="{AAB964DF-D3E9-ABD2-1AED-A8E83F3C0DD1}"/>
              </a:ext>
            </a:extLst>
          </p:cNvPr>
          <p:cNvPicPr>
            <a:picLocks noChangeAspect="1"/>
          </p:cNvPicPr>
          <p:nvPr/>
        </p:nvPicPr>
        <p:blipFill rotWithShape="1">
          <a:blip r:embed="rId4"/>
          <a:srcRect l="13792" t="12396" r="11720" b="50000"/>
          <a:stretch/>
        </p:blipFill>
        <p:spPr>
          <a:xfrm>
            <a:off x="478287" y="823416"/>
            <a:ext cx="3812635" cy="1924775"/>
          </a:xfrm>
          <a:prstGeom prst="rect">
            <a:avLst/>
          </a:prstGeom>
        </p:spPr>
      </p:pic>
      <p:pic>
        <p:nvPicPr>
          <p:cNvPr id="3" name="Picture 2">
            <a:extLst>
              <a:ext uri="{FF2B5EF4-FFF2-40B4-BE49-F238E27FC236}">
                <a16:creationId xmlns:a16="http://schemas.microsoft.com/office/drawing/2014/main" id="{9C5F5883-0FC1-3B0B-ED76-1D45944B2763}"/>
              </a:ext>
            </a:extLst>
          </p:cNvPr>
          <p:cNvPicPr>
            <a:picLocks noChangeAspect="1"/>
          </p:cNvPicPr>
          <p:nvPr/>
        </p:nvPicPr>
        <p:blipFill rotWithShape="1">
          <a:blip r:embed="rId5"/>
          <a:srcRect l="14278" t="12586" r="29893" b="70521"/>
          <a:stretch/>
        </p:blipFill>
        <p:spPr>
          <a:xfrm>
            <a:off x="5345832" y="1028687"/>
            <a:ext cx="3588442" cy="1085850"/>
          </a:xfrm>
          <a:prstGeom prst="rect">
            <a:avLst/>
          </a:prstGeom>
        </p:spPr>
      </p:pic>
      <p:sp>
        <p:nvSpPr>
          <p:cNvPr id="15" name="TextBox 14">
            <a:extLst>
              <a:ext uri="{FF2B5EF4-FFF2-40B4-BE49-F238E27FC236}">
                <a16:creationId xmlns:a16="http://schemas.microsoft.com/office/drawing/2014/main" id="{62409808-6222-2CBA-4EF0-B981CAE44E2A}"/>
              </a:ext>
            </a:extLst>
          </p:cNvPr>
          <p:cNvSpPr txBox="1"/>
          <p:nvPr/>
        </p:nvSpPr>
        <p:spPr>
          <a:xfrm>
            <a:off x="2105636" y="4749040"/>
            <a:ext cx="5763237" cy="307777"/>
          </a:xfrm>
          <a:prstGeom prst="rect">
            <a:avLst/>
          </a:prstGeom>
          <a:noFill/>
        </p:spPr>
        <p:txBody>
          <a:bodyPr wrap="square">
            <a:spAutoFit/>
          </a:bodyPr>
          <a:lstStyle/>
          <a:p>
            <a:r>
              <a:rPr lang="en" dirty="0">
                <a:solidFill>
                  <a:schemeClr val="tx1"/>
                </a:solidFill>
              </a:rPr>
              <a:t>Facebook Research DINO model </a:t>
            </a:r>
            <a:r>
              <a:rPr lang="en" dirty="0" err="1">
                <a:solidFill>
                  <a:schemeClr val="tx1"/>
                </a:solidFill>
              </a:rPr>
              <a:t>ViT</a:t>
            </a:r>
            <a:r>
              <a:rPr lang="en" dirty="0">
                <a:solidFill>
                  <a:schemeClr val="tx1"/>
                </a:solidFill>
              </a:rPr>
              <a:t>-B/8 (Vision Transformer) </a:t>
            </a:r>
            <a:endParaRPr lang="en-US" dirty="0"/>
          </a:p>
        </p:txBody>
      </p:sp>
      <p:pic>
        <p:nvPicPr>
          <p:cNvPr id="17" name="Picture 16">
            <a:extLst>
              <a:ext uri="{FF2B5EF4-FFF2-40B4-BE49-F238E27FC236}">
                <a16:creationId xmlns:a16="http://schemas.microsoft.com/office/drawing/2014/main" id="{346C978C-8F3A-594E-98B4-79AC69B3CB38}"/>
              </a:ext>
            </a:extLst>
          </p:cNvPr>
          <p:cNvPicPr>
            <a:picLocks noChangeAspect="1"/>
          </p:cNvPicPr>
          <p:nvPr/>
        </p:nvPicPr>
        <p:blipFill rotWithShape="1">
          <a:blip r:embed="rId6"/>
          <a:srcRect l="14209" t="12068" r="10563" b="12673"/>
          <a:stretch/>
        </p:blipFill>
        <p:spPr>
          <a:xfrm>
            <a:off x="3380763" y="1750419"/>
            <a:ext cx="2730278" cy="2731338"/>
          </a:xfrm>
          <a:prstGeom prst="rect">
            <a:avLst/>
          </a:prstGeom>
        </p:spPr>
      </p:pic>
      <p:cxnSp>
        <p:nvCxnSpPr>
          <p:cNvPr id="19" name="Straight Connector 18">
            <a:extLst>
              <a:ext uri="{FF2B5EF4-FFF2-40B4-BE49-F238E27FC236}">
                <a16:creationId xmlns:a16="http://schemas.microsoft.com/office/drawing/2014/main" id="{334A40CE-B313-607D-7C3F-9E89C1F5A6ED}"/>
              </a:ext>
            </a:extLst>
          </p:cNvPr>
          <p:cNvCxnSpPr>
            <a:cxnSpLocks/>
          </p:cNvCxnSpPr>
          <p:nvPr/>
        </p:nvCxnSpPr>
        <p:spPr>
          <a:xfrm>
            <a:off x="5425501" y="4381126"/>
            <a:ext cx="685540" cy="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26" name="TextBox 25">
            <a:extLst>
              <a:ext uri="{FF2B5EF4-FFF2-40B4-BE49-F238E27FC236}">
                <a16:creationId xmlns:a16="http://schemas.microsoft.com/office/drawing/2014/main" id="{8DD65EE0-4C29-0AA4-F9C5-3DE9702F62F5}"/>
              </a:ext>
            </a:extLst>
          </p:cNvPr>
          <p:cNvSpPr txBox="1"/>
          <p:nvPr/>
        </p:nvSpPr>
        <p:spPr>
          <a:xfrm>
            <a:off x="5504381" y="4103418"/>
            <a:ext cx="721759" cy="307777"/>
          </a:xfrm>
          <a:prstGeom prst="rect">
            <a:avLst/>
          </a:prstGeom>
          <a:noFill/>
        </p:spPr>
        <p:txBody>
          <a:bodyPr wrap="square">
            <a:spAutoFit/>
          </a:bodyPr>
          <a:lstStyle/>
          <a:p>
            <a:r>
              <a:rPr lang="en" dirty="0">
                <a:solidFill>
                  <a:schemeClr val="tx1"/>
                </a:solidFill>
              </a:rPr>
              <a:t>6 cm</a:t>
            </a:r>
            <a:endParaRPr lang="en-US" dirty="0"/>
          </a:p>
        </p:txBody>
      </p:sp>
    </p:spTree>
    <p:extLst>
      <p:ext uri="{BB962C8B-B14F-4D97-AF65-F5344CB8AC3E}">
        <p14:creationId xmlns:p14="http://schemas.microsoft.com/office/powerpoint/2010/main" val="3159027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F033BCE2-AFA6-1BDB-4098-F4CA0B10E2A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a:t>
            </a:fld>
            <a:endParaRPr lang="en"/>
          </a:p>
        </p:txBody>
      </p:sp>
      <p:pic>
        <p:nvPicPr>
          <p:cNvPr id="13" name="Picture 12">
            <a:extLst>
              <a:ext uri="{FF2B5EF4-FFF2-40B4-BE49-F238E27FC236}">
                <a16:creationId xmlns:a16="http://schemas.microsoft.com/office/drawing/2014/main" id="{153BFCF2-5430-00E7-903C-B10A01C8FC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
        <p:nvSpPr>
          <p:cNvPr id="14" name="Google Shape;88;p19">
            <a:extLst>
              <a:ext uri="{FF2B5EF4-FFF2-40B4-BE49-F238E27FC236}">
                <a16:creationId xmlns:a16="http://schemas.microsoft.com/office/drawing/2014/main" id="{990103E6-264A-030F-7C8F-FDAEC1CFA7CB}"/>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Any many others</a:t>
            </a:r>
            <a:endParaRPr dirty="0"/>
          </a:p>
        </p:txBody>
      </p:sp>
      <p:pic>
        <p:nvPicPr>
          <p:cNvPr id="16" name="Picture 15">
            <a:extLst>
              <a:ext uri="{FF2B5EF4-FFF2-40B4-BE49-F238E27FC236}">
                <a16:creationId xmlns:a16="http://schemas.microsoft.com/office/drawing/2014/main" id="{89B5102D-165D-9BB5-7193-C4BB52F68C84}"/>
              </a:ext>
            </a:extLst>
          </p:cNvPr>
          <p:cNvPicPr>
            <a:picLocks noChangeAspect="1"/>
          </p:cNvPicPr>
          <p:nvPr/>
        </p:nvPicPr>
        <p:blipFill rotWithShape="1">
          <a:blip r:embed="rId4"/>
          <a:srcRect l="13022" t="11885" r="10584" b="12127"/>
          <a:stretch/>
        </p:blipFill>
        <p:spPr>
          <a:xfrm>
            <a:off x="311699" y="951610"/>
            <a:ext cx="2515103" cy="2501725"/>
          </a:xfrm>
          <a:prstGeom prst="rect">
            <a:avLst/>
          </a:prstGeom>
        </p:spPr>
      </p:pic>
      <p:grpSp>
        <p:nvGrpSpPr>
          <p:cNvPr id="8" name="Group 7">
            <a:extLst>
              <a:ext uri="{FF2B5EF4-FFF2-40B4-BE49-F238E27FC236}">
                <a16:creationId xmlns:a16="http://schemas.microsoft.com/office/drawing/2014/main" id="{1683D5D8-38F0-43A1-2069-D9771DC45D26}"/>
              </a:ext>
            </a:extLst>
          </p:cNvPr>
          <p:cNvGrpSpPr/>
          <p:nvPr/>
        </p:nvGrpSpPr>
        <p:grpSpPr>
          <a:xfrm>
            <a:off x="6416373" y="86683"/>
            <a:ext cx="2604785" cy="1637614"/>
            <a:chOff x="5097076" y="86683"/>
            <a:chExt cx="4046924" cy="2965780"/>
          </a:xfrm>
        </p:grpSpPr>
        <p:pic>
          <p:nvPicPr>
            <p:cNvPr id="3" name="Picture 2">
              <a:extLst>
                <a:ext uri="{FF2B5EF4-FFF2-40B4-BE49-F238E27FC236}">
                  <a16:creationId xmlns:a16="http://schemas.microsoft.com/office/drawing/2014/main" id="{027ACD85-2AB6-6C6A-61A4-C77A59F1A099}"/>
                </a:ext>
              </a:extLst>
            </p:cNvPr>
            <p:cNvPicPr>
              <a:picLocks noChangeAspect="1"/>
            </p:cNvPicPr>
            <p:nvPr/>
          </p:nvPicPr>
          <p:blipFill rotWithShape="1">
            <a:blip r:embed="rId5"/>
            <a:srcRect l="12819" t="12190" r="10889" b="33969"/>
            <a:stretch/>
          </p:blipFill>
          <p:spPr>
            <a:xfrm>
              <a:off x="5097076" y="86683"/>
              <a:ext cx="3924082" cy="2769327"/>
            </a:xfrm>
            <a:prstGeom prst="rect">
              <a:avLst/>
            </a:prstGeom>
          </p:spPr>
        </p:pic>
        <p:pic>
          <p:nvPicPr>
            <p:cNvPr id="6" name="Picture 5">
              <a:extLst>
                <a:ext uri="{FF2B5EF4-FFF2-40B4-BE49-F238E27FC236}">
                  <a16:creationId xmlns:a16="http://schemas.microsoft.com/office/drawing/2014/main" id="{12CBB304-D48F-8BEB-77F7-456386CE1B99}"/>
                </a:ext>
              </a:extLst>
            </p:cNvPr>
            <p:cNvPicPr>
              <a:picLocks noChangeAspect="1"/>
            </p:cNvPicPr>
            <p:nvPr/>
          </p:nvPicPr>
          <p:blipFill rotWithShape="1">
            <a:blip r:embed="rId6"/>
            <a:srcRect l="12921" t="12190" r="29784" b="69118"/>
            <a:stretch/>
          </p:blipFill>
          <p:spPr>
            <a:xfrm>
              <a:off x="6197020" y="2091036"/>
              <a:ext cx="2946980" cy="961427"/>
            </a:xfrm>
            <a:prstGeom prst="rect">
              <a:avLst/>
            </a:prstGeom>
          </p:spPr>
        </p:pic>
      </p:grpSp>
      <p:pic>
        <p:nvPicPr>
          <p:cNvPr id="18" name="Picture 17">
            <a:extLst>
              <a:ext uri="{FF2B5EF4-FFF2-40B4-BE49-F238E27FC236}">
                <a16:creationId xmlns:a16="http://schemas.microsoft.com/office/drawing/2014/main" id="{8792B187-4C02-6605-F5AA-EF6D2AF29469}"/>
              </a:ext>
            </a:extLst>
          </p:cNvPr>
          <p:cNvPicPr>
            <a:picLocks noChangeAspect="1"/>
          </p:cNvPicPr>
          <p:nvPr/>
        </p:nvPicPr>
        <p:blipFill rotWithShape="1">
          <a:blip r:embed="rId7"/>
          <a:srcRect l="13023" t="12190" r="49105" b="68586"/>
          <a:stretch/>
        </p:blipFill>
        <p:spPr>
          <a:xfrm>
            <a:off x="3534776" y="305310"/>
            <a:ext cx="1947984" cy="988806"/>
          </a:xfrm>
          <a:prstGeom prst="rect">
            <a:avLst/>
          </a:prstGeom>
        </p:spPr>
      </p:pic>
      <p:pic>
        <p:nvPicPr>
          <p:cNvPr id="20" name="Picture 19">
            <a:extLst>
              <a:ext uri="{FF2B5EF4-FFF2-40B4-BE49-F238E27FC236}">
                <a16:creationId xmlns:a16="http://schemas.microsoft.com/office/drawing/2014/main" id="{3DBB10B8-EF4A-585C-10F7-F9ED35788495}"/>
              </a:ext>
            </a:extLst>
          </p:cNvPr>
          <p:cNvPicPr>
            <a:picLocks noChangeAspect="1"/>
          </p:cNvPicPr>
          <p:nvPr/>
        </p:nvPicPr>
        <p:blipFill rotWithShape="1">
          <a:blip r:embed="rId8"/>
          <a:srcRect l="14142" t="12393" r="50000" b="69321"/>
          <a:stretch/>
        </p:blipFill>
        <p:spPr>
          <a:xfrm>
            <a:off x="4156568" y="846510"/>
            <a:ext cx="1844372" cy="940527"/>
          </a:xfrm>
          <a:prstGeom prst="rect">
            <a:avLst/>
          </a:prstGeom>
        </p:spPr>
      </p:pic>
      <p:pic>
        <p:nvPicPr>
          <p:cNvPr id="24" name="Picture 23">
            <a:extLst>
              <a:ext uri="{FF2B5EF4-FFF2-40B4-BE49-F238E27FC236}">
                <a16:creationId xmlns:a16="http://schemas.microsoft.com/office/drawing/2014/main" id="{EE69BA0F-7563-F5E1-EFC6-74E49AC144EA}"/>
              </a:ext>
            </a:extLst>
          </p:cNvPr>
          <p:cNvPicPr>
            <a:picLocks noChangeAspect="1"/>
          </p:cNvPicPr>
          <p:nvPr/>
        </p:nvPicPr>
        <p:blipFill rotWithShape="1">
          <a:blip r:embed="rId9"/>
          <a:srcRect l="13124" t="12393" r="68151" b="69321"/>
          <a:stretch/>
        </p:blipFill>
        <p:spPr>
          <a:xfrm>
            <a:off x="4027210" y="2188522"/>
            <a:ext cx="963115" cy="940528"/>
          </a:xfrm>
          <a:prstGeom prst="rect">
            <a:avLst/>
          </a:prstGeom>
        </p:spPr>
      </p:pic>
    </p:spTree>
    <p:extLst>
      <p:ext uri="{BB962C8B-B14F-4D97-AF65-F5344CB8AC3E}">
        <p14:creationId xmlns:p14="http://schemas.microsoft.com/office/powerpoint/2010/main" val="2635113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2800" b="1" i="1" dirty="0">
                <a:solidFill>
                  <a:schemeClr val="accent4"/>
                </a:solidFill>
              </a:rPr>
              <a:t>TATOR</a:t>
            </a:r>
            <a:r>
              <a:rPr lang="en" sz="2800" dirty="0">
                <a:solidFill>
                  <a:schemeClr val="dk1"/>
                </a:solidFill>
              </a:rPr>
              <a:t>  </a:t>
            </a:r>
            <a:r>
              <a:rPr lang="en-US" sz="2800" dirty="0">
                <a:solidFill>
                  <a:schemeClr val="dk1"/>
                </a:solidFill>
              </a:rPr>
              <a:t>https://</a:t>
            </a:r>
            <a:r>
              <a:rPr lang="en-US" sz="2800" dirty="0" err="1">
                <a:solidFill>
                  <a:schemeClr val="dk1"/>
                </a:solidFill>
              </a:rPr>
              <a:t>www.tator.io</a:t>
            </a:r>
            <a:endParaRPr dirty="0"/>
          </a:p>
        </p:txBody>
      </p:sp>
      <p:sp>
        <p:nvSpPr>
          <p:cNvPr id="83" name="Google Shape;83;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lnSpcReduction="20000"/>
          </a:bodyPr>
          <a:lstStyle/>
          <a:p>
            <a:pPr marL="457200" lvl="0" indent="-358140" algn="l" rtl="0">
              <a:spcBef>
                <a:spcPts val="1500"/>
              </a:spcBef>
              <a:spcAft>
                <a:spcPts val="0"/>
              </a:spcAft>
              <a:buSzPct val="100000"/>
              <a:buChar char="●"/>
            </a:pPr>
            <a:r>
              <a:rPr lang="en" sz="2200" dirty="0">
                <a:latin typeface="Arial" panose="020B0604020202020204" pitchFamily="34" charset="0"/>
                <a:cs typeface="Arial" panose="020B0604020202020204" pitchFamily="34" charset="0"/>
              </a:rPr>
              <a:t>Open source (</a:t>
            </a:r>
            <a:r>
              <a:rPr lang="en-US" sz="2200" b="0" i="0" u="none" strike="noStrike" dirty="0">
                <a:solidFill>
                  <a:srgbClr val="B2BAC5"/>
                </a:solidFill>
                <a:effectLst/>
                <a:latin typeface="Arial" panose="020B0604020202020204" pitchFamily="34" charset="0"/>
                <a:cs typeface="Arial" panose="020B0604020202020204" pitchFamily="34" charset="0"/>
              </a:rPr>
              <a:t>GNU AGPL v3) </a:t>
            </a:r>
            <a:r>
              <a:rPr lang="en" sz="2200" dirty="0">
                <a:latin typeface="Arial" panose="020B0604020202020204" pitchFamily="34" charset="0"/>
                <a:cs typeface="Arial" panose="020B0604020202020204" pitchFamily="34" charset="0"/>
              </a:rPr>
              <a:t>web-based tool for editing images and video</a:t>
            </a:r>
            <a:br>
              <a:rPr lang="en" sz="2200" dirty="0">
                <a:latin typeface="Arial" panose="020B0604020202020204" pitchFamily="34" charset="0"/>
                <a:cs typeface="Arial" panose="020B0604020202020204" pitchFamily="34" charset="0"/>
              </a:rPr>
            </a:br>
            <a:endParaRPr sz="2200" dirty="0">
              <a:latin typeface="Arial" panose="020B0604020202020204" pitchFamily="34" charset="0"/>
              <a:cs typeface="Arial" panose="020B0604020202020204" pitchFamily="34" charset="0"/>
            </a:endParaRPr>
          </a:p>
          <a:p>
            <a:pPr marL="457200" lvl="0" indent="-358140" algn="l" rtl="0">
              <a:spcBef>
                <a:spcPts val="0"/>
              </a:spcBef>
              <a:spcAft>
                <a:spcPts val="0"/>
              </a:spcAft>
              <a:buSzPct val="100000"/>
              <a:buChar char="●"/>
            </a:pPr>
            <a:r>
              <a:rPr lang="en-US" sz="2200" dirty="0">
                <a:latin typeface="Arial" panose="020B0604020202020204" pitchFamily="34" charset="0"/>
                <a:cs typeface="Arial" panose="020B0604020202020204" pitchFamily="34" charset="0"/>
              </a:rPr>
              <a:t>Used by National Geographic, MBA, and other partners</a:t>
            </a:r>
          </a:p>
          <a:p>
            <a:pPr marL="457200" lvl="0" indent="-358140" algn="l" rtl="0">
              <a:spcBef>
                <a:spcPts val="0"/>
              </a:spcBef>
              <a:spcAft>
                <a:spcPts val="0"/>
              </a:spcAft>
              <a:buSzPct val="100000"/>
              <a:buChar char="●"/>
            </a:pPr>
            <a:endParaRPr lang="en-US" sz="2200" dirty="0">
              <a:latin typeface="Arial" panose="020B0604020202020204" pitchFamily="34" charset="0"/>
              <a:cs typeface="Arial" panose="020B0604020202020204" pitchFamily="34" charset="0"/>
            </a:endParaRPr>
          </a:p>
          <a:p>
            <a:pPr indent="-324485">
              <a:lnSpc>
                <a:spcPct val="95000"/>
              </a:lnSpc>
              <a:buSzPts val="1510"/>
              <a:buChar char="■"/>
            </a:pPr>
            <a:r>
              <a:rPr lang="en-US" sz="2200" dirty="0">
                <a:solidFill>
                  <a:srgbClr val="B2BAC5"/>
                </a:solidFill>
                <a:latin typeface="Arial" panose="020B0604020202020204" pitchFamily="34" charset="0"/>
                <a:cs typeface="Arial" panose="020B0604020202020204" pitchFamily="34" charset="0"/>
              </a:rPr>
              <a:t>Supports </a:t>
            </a:r>
            <a:r>
              <a:rPr lang="en-US" sz="2200" b="0" i="0" u="none" strike="noStrike" dirty="0">
                <a:solidFill>
                  <a:srgbClr val="B2BAC5"/>
                </a:solidFill>
                <a:effectLst/>
                <a:latin typeface="Arial" panose="020B0604020202020204" pitchFamily="34" charset="0"/>
                <a:cs typeface="Arial" panose="020B0604020202020204" pitchFamily="34" charset="0"/>
              </a:rPr>
              <a:t>custom analytics workflows</a:t>
            </a:r>
          </a:p>
          <a:p>
            <a:pPr indent="-324485">
              <a:lnSpc>
                <a:spcPct val="95000"/>
              </a:lnSpc>
              <a:buSzPts val="1510"/>
              <a:buChar char="■"/>
            </a:pPr>
            <a:endParaRPr lang="en-US" sz="2200" b="0" i="0" u="none" strike="noStrike" dirty="0">
              <a:solidFill>
                <a:srgbClr val="B2BAC5"/>
              </a:solidFill>
              <a:effectLst/>
              <a:latin typeface="Arial" panose="020B0604020202020204" pitchFamily="34" charset="0"/>
              <a:cs typeface="Arial" panose="020B0604020202020204" pitchFamily="34" charset="0"/>
            </a:endParaRPr>
          </a:p>
          <a:p>
            <a:pPr indent="-324485">
              <a:lnSpc>
                <a:spcPct val="95000"/>
              </a:lnSpc>
              <a:buSzPts val="1510"/>
              <a:buChar char="■"/>
            </a:pPr>
            <a:r>
              <a:rPr lang="en-US" sz="2200" b="0" i="0" u="none" strike="noStrike" dirty="0">
                <a:solidFill>
                  <a:srgbClr val="B2BAC5"/>
                </a:solidFill>
                <a:effectLst/>
                <a:latin typeface="Arial" panose="020B0604020202020204" pitchFamily="34" charset="0"/>
                <a:cs typeface="Arial" panose="020B0604020202020204" pitchFamily="34" charset="0"/>
              </a:rPr>
              <a:t>Runs on-premise or on most cloud providers</a:t>
            </a:r>
          </a:p>
          <a:p>
            <a:pPr indent="-324485">
              <a:lnSpc>
                <a:spcPct val="95000"/>
              </a:lnSpc>
              <a:buSzPts val="1510"/>
              <a:buChar char="■"/>
            </a:pPr>
            <a:endParaRPr lang="en-US" sz="2200" dirty="0">
              <a:solidFill>
                <a:srgbClr val="B2BAC5"/>
              </a:solidFill>
              <a:latin typeface="Arial" panose="020B0604020202020204" pitchFamily="34" charset="0"/>
              <a:cs typeface="Arial" panose="020B0604020202020204" pitchFamily="34" charset="0"/>
            </a:endParaRPr>
          </a:p>
          <a:p>
            <a:pPr lvl="1" indent="-324485">
              <a:lnSpc>
                <a:spcPct val="95000"/>
              </a:lnSpc>
              <a:buSzPts val="1510"/>
              <a:buChar char="■"/>
            </a:pPr>
            <a:r>
              <a:rPr lang="en-US" sz="1800" dirty="0">
                <a:solidFill>
                  <a:schemeClr val="dk1"/>
                </a:solidFill>
                <a:latin typeface="Arial" panose="020B0604020202020204" pitchFamily="34" charset="0"/>
                <a:cs typeface="Arial" panose="020B0604020202020204" pitchFamily="34" charset="0"/>
              </a:rPr>
              <a:t>Have this running (requires MBARI VPN) </a:t>
            </a:r>
            <a:br>
              <a:rPr lang="en-US" sz="1800" dirty="0">
                <a:solidFill>
                  <a:schemeClr val="dk1"/>
                </a:solidFill>
                <a:latin typeface="Arial" panose="020B0604020202020204" pitchFamily="34" charset="0"/>
                <a:cs typeface="Arial" panose="020B0604020202020204" pitchFamily="34" charset="0"/>
              </a:rPr>
            </a:br>
            <a:r>
              <a:rPr lang="en-US" sz="1800" dirty="0">
                <a:solidFill>
                  <a:schemeClr val="dk1"/>
                </a:solidFill>
                <a:latin typeface="Arial" panose="020B0604020202020204" pitchFamily="34" charset="0"/>
                <a:cs typeface="Arial" panose="020B0604020202020204" pitchFamily="34" charset="0"/>
                <a:hlinkClick r:id="rId3"/>
              </a:rPr>
              <a:t>http://digits-dev-box-fish.shore.mbari.org/</a:t>
            </a:r>
            <a:endParaRPr sz="1800" dirty="0">
              <a:solidFill>
                <a:schemeClr val="dk1"/>
              </a:solidFill>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E751935F-7F30-B3F8-344F-ADCEA06545B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pic>
        <p:nvPicPr>
          <p:cNvPr id="3" name="Picture 2">
            <a:extLst>
              <a:ext uri="{FF2B5EF4-FFF2-40B4-BE49-F238E27FC236}">
                <a16:creationId xmlns:a16="http://schemas.microsoft.com/office/drawing/2014/main" id="{6240663C-6543-1542-CB7B-B88D335AAD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2800" b="1" i="1" dirty="0">
                <a:solidFill>
                  <a:schemeClr val="accent4"/>
                </a:solidFill>
              </a:rPr>
              <a:t>TATOR</a:t>
            </a:r>
            <a:r>
              <a:rPr lang="en" sz="2800" dirty="0">
                <a:solidFill>
                  <a:schemeClr val="dk1"/>
                </a:solidFill>
              </a:rPr>
              <a:t>  </a:t>
            </a:r>
            <a:r>
              <a:rPr lang="en-US" sz="2800" dirty="0">
                <a:solidFill>
                  <a:schemeClr val="dk1"/>
                </a:solidFill>
              </a:rPr>
              <a:t>https://</a:t>
            </a:r>
            <a:r>
              <a:rPr lang="en-US" sz="2800" dirty="0" err="1">
                <a:solidFill>
                  <a:schemeClr val="dk1"/>
                </a:solidFill>
              </a:rPr>
              <a:t>www.tator.io</a:t>
            </a:r>
            <a:endParaRPr dirty="0"/>
          </a:p>
        </p:txBody>
      </p:sp>
      <p:sp>
        <p:nvSpPr>
          <p:cNvPr id="83" name="Google Shape;83;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lnSpcReduction="20000"/>
          </a:bodyPr>
          <a:lstStyle/>
          <a:p>
            <a:pPr marL="457200" lvl="0" indent="-358140" algn="l" rtl="0">
              <a:spcBef>
                <a:spcPts val="1500"/>
              </a:spcBef>
              <a:spcAft>
                <a:spcPts val="0"/>
              </a:spcAft>
              <a:buSzPct val="100000"/>
              <a:buChar char="●"/>
            </a:pPr>
            <a:r>
              <a:rPr lang="en" sz="2200" dirty="0">
                <a:latin typeface="Arial" panose="020B0604020202020204" pitchFamily="34" charset="0"/>
                <a:cs typeface="Arial" panose="020B0604020202020204" pitchFamily="34" charset="0"/>
              </a:rPr>
              <a:t>Open source (</a:t>
            </a:r>
            <a:r>
              <a:rPr lang="en-US" sz="2200" b="0" i="0" u="none" strike="noStrike" dirty="0">
                <a:solidFill>
                  <a:srgbClr val="B2BAC5"/>
                </a:solidFill>
                <a:effectLst/>
                <a:latin typeface="Arial" panose="020B0604020202020204" pitchFamily="34" charset="0"/>
                <a:cs typeface="Arial" panose="020B0604020202020204" pitchFamily="34" charset="0"/>
              </a:rPr>
              <a:t>GNU AGPL v3) </a:t>
            </a:r>
            <a:r>
              <a:rPr lang="en" sz="2200" dirty="0">
                <a:latin typeface="Arial" panose="020B0604020202020204" pitchFamily="34" charset="0"/>
                <a:cs typeface="Arial" panose="020B0604020202020204" pitchFamily="34" charset="0"/>
              </a:rPr>
              <a:t>web-based tool for editing images and video</a:t>
            </a:r>
            <a:br>
              <a:rPr lang="en" sz="2200" dirty="0">
                <a:latin typeface="Arial" panose="020B0604020202020204" pitchFamily="34" charset="0"/>
                <a:cs typeface="Arial" panose="020B0604020202020204" pitchFamily="34" charset="0"/>
              </a:rPr>
            </a:br>
            <a:endParaRPr sz="2200" dirty="0">
              <a:latin typeface="Arial" panose="020B0604020202020204" pitchFamily="34" charset="0"/>
              <a:cs typeface="Arial" panose="020B0604020202020204" pitchFamily="34" charset="0"/>
            </a:endParaRPr>
          </a:p>
          <a:p>
            <a:pPr marL="457200" lvl="0" indent="-358140" algn="l" rtl="0">
              <a:spcBef>
                <a:spcPts val="0"/>
              </a:spcBef>
              <a:spcAft>
                <a:spcPts val="0"/>
              </a:spcAft>
              <a:buSzPct val="100000"/>
              <a:buChar char="●"/>
            </a:pPr>
            <a:r>
              <a:rPr lang="en-US" sz="2200" dirty="0">
                <a:latin typeface="Arial" panose="020B0604020202020204" pitchFamily="34" charset="0"/>
                <a:cs typeface="Arial" panose="020B0604020202020204" pitchFamily="34" charset="0"/>
              </a:rPr>
              <a:t>Used by National Geographic, MBA, and other partners</a:t>
            </a:r>
          </a:p>
          <a:p>
            <a:pPr marL="457200" lvl="0" indent="-358140" algn="l" rtl="0">
              <a:spcBef>
                <a:spcPts val="0"/>
              </a:spcBef>
              <a:spcAft>
                <a:spcPts val="0"/>
              </a:spcAft>
              <a:buSzPct val="100000"/>
              <a:buChar char="●"/>
            </a:pPr>
            <a:endParaRPr lang="en-US" sz="2200" dirty="0">
              <a:latin typeface="Arial" panose="020B0604020202020204" pitchFamily="34" charset="0"/>
              <a:cs typeface="Arial" panose="020B0604020202020204" pitchFamily="34" charset="0"/>
            </a:endParaRPr>
          </a:p>
          <a:p>
            <a:pPr indent="-324485">
              <a:lnSpc>
                <a:spcPct val="95000"/>
              </a:lnSpc>
              <a:buSzPts val="1510"/>
              <a:buChar char="■"/>
            </a:pPr>
            <a:r>
              <a:rPr lang="en-US" sz="2200" dirty="0">
                <a:solidFill>
                  <a:srgbClr val="B2BAC5"/>
                </a:solidFill>
                <a:latin typeface="Arial" panose="020B0604020202020204" pitchFamily="34" charset="0"/>
                <a:cs typeface="Arial" panose="020B0604020202020204" pitchFamily="34" charset="0"/>
              </a:rPr>
              <a:t>Supports </a:t>
            </a:r>
            <a:r>
              <a:rPr lang="en-US" sz="2200" b="0" i="0" u="none" strike="noStrike" dirty="0">
                <a:solidFill>
                  <a:srgbClr val="B2BAC5"/>
                </a:solidFill>
                <a:effectLst/>
                <a:latin typeface="Arial" panose="020B0604020202020204" pitchFamily="34" charset="0"/>
                <a:cs typeface="Arial" panose="020B0604020202020204" pitchFamily="34" charset="0"/>
              </a:rPr>
              <a:t>custom analytics workflows</a:t>
            </a:r>
          </a:p>
          <a:p>
            <a:pPr indent="-324485">
              <a:lnSpc>
                <a:spcPct val="95000"/>
              </a:lnSpc>
              <a:buSzPts val="1510"/>
              <a:buChar char="■"/>
            </a:pPr>
            <a:endParaRPr lang="en-US" sz="2200" b="0" i="0" u="none" strike="noStrike" dirty="0">
              <a:solidFill>
                <a:srgbClr val="B2BAC5"/>
              </a:solidFill>
              <a:effectLst/>
              <a:latin typeface="Arial" panose="020B0604020202020204" pitchFamily="34" charset="0"/>
              <a:cs typeface="Arial" panose="020B0604020202020204" pitchFamily="34" charset="0"/>
            </a:endParaRPr>
          </a:p>
          <a:p>
            <a:pPr indent="-324485">
              <a:lnSpc>
                <a:spcPct val="95000"/>
              </a:lnSpc>
              <a:buSzPts val="1510"/>
              <a:buChar char="■"/>
            </a:pPr>
            <a:r>
              <a:rPr lang="en-US" sz="2200" b="0" i="0" u="none" strike="noStrike" dirty="0">
                <a:solidFill>
                  <a:srgbClr val="B2BAC5"/>
                </a:solidFill>
                <a:effectLst/>
                <a:latin typeface="Arial" panose="020B0604020202020204" pitchFamily="34" charset="0"/>
                <a:cs typeface="Arial" panose="020B0604020202020204" pitchFamily="34" charset="0"/>
              </a:rPr>
              <a:t>Runs on-premise or on most cloud providers</a:t>
            </a:r>
          </a:p>
          <a:p>
            <a:pPr indent="-324485">
              <a:lnSpc>
                <a:spcPct val="95000"/>
              </a:lnSpc>
              <a:buSzPts val="1510"/>
              <a:buChar char="■"/>
            </a:pPr>
            <a:endParaRPr lang="en-US" sz="2200" dirty="0">
              <a:solidFill>
                <a:srgbClr val="B2BAC5"/>
              </a:solidFill>
              <a:latin typeface="Arial" panose="020B0604020202020204" pitchFamily="34" charset="0"/>
              <a:cs typeface="Arial" panose="020B0604020202020204" pitchFamily="34" charset="0"/>
            </a:endParaRPr>
          </a:p>
          <a:p>
            <a:pPr lvl="1" indent="-324485">
              <a:lnSpc>
                <a:spcPct val="95000"/>
              </a:lnSpc>
              <a:buSzPts val="1510"/>
              <a:buChar char="■"/>
            </a:pPr>
            <a:r>
              <a:rPr lang="en-US" sz="1800" dirty="0">
                <a:solidFill>
                  <a:schemeClr val="dk1"/>
                </a:solidFill>
                <a:latin typeface="Arial" panose="020B0604020202020204" pitchFamily="34" charset="0"/>
                <a:cs typeface="Arial" panose="020B0604020202020204" pitchFamily="34" charset="0"/>
              </a:rPr>
              <a:t>Have this running (requires MBARI VPN) </a:t>
            </a:r>
            <a:br>
              <a:rPr lang="en-US" sz="1800" dirty="0">
                <a:solidFill>
                  <a:schemeClr val="dk1"/>
                </a:solidFill>
                <a:latin typeface="Arial" panose="020B0604020202020204" pitchFamily="34" charset="0"/>
                <a:cs typeface="Arial" panose="020B0604020202020204" pitchFamily="34" charset="0"/>
              </a:rPr>
            </a:br>
            <a:r>
              <a:rPr lang="en-US" sz="1800" dirty="0">
                <a:solidFill>
                  <a:schemeClr val="dk1"/>
                </a:solidFill>
                <a:latin typeface="Arial" panose="020B0604020202020204" pitchFamily="34" charset="0"/>
                <a:cs typeface="Arial" panose="020B0604020202020204" pitchFamily="34" charset="0"/>
                <a:hlinkClick r:id="rId3"/>
              </a:rPr>
              <a:t>http://digits-dev-box-fish.shore.mbari.org/</a:t>
            </a:r>
            <a:endParaRPr sz="1800" dirty="0">
              <a:solidFill>
                <a:schemeClr val="dk1"/>
              </a:solidFill>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E751935F-7F30-B3F8-344F-ADCEA06545B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a:t>
            </a:fld>
            <a:endParaRPr lang="en"/>
          </a:p>
        </p:txBody>
      </p:sp>
      <p:pic>
        <p:nvPicPr>
          <p:cNvPr id="3" name="Picture 2">
            <a:extLst>
              <a:ext uri="{FF2B5EF4-FFF2-40B4-BE49-F238E27FC236}">
                <a16:creationId xmlns:a16="http://schemas.microsoft.com/office/drawing/2014/main" id="{6240663C-6543-1542-CB7B-B88D335AAD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Tree>
    <p:extLst>
      <p:ext uri="{BB962C8B-B14F-4D97-AF65-F5344CB8AC3E}">
        <p14:creationId xmlns:p14="http://schemas.microsoft.com/office/powerpoint/2010/main" val="2847258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dirty="0"/>
              <a:t>Questions?</a:t>
            </a:r>
            <a:br>
              <a:rPr lang="en" dirty="0"/>
            </a:br>
            <a:br>
              <a:rPr lang="en" dirty="0"/>
            </a:br>
            <a:br>
              <a:rPr lang="en" dirty="0"/>
            </a:br>
            <a:br>
              <a:rPr lang="en" dirty="0"/>
            </a:br>
            <a:br>
              <a:rPr lang="en" dirty="0"/>
            </a:br>
            <a:br>
              <a:rPr lang="en" dirty="0"/>
            </a:br>
            <a:br>
              <a:rPr lang="en" dirty="0"/>
            </a:br>
            <a:r>
              <a:rPr lang="en" dirty="0"/>
              <a:t>Additional slides on </a:t>
            </a:r>
            <a:r>
              <a:rPr lang="en" dirty="0" err="1"/>
              <a:t>secci</a:t>
            </a:r>
            <a:r>
              <a:rPr lang="en" dirty="0"/>
              <a:t> disc work if time permits…</a:t>
            </a:r>
            <a:endParaRPr dirty="0"/>
          </a:p>
        </p:txBody>
      </p:sp>
      <p:sp>
        <p:nvSpPr>
          <p:cNvPr id="2" name="Slide Number Placeholder 1">
            <a:extLst>
              <a:ext uri="{FF2B5EF4-FFF2-40B4-BE49-F238E27FC236}">
                <a16:creationId xmlns:a16="http://schemas.microsoft.com/office/drawing/2014/main" id="{DCDC0837-B616-0727-FBE5-E477BB80B98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pic>
        <p:nvPicPr>
          <p:cNvPr id="3" name="Picture 2">
            <a:extLst>
              <a:ext uri="{FF2B5EF4-FFF2-40B4-BE49-F238E27FC236}">
                <a16:creationId xmlns:a16="http://schemas.microsoft.com/office/drawing/2014/main" id="{13C28081-2D94-7691-0193-E0F3EDBA86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
        <p:nvSpPr>
          <p:cNvPr id="6" name="Rectangle 5">
            <a:extLst>
              <a:ext uri="{FF2B5EF4-FFF2-40B4-BE49-F238E27FC236}">
                <a16:creationId xmlns:a16="http://schemas.microsoft.com/office/drawing/2014/main" id="{1BEB8312-261E-75FB-F504-F48EF6D32CE5}"/>
              </a:ext>
            </a:extLst>
          </p:cNvPr>
          <p:cNvSpPr/>
          <p:nvPr/>
        </p:nvSpPr>
        <p:spPr>
          <a:xfrm>
            <a:off x="2312195" y="2133724"/>
            <a:ext cx="4849539" cy="646331"/>
          </a:xfrm>
          <a:prstGeom prst="rect">
            <a:avLst/>
          </a:prstGeom>
        </p:spPr>
        <p:txBody>
          <a:bodyPr wrap="square">
            <a:spAutoFit/>
          </a:bodyPr>
          <a:lstStyle/>
          <a:p>
            <a:pPr algn="ctr"/>
            <a:r>
              <a:rPr lang="en-US" sz="1200" b="1" dirty="0">
                <a:solidFill>
                  <a:schemeClr val="accent5"/>
                </a:solidFill>
              </a:rPr>
              <a:t> Danelle Cline, Software Engineer,</a:t>
            </a:r>
            <a:r>
              <a:rPr lang="en-US" sz="1200" b="1" dirty="0">
                <a:solidFill>
                  <a:srgbClr val="FFC000"/>
                </a:solidFill>
              </a:rPr>
              <a:t> </a:t>
            </a:r>
            <a:r>
              <a:rPr lang="en-US" sz="1200" b="1" dirty="0" err="1">
                <a:solidFill>
                  <a:srgbClr val="FFC000"/>
                </a:solidFill>
              </a:rPr>
              <a:t>dcline@mbari.org</a:t>
            </a:r>
            <a:endParaRPr lang="en-US" sz="1200" b="1" dirty="0">
              <a:solidFill>
                <a:schemeClr val="accent5"/>
              </a:solidFill>
            </a:endParaRPr>
          </a:p>
          <a:p>
            <a:pPr algn="ctr"/>
            <a:r>
              <a:rPr lang="en-US" sz="1200" b="1" dirty="0">
                <a:solidFill>
                  <a:schemeClr val="accent5"/>
                </a:solidFill>
              </a:rPr>
              <a:t>Duane Edgington, Software Engineer</a:t>
            </a:r>
            <a:r>
              <a:rPr lang="en-US" sz="1200" b="1" dirty="0">
                <a:solidFill>
                  <a:srgbClr val="FFC000"/>
                </a:solidFill>
              </a:rPr>
              <a:t> </a:t>
            </a:r>
            <a:r>
              <a:rPr lang="en-US" sz="1200" b="1" dirty="0" err="1">
                <a:solidFill>
                  <a:srgbClr val="FFC000"/>
                </a:solidFill>
              </a:rPr>
              <a:t>duane@mbari.org</a:t>
            </a:r>
            <a:endParaRPr lang="en-US" sz="1200" b="1" dirty="0">
              <a:solidFill>
                <a:schemeClr val="accent5"/>
              </a:solidFill>
            </a:endParaRPr>
          </a:p>
          <a:p>
            <a:pPr algn="ctr"/>
            <a:r>
              <a:rPr lang="en-US" sz="1200" b="1" dirty="0">
                <a:solidFill>
                  <a:schemeClr val="accent5"/>
                </a:solidFill>
              </a:rPr>
              <a:t> </a:t>
            </a:r>
            <a:endParaRPr lang="en-US" sz="1200" b="1" dirty="0">
              <a:solidFill>
                <a:srgbClr val="FFC000"/>
              </a:solidFill>
            </a:endParaRPr>
          </a:p>
        </p:txBody>
      </p:sp>
      <p:pic>
        <p:nvPicPr>
          <p:cNvPr id="7" name="Picture 6">
            <a:extLst>
              <a:ext uri="{FF2B5EF4-FFF2-40B4-BE49-F238E27FC236}">
                <a16:creationId xmlns:a16="http://schemas.microsoft.com/office/drawing/2014/main" id="{AA7BD829-7B12-ACD6-A191-FAD40324AA03}"/>
              </a:ext>
            </a:extLst>
          </p:cNvPr>
          <p:cNvPicPr>
            <a:picLocks noChangeAspect="1"/>
          </p:cNvPicPr>
          <p:nvPr/>
        </p:nvPicPr>
        <p:blipFill>
          <a:blip r:embed="rId4"/>
          <a:stretch>
            <a:fillRect/>
          </a:stretch>
        </p:blipFill>
        <p:spPr>
          <a:xfrm>
            <a:off x="3390900" y="4705520"/>
            <a:ext cx="2491953" cy="437980"/>
          </a:xfrm>
          <a:prstGeom prst="rect">
            <a:avLst/>
          </a:prstGeom>
        </p:spPr>
      </p:pic>
    </p:spTree>
    <p:extLst>
      <p:ext uri="{BB962C8B-B14F-4D97-AF65-F5344CB8AC3E}">
        <p14:creationId xmlns:p14="http://schemas.microsoft.com/office/powerpoint/2010/main" val="3329754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2800" b="1" i="1" dirty="0">
                <a:solidFill>
                  <a:schemeClr val="accent4"/>
                </a:solidFill>
              </a:rPr>
              <a:t>Secchi</a:t>
            </a:r>
            <a:r>
              <a:rPr lang="en" dirty="0"/>
              <a:t> Disc Testing</a:t>
            </a:r>
            <a:endParaRPr dirty="0"/>
          </a:p>
        </p:txBody>
      </p:sp>
      <p:sp>
        <p:nvSpPr>
          <p:cNvPr id="61" name="Google Shape;61;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457200" lvl="0" indent="-368300" algn="l" rtl="0">
              <a:spcBef>
                <a:spcPts val="0"/>
              </a:spcBef>
              <a:spcAft>
                <a:spcPts val="0"/>
              </a:spcAft>
              <a:buSzPts val="2200"/>
              <a:buChar char="●"/>
            </a:pPr>
            <a:r>
              <a:rPr lang="en" sz="2200" dirty="0"/>
              <a:t>Can we find the target? </a:t>
            </a:r>
          </a:p>
          <a:p>
            <a:pPr marL="457200" lvl="0" indent="-368300" algn="l" rtl="0">
              <a:spcBef>
                <a:spcPts val="0"/>
              </a:spcBef>
              <a:spcAft>
                <a:spcPts val="0"/>
              </a:spcAft>
              <a:buSzPts val="2200"/>
              <a:buChar char="●"/>
            </a:pPr>
            <a:endParaRPr lang="en" sz="2200" dirty="0"/>
          </a:p>
          <a:p>
            <a:pPr marL="457200" lvl="0" indent="-368300" algn="l" rtl="0">
              <a:spcBef>
                <a:spcPts val="0"/>
              </a:spcBef>
              <a:spcAft>
                <a:spcPts val="0"/>
              </a:spcAft>
              <a:buSzPts val="2200"/>
              <a:buChar char="●"/>
            </a:pPr>
            <a:r>
              <a:rPr lang="en" sz="2200" dirty="0"/>
              <a:t>Know the depth</a:t>
            </a:r>
            <a:br>
              <a:rPr lang="en" sz="2200" dirty="0"/>
            </a:br>
            <a:endParaRPr sz="2200" dirty="0"/>
          </a:p>
          <a:p>
            <a:pPr marL="457200" lvl="0" indent="-368300" algn="l" rtl="0">
              <a:spcBef>
                <a:spcPts val="0"/>
              </a:spcBef>
              <a:spcAft>
                <a:spcPts val="0"/>
              </a:spcAft>
              <a:buSzPts val="2200"/>
              <a:buChar char="●"/>
            </a:pPr>
            <a:r>
              <a:rPr lang="en" sz="2200" dirty="0"/>
              <a:t>Challenges:</a:t>
            </a:r>
          </a:p>
          <a:p>
            <a:pPr marL="457200" lvl="0" indent="-368300" algn="l" rtl="0">
              <a:spcBef>
                <a:spcPts val="0"/>
              </a:spcBef>
              <a:spcAft>
                <a:spcPts val="0"/>
              </a:spcAft>
              <a:buSzPts val="2200"/>
              <a:buChar char="●"/>
            </a:pPr>
            <a:endParaRPr lang="en" sz="2200" dirty="0"/>
          </a:p>
          <a:p>
            <a:pPr lvl="1" indent="-368300">
              <a:buSzPts val="2200"/>
              <a:buChar char="●"/>
            </a:pPr>
            <a:r>
              <a:rPr lang="en" sz="1800" dirty="0"/>
              <a:t>Water reflectance</a:t>
            </a:r>
          </a:p>
          <a:p>
            <a:pPr lvl="1" indent="-368300">
              <a:buSzPts val="2200"/>
              <a:buChar char="●"/>
            </a:pPr>
            <a:endParaRPr lang="en" sz="1800" dirty="0"/>
          </a:p>
          <a:p>
            <a:pPr lvl="1" indent="-368300">
              <a:buSzPts val="2200"/>
              <a:buChar char="●"/>
            </a:pPr>
            <a:r>
              <a:rPr lang="en" sz="1800" dirty="0"/>
              <a:t>Small target</a:t>
            </a:r>
            <a:endParaRPr sz="1800" dirty="0"/>
          </a:p>
          <a:p>
            <a:pPr marL="0" lvl="0" indent="0" algn="l" rtl="0">
              <a:spcBef>
                <a:spcPts val="1200"/>
              </a:spcBef>
              <a:spcAft>
                <a:spcPts val="0"/>
              </a:spcAft>
              <a:buNone/>
            </a:pPr>
            <a:endParaRPr sz="2200" dirty="0"/>
          </a:p>
          <a:p>
            <a:pPr marL="0" lvl="0" indent="0" algn="l" rtl="0">
              <a:spcBef>
                <a:spcPts val="1200"/>
              </a:spcBef>
              <a:spcAft>
                <a:spcPts val="1200"/>
              </a:spcAft>
              <a:buNone/>
            </a:pPr>
            <a:endParaRPr sz="2200" dirty="0"/>
          </a:p>
        </p:txBody>
      </p:sp>
      <p:pic>
        <p:nvPicPr>
          <p:cNvPr id="2" name="Picture 1">
            <a:extLst>
              <a:ext uri="{FF2B5EF4-FFF2-40B4-BE49-F238E27FC236}">
                <a16:creationId xmlns:a16="http://schemas.microsoft.com/office/drawing/2014/main" id="{D08EB4EF-1541-9E9D-8736-AEFF670E49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
        <p:nvSpPr>
          <p:cNvPr id="3" name="Slide Number Placeholder 2">
            <a:extLst>
              <a:ext uri="{FF2B5EF4-FFF2-40B4-BE49-F238E27FC236}">
                <a16:creationId xmlns:a16="http://schemas.microsoft.com/office/drawing/2014/main" id="{918F7616-A936-B1FF-392B-F9FDA8C1E15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A42971-C218-ED87-A673-A7FCC4DC770E}"/>
              </a:ext>
            </a:extLst>
          </p:cNvPr>
          <p:cNvPicPr>
            <a:picLocks noChangeAspect="1"/>
          </p:cNvPicPr>
          <p:nvPr/>
        </p:nvPicPr>
        <p:blipFill>
          <a:blip r:embed="rId2"/>
          <a:stretch>
            <a:fillRect/>
          </a:stretch>
        </p:blipFill>
        <p:spPr>
          <a:xfrm>
            <a:off x="717911" y="0"/>
            <a:ext cx="7708178" cy="5143500"/>
          </a:xfrm>
          <a:prstGeom prst="rect">
            <a:avLst/>
          </a:prstGeom>
        </p:spPr>
      </p:pic>
      <p:pic>
        <p:nvPicPr>
          <p:cNvPr id="1026" name="Picture 2" descr="Secchi disc — Science Learning Hub">
            <a:extLst>
              <a:ext uri="{FF2B5EF4-FFF2-40B4-BE49-F238E27FC236}">
                <a16:creationId xmlns:a16="http://schemas.microsoft.com/office/drawing/2014/main" id="{8C39FF67-AE90-99EE-CD84-3D21A05CA2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2778"/>
          <a:stretch/>
        </p:blipFill>
        <p:spPr bwMode="auto">
          <a:xfrm>
            <a:off x="7690972" y="1453027"/>
            <a:ext cx="1453027" cy="17572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cchi Disk study">
            <a:extLst>
              <a:ext uri="{FF2B5EF4-FFF2-40B4-BE49-F238E27FC236}">
                <a16:creationId xmlns:a16="http://schemas.microsoft.com/office/drawing/2014/main" id="{791D8FC1-BBDA-249A-1FB0-AC5EE0A620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0973" y="0"/>
            <a:ext cx="1453027" cy="14530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D13FFD4-B7CB-DFC4-289A-4BC2255DB4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89141" y="4481757"/>
            <a:ext cx="644775" cy="661743"/>
          </a:xfrm>
          <a:prstGeom prst="rect">
            <a:avLst/>
          </a:prstGeom>
        </p:spPr>
      </p:pic>
      <p:sp>
        <p:nvSpPr>
          <p:cNvPr id="6" name="Slide Number Placeholder 5">
            <a:extLst>
              <a:ext uri="{FF2B5EF4-FFF2-40B4-BE49-F238E27FC236}">
                <a16:creationId xmlns:a16="http://schemas.microsoft.com/office/drawing/2014/main" id="{CC33B378-A17D-EBA0-C077-889FB11D6FC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a:t>
            </a:fld>
            <a:endParaRPr lang="en"/>
          </a:p>
        </p:txBody>
      </p:sp>
    </p:spTree>
    <p:extLst>
      <p:ext uri="{BB962C8B-B14F-4D97-AF65-F5344CB8AC3E}">
        <p14:creationId xmlns:p14="http://schemas.microsoft.com/office/powerpoint/2010/main" val="11231949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A42971-C218-ED87-A673-A7FCC4DC770E}"/>
              </a:ext>
            </a:extLst>
          </p:cNvPr>
          <p:cNvPicPr>
            <a:picLocks noChangeAspect="1"/>
          </p:cNvPicPr>
          <p:nvPr/>
        </p:nvPicPr>
        <p:blipFill>
          <a:blip r:embed="rId2"/>
          <a:stretch>
            <a:fillRect/>
          </a:stretch>
        </p:blipFill>
        <p:spPr>
          <a:xfrm>
            <a:off x="717911" y="0"/>
            <a:ext cx="7708178" cy="5143500"/>
          </a:xfrm>
          <a:prstGeom prst="rect">
            <a:avLst/>
          </a:prstGeom>
        </p:spPr>
      </p:pic>
      <p:sp>
        <p:nvSpPr>
          <p:cNvPr id="7" name="Slide Number Placeholder 6">
            <a:extLst>
              <a:ext uri="{FF2B5EF4-FFF2-40B4-BE49-F238E27FC236}">
                <a16:creationId xmlns:a16="http://schemas.microsoft.com/office/drawing/2014/main" id="{99753E6F-8DBB-C525-C2FB-53FB9D9B060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a:t>
            </a:fld>
            <a:endParaRPr lang="en"/>
          </a:p>
        </p:txBody>
      </p:sp>
      <p:pic>
        <p:nvPicPr>
          <p:cNvPr id="8" name="Picture 7">
            <a:extLst>
              <a:ext uri="{FF2B5EF4-FFF2-40B4-BE49-F238E27FC236}">
                <a16:creationId xmlns:a16="http://schemas.microsoft.com/office/drawing/2014/main" id="{37895E8A-23F7-D688-A8D1-11D6AC1BD0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Tree>
    <p:extLst>
      <p:ext uri="{BB962C8B-B14F-4D97-AF65-F5344CB8AC3E}">
        <p14:creationId xmlns:p14="http://schemas.microsoft.com/office/powerpoint/2010/main" val="4149864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A42971-C218-ED87-A673-A7FCC4DC770E}"/>
              </a:ext>
            </a:extLst>
          </p:cNvPr>
          <p:cNvPicPr>
            <a:picLocks noChangeAspect="1"/>
          </p:cNvPicPr>
          <p:nvPr/>
        </p:nvPicPr>
        <p:blipFill>
          <a:blip r:embed="rId2"/>
          <a:stretch>
            <a:fillRect/>
          </a:stretch>
        </p:blipFill>
        <p:spPr>
          <a:xfrm>
            <a:off x="717911" y="0"/>
            <a:ext cx="7708178" cy="5143500"/>
          </a:xfrm>
          <a:prstGeom prst="rect">
            <a:avLst/>
          </a:prstGeom>
        </p:spPr>
      </p:pic>
      <p:pic>
        <p:nvPicPr>
          <p:cNvPr id="2" name="Picture 1">
            <a:extLst>
              <a:ext uri="{FF2B5EF4-FFF2-40B4-BE49-F238E27FC236}">
                <a16:creationId xmlns:a16="http://schemas.microsoft.com/office/drawing/2014/main" id="{15177B45-2D07-CF61-7157-F2FC226F5126}"/>
              </a:ext>
            </a:extLst>
          </p:cNvPr>
          <p:cNvPicPr>
            <a:picLocks noChangeAspect="1"/>
          </p:cNvPicPr>
          <p:nvPr/>
        </p:nvPicPr>
        <p:blipFill>
          <a:blip r:embed="rId3"/>
          <a:stretch>
            <a:fillRect/>
          </a:stretch>
        </p:blipFill>
        <p:spPr>
          <a:xfrm>
            <a:off x="717911" y="0"/>
            <a:ext cx="7708178" cy="5143500"/>
          </a:xfrm>
          <a:prstGeom prst="rect">
            <a:avLst/>
          </a:prstGeom>
        </p:spPr>
      </p:pic>
      <p:sp>
        <p:nvSpPr>
          <p:cNvPr id="6" name="Slide Number Placeholder 5">
            <a:extLst>
              <a:ext uri="{FF2B5EF4-FFF2-40B4-BE49-F238E27FC236}">
                <a16:creationId xmlns:a16="http://schemas.microsoft.com/office/drawing/2014/main" id="{6D4578A2-A68E-05F4-C595-216CD1D5D91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27</a:t>
            </a:fld>
            <a:endParaRPr lang="en"/>
          </a:p>
        </p:txBody>
      </p:sp>
      <p:pic>
        <p:nvPicPr>
          <p:cNvPr id="7" name="Picture 6">
            <a:extLst>
              <a:ext uri="{FF2B5EF4-FFF2-40B4-BE49-F238E27FC236}">
                <a16:creationId xmlns:a16="http://schemas.microsoft.com/office/drawing/2014/main" id="{8DFF30E5-0546-FD23-3342-528AAC3E7F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Tree>
    <p:extLst>
      <p:ext uri="{BB962C8B-B14F-4D97-AF65-F5344CB8AC3E}">
        <p14:creationId xmlns:p14="http://schemas.microsoft.com/office/powerpoint/2010/main" val="191346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A42971-C218-ED87-A673-A7FCC4DC770E}"/>
              </a:ext>
            </a:extLst>
          </p:cNvPr>
          <p:cNvPicPr>
            <a:picLocks noChangeAspect="1"/>
          </p:cNvPicPr>
          <p:nvPr/>
        </p:nvPicPr>
        <p:blipFill>
          <a:blip r:embed="rId2"/>
          <a:stretch>
            <a:fillRect/>
          </a:stretch>
        </p:blipFill>
        <p:spPr>
          <a:xfrm>
            <a:off x="717911" y="0"/>
            <a:ext cx="7708178" cy="5143500"/>
          </a:xfrm>
          <a:prstGeom prst="rect">
            <a:avLst/>
          </a:prstGeom>
        </p:spPr>
      </p:pic>
      <p:pic>
        <p:nvPicPr>
          <p:cNvPr id="2" name="Picture 1">
            <a:extLst>
              <a:ext uri="{FF2B5EF4-FFF2-40B4-BE49-F238E27FC236}">
                <a16:creationId xmlns:a16="http://schemas.microsoft.com/office/drawing/2014/main" id="{15177B45-2D07-CF61-7157-F2FC226F5126}"/>
              </a:ext>
            </a:extLst>
          </p:cNvPr>
          <p:cNvPicPr>
            <a:picLocks noChangeAspect="1"/>
          </p:cNvPicPr>
          <p:nvPr/>
        </p:nvPicPr>
        <p:blipFill>
          <a:blip r:embed="rId3"/>
          <a:stretch>
            <a:fillRect/>
          </a:stretch>
        </p:blipFill>
        <p:spPr>
          <a:xfrm>
            <a:off x="717911" y="0"/>
            <a:ext cx="7708178" cy="5143500"/>
          </a:xfrm>
          <a:prstGeom prst="rect">
            <a:avLst/>
          </a:prstGeom>
        </p:spPr>
      </p:pic>
      <p:pic>
        <p:nvPicPr>
          <p:cNvPr id="3" name="Picture 2">
            <a:extLst>
              <a:ext uri="{FF2B5EF4-FFF2-40B4-BE49-F238E27FC236}">
                <a16:creationId xmlns:a16="http://schemas.microsoft.com/office/drawing/2014/main" id="{EDCBF21B-BAD4-BAF1-1807-D2AD4CE2D268}"/>
              </a:ext>
            </a:extLst>
          </p:cNvPr>
          <p:cNvPicPr>
            <a:picLocks noChangeAspect="1"/>
          </p:cNvPicPr>
          <p:nvPr/>
        </p:nvPicPr>
        <p:blipFill>
          <a:blip r:embed="rId4"/>
          <a:stretch>
            <a:fillRect/>
          </a:stretch>
        </p:blipFill>
        <p:spPr>
          <a:xfrm>
            <a:off x="716314" y="0"/>
            <a:ext cx="7711371" cy="5143500"/>
          </a:xfrm>
          <a:prstGeom prst="rect">
            <a:avLst/>
          </a:prstGeom>
        </p:spPr>
      </p:pic>
      <p:pic>
        <p:nvPicPr>
          <p:cNvPr id="7" name="Picture 6">
            <a:extLst>
              <a:ext uri="{FF2B5EF4-FFF2-40B4-BE49-F238E27FC236}">
                <a16:creationId xmlns:a16="http://schemas.microsoft.com/office/drawing/2014/main" id="{61B12EBE-8196-322F-AC6C-1275B4D42C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Tree>
    <p:extLst>
      <p:ext uri="{BB962C8B-B14F-4D97-AF65-F5344CB8AC3E}">
        <p14:creationId xmlns:p14="http://schemas.microsoft.com/office/powerpoint/2010/main" val="22856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3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dissolve">
                                      <p:cBhvr>
                                        <p:cTn id="16" dur="2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Machine Learning Definitions</a:t>
            </a:r>
            <a:endParaRPr dirty="0"/>
          </a:p>
        </p:txBody>
      </p:sp>
      <p:sp>
        <p:nvSpPr>
          <p:cNvPr id="83" name="Google Shape;83;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 sz="2400" b="1" i="1" dirty="0">
                <a:solidFill>
                  <a:schemeClr val="accent4"/>
                </a:solidFill>
              </a:rPr>
              <a:t>Image Detection</a:t>
            </a:r>
            <a:r>
              <a:rPr lang="en" sz="2400" dirty="0">
                <a:solidFill>
                  <a:schemeClr val="dk1"/>
                </a:solidFill>
              </a:rPr>
              <a:t> </a:t>
            </a:r>
            <a:endParaRPr sz="2400" dirty="0">
              <a:solidFill>
                <a:schemeClr val="dk1"/>
              </a:solidFill>
            </a:endParaRPr>
          </a:p>
          <a:p>
            <a:pPr marL="457200" lvl="0" indent="-358140" algn="l" rtl="0">
              <a:spcBef>
                <a:spcPts val="1500"/>
              </a:spcBef>
              <a:spcAft>
                <a:spcPts val="0"/>
              </a:spcAft>
              <a:buSzPct val="100000"/>
              <a:buChar char="●"/>
            </a:pPr>
            <a:r>
              <a:rPr lang="en" sz="2400" dirty="0"/>
              <a:t>Also known as object detection</a:t>
            </a:r>
            <a:br>
              <a:rPr lang="en" sz="2400" dirty="0"/>
            </a:br>
            <a:endParaRPr sz="2400" dirty="0"/>
          </a:p>
          <a:p>
            <a:pPr marL="457200" lvl="0" indent="-358140" algn="l" rtl="0">
              <a:spcBef>
                <a:spcPts val="0"/>
              </a:spcBef>
              <a:spcAft>
                <a:spcPts val="0"/>
              </a:spcAft>
              <a:buSzPct val="100000"/>
              <a:buChar char="●"/>
            </a:pPr>
            <a:r>
              <a:rPr lang="en" sz="2400" dirty="0"/>
              <a:t>Find and localize objects in an image or video</a:t>
            </a:r>
            <a:br>
              <a:rPr lang="en" sz="2400" dirty="0"/>
            </a:br>
            <a:endParaRPr sz="2400" dirty="0"/>
          </a:p>
          <a:p>
            <a:pPr marL="457200" lvl="0" indent="-358140" algn="l" rtl="0">
              <a:spcBef>
                <a:spcPts val="0"/>
              </a:spcBef>
              <a:spcAft>
                <a:spcPts val="0"/>
              </a:spcAft>
              <a:buSzPct val="100000"/>
              <a:buChar char="●"/>
            </a:pPr>
            <a:r>
              <a:rPr lang="en" sz="2400" dirty="0"/>
              <a:t>State of the art in image detection is two general categories:</a:t>
            </a:r>
            <a:endParaRPr sz="2400" dirty="0"/>
          </a:p>
          <a:p>
            <a:pPr marL="1371600" lvl="1" indent="-358139" algn="l" rtl="0">
              <a:spcBef>
                <a:spcPts val="0"/>
              </a:spcBef>
              <a:spcAft>
                <a:spcPts val="0"/>
              </a:spcAft>
              <a:buSzPct val="100000"/>
              <a:buChar char="○"/>
            </a:pPr>
            <a:r>
              <a:rPr lang="en" sz="2400" dirty="0"/>
              <a:t>traditional computer vision methods </a:t>
            </a:r>
            <a:endParaRPr sz="2400" dirty="0"/>
          </a:p>
          <a:p>
            <a:pPr marL="1371600" lvl="1" indent="-358139" algn="l" rtl="0">
              <a:spcBef>
                <a:spcPts val="0"/>
              </a:spcBef>
              <a:spcAft>
                <a:spcPts val="0"/>
              </a:spcAft>
              <a:buClr>
                <a:schemeClr val="dk1"/>
              </a:buClr>
              <a:buSzPct val="100000"/>
              <a:buChar char="○"/>
            </a:pPr>
            <a:r>
              <a:rPr lang="en" sz="2400" dirty="0"/>
              <a:t>and</a:t>
            </a:r>
            <a:r>
              <a:rPr lang="en" sz="2400" dirty="0">
                <a:solidFill>
                  <a:schemeClr val="dk1"/>
                </a:solidFill>
              </a:rPr>
              <a:t> </a:t>
            </a:r>
            <a:r>
              <a:rPr lang="en" sz="2400" dirty="0">
                <a:solidFill>
                  <a:schemeClr val="accent4"/>
                </a:solidFill>
              </a:rPr>
              <a:t>deep learning-based methods</a:t>
            </a:r>
            <a:endParaRPr sz="2400" dirty="0">
              <a:solidFill>
                <a:schemeClr val="accent4"/>
              </a:solidFill>
            </a:endParaRPr>
          </a:p>
          <a:p>
            <a:pPr marL="0" lvl="0" indent="0" algn="l" rtl="0">
              <a:spcBef>
                <a:spcPts val="1500"/>
              </a:spcBef>
              <a:spcAft>
                <a:spcPts val="1200"/>
              </a:spcAft>
              <a:buNone/>
            </a:pPr>
            <a:endParaRPr sz="2400" dirty="0">
              <a:solidFill>
                <a:schemeClr val="dk1"/>
              </a:solidFill>
            </a:endParaRPr>
          </a:p>
        </p:txBody>
      </p:sp>
      <p:sp>
        <p:nvSpPr>
          <p:cNvPr id="2" name="Slide Number Placeholder 1">
            <a:extLst>
              <a:ext uri="{FF2B5EF4-FFF2-40B4-BE49-F238E27FC236}">
                <a16:creationId xmlns:a16="http://schemas.microsoft.com/office/drawing/2014/main" id="{FED91ECC-77C0-E3AD-F8C6-8576DB3D34C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a:t>
            </a:fld>
            <a:endParaRPr lang="en"/>
          </a:p>
        </p:txBody>
      </p:sp>
      <p:pic>
        <p:nvPicPr>
          <p:cNvPr id="3" name="Picture 2">
            <a:extLst>
              <a:ext uri="{FF2B5EF4-FFF2-40B4-BE49-F238E27FC236}">
                <a16:creationId xmlns:a16="http://schemas.microsoft.com/office/drawing/2014/main" id="{259D96A5-EBEC-E593-51B1-0EB50BF5E1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88C46BA-07E7-119A-8FBF-EA075F1E50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9141" y="4481757"/>
            <a:ext cx="644775" cy="661743"/>
          </a:xfrm>
          <a:prstGeom prst="rect">
            <a:avLst/>
          </a:prstGeom>
        </p:spPr>
      </p:pic>
      <p:pic>
        <p:nvPicPr>
          <p:cNvPr id="5" name="Picture 4">
            <a:extLst>
              <a:ext uri="{FF2B5EF4-FFF2-40B4-BE49-F238E27FC236}">
                <a16:creationId xmlns:a16="http://schemas.microsoft.com/office/drawing/2014/main" id="{386F1730-8523-8CA5-CCA5-45B06C96E690}"/>
              </a:ext>
            </a:extLst>
          </p:cNvPr>
          <p:cNvPicPr>
            <a:picLocks noChangeAspect="1"/>
          </p:cNvPicPr>
          <p:nvPr/>
        </p:nvPicPr>
        <p:blipFill>
          <a:blip r:embed="rId4"/>
          <a:stretch>
            <a:fillRect/>
          </a:stretch>
        </p:blipFill>
        <p:spPr>
          <a:xfrm>
            <a:off x="716314" y="0"/>
            <a:ext cx="7715251" cy="5143500"/>
          </a:xfrm>
          <a:prstGeom prst="rect">
            <a:avLst/>
          </a:prstGeom>
        </p:spPr>
      </p:pic>
      <p:pic>
        <p:nvPicPr>
          <p:cNvPr id="3" name="Picture 2">
            <a:extLst>
              <a:ext uri="{FF2B5EF4-FFF2-40B4-BE49-F238E27FC236}">
                <a16:creationId xmlns:a16="http://schemas.microsoft.com/office/drawing/2014/main" id="{125C6070-5347-DF73-FAB7-F28D692B7423}"/>
              </a:ext>
            </a:extLst>
          </p:cNvPr>
          <p:cNvPicPr>
            <a:picLocks noChangeAspect="1"/>
          </p:cNvPicPr>
          <p:nvPr/>
        </p:nvPicPr>
        <p:blipFill>
          <a:blip r:embed="rId5"/>
          <a:stretch>
            <a:fillRect/>
          </a:stretch>
        </p:blipFill>
        <p:spPr>
          <a:xfrm>
            <a:off x="1465021" y="1727200"/>
            <a:ext cx="3479800" cy="3162300"/>
          </a:xfrm>
          <a:prstGeom prst="rect">
            <a:avLst/>
          </a:prstGeom>
          <a:effectLst>
            <a:outerShdw blurRad="63500" sx="102000" sy="102000" algn="ctr" rotWithShape="0">
              <a:prstClr val="black">
                <a:alpha val="40000"/>
              </a:prstClr>
            </a:outerShdw>
          </a:effectLst>
        </p:spPr>
      </p:pic>
      <p:sp>
        <p:nvSpPr>
          <p:cNvPr id="4" name="Slide Number Placeholder 3">
            <a:extLst>
              <a:ext uri="{FF2B5EF4-FFF2-40B4-BE49-F238E27FC236}">
                <a16:creationId xmlns:a16="http://schemas.microsoft.com/office/drawing/2014/main" id="{5C12C248-1E12-8093-62C4-5FB3C5D232E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spTree>
    <p:extLst>
      <p:ext uri="{BB962C8B-B14F-4D97-AF65-F5344CB8AC3E}">
        <p14:creationId xmlns:p14="http://schemas.microsoft.com/office/powerpoint/2010/main" val="1782818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A3BE04-5B50-65C3-491B-5ABA5D0DDEE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pic>
        <p:nvPicPr>
          <p:cNvPr id="3" name="Picture 2">
            <a:extLst>
              <a:ext uri="{FF2B5EF4-FFF2-40B4-BE49-F238E27FC236}">
                <a16:creationId xmlns:a16="http://schemas.microsoft.com/office/drawing/2014/main" id="{34041E05-DCAB-5AA5-A25D-FC22DFB09A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
        <p:nvSpPr>
          <p:cNvPr id="5" name="TextBox 4">
            <a:extLst>
              <a:ext uri="{FF2B5EF4-FFF2-40B4-BE49-F238E27FC236}">
                <a16:creationId xmlns:a16="http://schemas.microsoft.com/office/drawing/2014/main" id="{1D16A512-0C74-AEC2-F253-E09D6A9572C8}"/>
              </a:ext>
            </a:extLst>
          </p:cNvPr>
          <p:cNvSpPr txBox="1"/>
          <p:nvPr/>
        </p:nvSpPr>
        <p:spPr>
          <a:xfrm>
            <a:off x="2316044" y="4706128"/>
            <a:ext cx="4611188" cy="307777"/>
          </a:xfrm>
          <a:prstGeom prst="rect">
            <a:avLst/>
          </a:prstGeom>
          <a:noFill/>
        </p:spPr>
        <p:txBody>
          <a:bodyPr wrap="square">
            <a:spAutoFit/>
          </a:bodyPr>
          <a:lstStyle/>
          <a:p>
            <a:r>
              <a:rPr lang="en-US" dirty="0">
                <a:solidFill>
                  <a:schemeClr val="tx1"/>
                </a:solidFill>
              </a:rPr>
              <a:t>https://</a:t>
            </a:r>
            <a:r>
              <a:rPr lang="en-US" dirty="0" err="1">
                <a:solidFill>
                  <a:schemeClr val="tx1"/>
                </a:solidFill>
              </a:rPr>
              <a:t>ieeexplore.ieee.org</a:t>
            </a:r>
            <a:r>
              <a:rPr lang="en-US" dirty="0">
                <a:solidFill>
                  <a:schemeClr val="tx1"/>
                </a:solidFill>
              </a:rPr>
              <a:t>/document/9897990</a:t>
            </a:r>
          </a:p>
        </p:txBody>
      </p:sp>
      <p:sp>
        <p:nvSpPr>
          <p:cNvPr id="6" name="Google Shape;89;p19">
            <a:extLst>
              <a:ext uri="{FF2B5EF4-FFF2-40B4-BE49-F238E27FC236}">
                <a16:creationId xmlns:a16="http://schemas.microsoft.com/office/drawing/2014/main" id="{CB4D5AA6-B5DD-7D4D-3443-F55BF7ED9AD0}"/>
              </a:ext>
            </a:extLst>
          </p:cNvPr>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b="1" i="1" dirty="0">
                <a:solidFill>
                  <a:schemeClr val="accent4"/>
                </a:solidFill>
              </a:rPr>
              <a:t>SAHI: Sliced A</a:t>
            </a:r>
            <a:r>
              <a:rPr lang="en-US" sz="2400" b="1" i="1" dirty="0" err="1">
                <a:solidFill>
                  <a:schemeClr val="accent4"/>
                </a:solidFill>
              </a:rPr>
              <a:t>i</a:t>
            </a:r>
            <a:r>
              <a:rPr lang="en" sz="2400" b="1" i="1" dirty="0" err="1">
                <a:solidFill>
                  <a:schemeClr val="accent4"/>
                </a:solidFill>
              </a:rPr>
              <a:t>ded</a:t>
            </a:r>
            <a:r>
              <a:rPr lang="en" sz="2400" b="1" i="1" dirty="0">
                <a:solidFill>
                  <a:schemeClr val="accent4"/>
                </a:solidFill>
              </a:rPr>
              <a:t> Hyper Inference</a:t>
            </a:r>
            <a:endParaRPr sz="2400" dirty="0">
              <a:solidFill>
                <a:schemeClr val="dk1"/>
              </a:solidFill>
            </a:endParaRPr>
          </a:p>
          <a:p>
            <a:pPr indent="-369570">
              <a:spcBef>
                <a:spcPts val="1500"/>
              </a:spcBef>
              <a:buSzPct val="100000"/>
            </a:pPr>
            <a:r>
              <a:rPr lang="en" sz="2400" dirty="0"/>
              <a:t>Generic solution that divides the image into overlapping patches</a:t>
            </a:r>
          </a:p>
          <a:p>
            <a:pPr indent="-369570">
              <a:spcBef>
                <a:spcPts val="1500"/>
              </a:spcBef>
              <a:buSzPct val="100000"/>
            </a:pPr>
            <a:endParaRPr lang="en" sz="2400" dirty="0"/>
          </a:p>
          <a:p>
            <a:pPr indent="-369570">
              <a:spcBef>
                <a:spcPts val="1500"/>
              </a:spcBef>
              <a:buSzPct val="100000"/>
            </a:pPr>
            <a:r>
              <a:rPr lang="en" sz="2400" dirty="0"/>
              <a:t>Predicts patches and combines the results</a:t>
            </a:r>
          </a:p>
          <a:p>
            <a:pPr marL="0" lvl="0" indent="0" algn="l" rtl="0">
              <a:spcBef>
                <a:spcPts val="1500"/>
              </a:spcBef>
              <a:spcAft>
                <a:spcPts val="0"/>
              </a:spcAft>
              <a:buNone/>
            </a:pPr>
            <a:endParaRPr sz="2400" dirty="0">
              <a:solidFill>
                <a:schemeClr val="dk1"/>
              </a:solidFill>
            </a:endParaRPr>
          </a:p>
          <a:p>
            <a:pPr marL="0" lvl="0" indent="0" algn="l" rtl="0">
              <a:spcBef>
                <a:spcPts val="1500"/>
              </a:spcBef>
              <a:spcAft>
                <a:spcPts val="1200"/>
              </a:spcAft>
              <a:buNone/>
            </a:pPr>
            <a:endParaRPr sz="2400" dirty="0">
              <a:solidFill>
                <a:schemeClr val="dk1"/>
              </a:solidFill>
            </a:endParaRPr>
          </a:p>
        </p:txBody>
      </p:sp>
      <p:sp>
        <p:nvSpPr>
          <p:cNvPr id="7" name="Google Shape;82;p18">
            <a:extLst>
              <a:ext uri="{FF2B5EF4-FFF2-40B4-BE49-F238E27FC236}">
                <a16:creationId xmlns:a16="http://schemas.microsoft.com/office/drawing/2014/main" id="{CE613812-068D-D228-397E-F610FB623745}"/>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Small Object Detection </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20"/>
          <p:cNvPicPr preferRelativeResize="0"/>
          <p:nvPr/>
        </p:nvPicPr>
        <p:blipFill>
          <a:blip r:embed="rId3">
            <a:alphaModFix/>
          </a:blip>
          <a:stretch>
            <a:fillRect/>
          </a:stretch>
        </p:blipFill>
        <p:spPr>
          <a:xfrm>
            <a:off x="480675" y="634650"/>
            <a:ext cx="7620000" cy="4133850"/>
          </a:xfrm>
          <a:prstGeom prst="rect">
            <a:avLst/>
          </a:prstGeom>
          <a:noFill/>
          <a:ln>
            <a:noFill/>
          </a:ln>
        </p:spPr>
      </p:pic>
      <p:sp>
        <p:nvSpPr>
          <p:cNvPr id="95" name="Google Shape;95;p20"/>
          <p:cNvSpPr txBox="1"/>
          <p:nvPr/>
        </p:nvSpPr>
        <p:spPr>
          <a:xfrm>
            <a:off x="0" y="0"/>
            <a:ext cx="8962500" cy="95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solidFill>
                  <a:schemeClr val="dk1"/>
                </a:solidFill>
              </a:rPr>
              <a:t>Small Object Detection - </a:t>
            </a:r>
            <a:r>
              <a:rPr lang="en" sz="2200" b="1">
                <a:solidFill>
                  <a:srgbClr val="ADBAC7"/>
                </a:solidFill>
              </a:rPr>
              <a:t>SAHI: Slicing Aided Hyper Inference</a:t>
            </a:r>
            <a:endParaRPr sz="2200" b="1">
              <a:solidFill>
                <a:srgbClr val="ADBAC7"/>
              </a:solidFill>
            </a:endParaRPr>
          </a:p>
          <a:p>
            <a:pPr marL="0" lvl="0" indent="0" algn="l" rtl="0">
              <a:spcBef>
                <a:spcPts val="0"/>
              </a:spcBef>
              <a:spcAft>
                <a:spcPts val="0"/>
              </a:spcAft>
              <a:buNone/>
            </a:pPr>
            <a:endParaRPr sz="2800">
              <a:solidFill>
                <a:schemeClr val="dk1"/>
              </a:solidFill>
            </a:endParaRPr>
          </a:p>
        </p:txBody>
      </p:sp>
      <p:sp>
        <p:nvSpPr>
          <p:cNvPr id="2" name="Slide Number Placeholder 1">
            <a:extLst>
              <a:ext uri="{FF2B5EF4-FFF2-40B4-BE49-F238E27FC236}">
                <a16:creationId xmlns:a16="http://schemas.microsoft.com/office/drawing/2014/main" id="{C9A3BE04-5B50-65C3-491B-5ABA5D0DDEE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pic>
        <p:nvPicPr>
          <p:cNvPr id="3" name="Picture 2">
            <a:extLst>
              <a:ext uri="{FF2B5EF4-FFF2-40B4-BE49-F238E27FC236}">
                <a16:creationId xmlns:a16="http://schemas.microsoft.com/office/drawing/2014/main" id="{34041E05-DCAB-5AA5-A25D-FC22DFB09A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Tree>
    <p:extLst>
      <p:ext uri="{BB962C8B-B14F-4D97-AF65-F5344CB8AC3E}">
        <p14:creationId xmlns:p14="http://schemas.microsoft.com/office/powerpoint/2010/main" val="2563460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Machine Learning Definitions</a:t>
            </a:r>
            <a:endParaRPr dirty="0"/>
          </a:p>
        </p:txBody>
      </p:sp>
      <p:sp>
        <p:nvSpPr>
          <p:cNvPr id="89" name="Google Shape;89;p19"/>
          <p:cNvSpPr txBox="1">
            <a:spLocks noGrp="1"/>
          </p:cNvSpPr>
          <p:nvPr>
            <p:ph type="body" idx="1"/>
          </p:nvPr>
        </p:nvSpPr>
        <p:spPr>
          <a:xfrm>
            <a:off x="311699" y="1152475"/>
            <a:ext cx="5529069" cy="34164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en" sz="2400" b="1" i="1" dirty="0">
                <a:solidFill>
                  <a:schemeClr val="accent4"/>
                </a:solidFill>
              </a:rPr>
              <a:t>Image Clustering</a:t>
            </a:r>
            <a:endParaRPr sz="2400" dirty="0">
              <a:solidFill>
                <a:schemeClr val="dk1"/>
              </a:solidFill>
            </a:endParaRPr>
          </a:p>
          <a:p>
            <a:pPr marL="457200" lvl="0" indent="-369570" algn="l" rtl="0">
              <a:spcBef>
                <a:spcPts val="1500"/>
              </a:spcBef>
              <a:spcAft>
                <a:spcPts val="0"/>
              </a:spcAft>
              <a:buSzPct val="100000"/>
              <a:buChar char="●"/>
            </a:pPr>
            <a:r>
              <a:rPr lang="en" sz="2400" dirty="0"/>
              <a:t>Grouping images into clusters based on their similarities in visual appearance or content</a:t>
            </a:r>
            <a:br>
              <a:rPr lang="en" sz="2400" dirty="0"/>
            </a:br>
            <a:endParaRPr sz="2400" dirty="0"/>
          </a:p>
          <a:p>
            <a:pPr marL="457200" lvl="0" indent="-369570" algn="l" rtl="0">
              <a:spcBef>
                <a:spcPts val="0"/>
              </a:spcBef>
              <a:spcAft>
                <a:spcPts val="0"/>
              </a:spcAft>
              <a:buSzPct val="100000"/>
              <a:buChar char="●"/>
            </a:pPr>
            <a:r>
              <a:rPr lang="en" sz="2400" dirty="0">
                <a:solidFill>
                  <a:schemeClr val="accent4"/>
                </a:solidFill>
              </a:rPr>
              <a:t>Unsupervised</a:t>
            </a:r>
            <a:r>
              <a:rPr lang="en" sz="2400" dirty="0"/>
              <a:t> and supervised methods</a:t>
            </a:r>
          </a:p>
          <a:p>
            <a:pPr marL="457200" lvl="0" indent="-369570" algn="l" rtl="0">
              <a:spcBef>
                <a:spcPts val="0"/>
              </a:spcBef>
              <a:spcAft>
                <a:spcPts val="0"/>
              </a:spcAft>
              <a:buSzPct val="100000"/>
              <a:buChar char="●"/>
            </a:pPr>
            <a:endParaRPr lang="en" sz="2400" dirty="0"/>
          </a:p>
          <a:p>
            <a:pPr marL="457200" lvl="0" indent="-369570" algn="l" rtl="0">
              <a:spcBef>
                <a:spcPts val="0"/>
              </a:spcBef>
              <a:spcAft>
                <a:spcPts val="0"/>
              </a:spcAft>
              <a:buSzPct val="100000"/>
              <a:buChar char="●"/>
            </a:pPr>
            <a:r>
              <a:rPr lang="en" sz="2400" dirty="0"/>
              <a:t>Useful to assist with labeling</a:t>
            </a:r>
          </a:p>
          <a:p>
            <a:pPr marL="457200" lvl="0" indent="-369570" algn="l" rtl="0">
              <a:spcBef>
                <a:spcPts val="0"/>
              </a:spcBef>
              <a:spcAft>
                <a:spcPts val="0"/>
              </a:spcAft>
              <a:buSzPct val="100000"/>
              <a:buChar char="●"/>
            </a:pPr>
            <a:endParaRPr lang="en" sz="2400" dirty="0"/>
          </a:p>
          <a:p>
            <a:pPr marL="457200" lvl="0" indent="-369570" algn="l" rtl="0">
              <a:spcBef>
                <a:spcPts val="0"/>
              </a:spcBef>
              <a:spcAft>
                <a:spcPts val="0"/>
              </a:spcAft>
              <a:buSzPct val="100000"/>
              <a:buChar char="●"/>
            </a:pPr>
            <a:r>
              <a:rPr lang="en" sz="2400" dirty="0"/>
              <a:t>Useful to find duplicate detections </a:t>
            </a:r>
            <a:endParaRPr sz="2400" dirty="0"/>
          </a:p>
          <a:p>
            <a:pPr marL="0" lvl="0" indent="0" algn="l" rtl="0">
              <a:spcBef>
                <a:spcPts val="1500"/>
              </a:spcBef>
              <a:spcAft>
                <a:spcPts val="0"/>
              </a:spcAft>
              <a:buNone/>
            </a:pPr>
            <a:endParaRPr sz="2400" dirty="0">
              <a:solidFill>
                <a:schemeClr val="dk1"/>
              </a:solidFill>
            </a:endParaRPr>
          </a:p>
          <a:p>
            <a:pPr marL="0" lvl="0" indent="0" algn="l" rtl="0">
              <a:spcBef>
                <a:spcPts val="1500"/>
              </a:spcBef>
              <a:spcAft>
                <a:spcPts val="1200"/>
              </a:spcAft>
              <a:buNone/>
            </a:pPr>
            <a:endParaRPr sz="2400" dirty="0">
              <a:solidFill>
                <a:schemeClr val="dk1"/>
              </a:solidFill>
            </a:endParaRPr>
          </a:p>
        </p:txBody>
      </p:sp>
      <p:pic>
        <p:nvPicPr>
          <p:cNvPr id="2" name="Picture 1">
            <a:extLst>
              <a:ext uri="{FF2B5EF4-FFF2-40B4-BE49-F238E27FC236}">
                <a16:creationId xmlns:a16="http://schemas.microsoft.com/office/drawing/2014/main" id="{2803A3AB-E082-A246-6623-62712B8A88C4}"/>
              </a:ext>
            </a:extLst>
          </p:cNvPr>
          <p:cNvPicPr>
            <a:picLocks noChangeAspect="1"/>
          </p:cNvPicPr>
          <p:nvPr/>
        </p:nvPicPr>
        <p:blipFill rotWithShape="1">
          <a:blip r:embed="rId3"/>
          <a:srcRect l="12791" t="12445" r="10613" b="10847"/>
          <a:stretch/>
        </p:blipFill>
        <p:spPr>
          <a:xfrm>
            <a:off x="5660133" y="151982"/>
            <a:ext cx="2871540" cy="2875691"/>
          </a:xfrm>
          <a:prstGeom prst="rect">
            <a:avLst/>
          </a:prstGeom>
        </p:spPr>
      </p:pic>
      <p:pic>
        <p:nvPicPr>
          <p:cNvPr id="3" name="Picture 2">
            <a:extLst>
              <a:ext uri="{FF2B5EF4-FFF2-40B4-BE49-F238E27FC236}">
                <a16:creationId xmlns:a16="http://schemas.microsoft.com/office/drawing/2014/main" id="{35E72DE4-10AE-6420-2270-78B146566962}"/>
              </a:ext>
            </a:extLst>
          </p:cNvPr>
          <p:cNvPicPr>
            <a:picLocks noChangeAspect="1"/>
          </p:cNvPicPr>
          <p:nvPr/>
        </p:nvPicPr>
        <p:blipFill rotWithShape="1">
          <a:blip r:embed="rId4"/>
          <a:srcRect l="12912" t="12913" r="11111" b="11171"/>
          <a:stretch/>
        </p:blipFill>
        <p:spPr>
          <a:xfrm>
            <a:off x="6141396" y="2267809"/>
            <a:ext cx="2877992" cy="2875691"/>
          </a:xfrm>
          <a:prstGeom prst="rect">
            <a:avLst/>
          </a:prstGeom>
        </p:spPr>
      </p:pic>
      <p:sp>
        <p:nvSpPr>
          <p:cNvPr id="4" name="Slide Number Placeholder 3">
            <a:extLst>
              <a:ext uri="{FF2B5EF4-FFF2-40B4-BE49-F238E27FC236}">
                <a16:creationId xmlns:a16="http://schemas.microsoft.com/office/drawing/2014/main" id="{8FA00228-2FC6-072D-219F-0654702D1B4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pic>
        <p:nvPicPr>
          <p:cNvPr id="5" name="Picture 4">
            <a:extLst>
              <a:ext uri="{FF2B5EF4-FFF2-40B4-BE49-F238E27FC236}">
                <a16:creationId xmlns:a16="http://schemas.microsoft.com/office/drawing/2014/main" id="{6689CE1F-2015-8D1D-D3F9-0F93E411E3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What features to use to cluster?</a:t>
            </a:r>
            <a:endParaRPr dirty="0"/>
          </a:p>
        </p:txBody>
      </p:sp>
      <p:sp>
        <p:nvSpPr>
          <p:cNvPr id="2" name="Slide Number Placeholder 1">
            <a:extLst>
              <a:ext uri="{FF2B5EF4-FFF2-40B4-BE49-F238E27FC236}">
                <a16:creationId xmlns:a16="http://schemas.microsoft.com/office/drawing/2014/main" id="{342CDC8C-B959-5ADF-3610-AEE1A780FDE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pic>
        <p:nvPicPr>
          <p:cNvPr id="3" name="Picture 2">
            <a:extLst>
              <a:ext uri="{FF2B5EF4-FFF2-40B4-BE49-F238E27FC236}">
                <a16:creationId xmlns:a16="http://schemas.microsoft.com/office/drawing/2014/main" id="{1AC0F8F0-494D-AB7E-0EA0-8DB7846FF7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
        <p:nvSpPr>
          <p:cNvPr id="5" name="Text Placeholder 4">
            <a:extLst>
              <a:ext uri="{FF2B5EF4-FFF2-40B4-BE49-F238E27FC236}">
                <a16:creationId xmlns:a16="http://schemas.microsoft.com/office/drawing/2014/main" id="{59AF0D52-4C37-A2DF-A636-049F079B9C29}"/>
              </a:ext>
            </a:extLst>
          </p:cNvPr>
          <p:cNvSpPr>
            <a:spLocks noGrp="1"/>
          </p:cNvSpPr>
          <p:nvPr>
            <p:ph type="body" idx="1"/>
          </p:nvPr>
        </p:nvSpPr>
        <p:spPr/>
        <p:txBody>
          <a:bodyPr/>
          <a:lstStyle/>
          <a:p>
            <a:r>
              <a:rPr lang="en-US" dirty="0"/>
              <a:t>Shape?</a:t>
            </a:r>
          </a:p>
          <a:p>
            <a:endParaRPr lang="en-US" dirty="0"/>
          </a:p>
          <a:p>
            <a:r>
              <a:rPr lang="en-US" dirty="0"/>
              <a:t>Color?</a:t>
            </a:r>
          </a:p>
          <a:p>
            <a:endParaRPr lang="en-US" dirty="0"/>
          </a:p>
          <a:p>
            <a:r>
              <a:rPr lang="en-US" dirty="0"/>
              <a:t>Eccentricity?</a:t>
            </a:r>
          </a:p>
          <a:p>
            <a:endParaRPr lang="en-US" dirty="0"/>
          </a:p>
          <a:p>
            <a:r>
              <a:rPr lang="en-US" dirty="0"/>
              <a:t>Size?</a:t>
            </a:r>
          </a:p>
          <a:p>
            <a:endParaRPr lang="en-US" dirty="0"/>
          </a:p>
          <a:p>
            <a:r>
              <a:rPr lang="en-US" dirty="0"/>
              <a:t>Etc.</a:t>
            </a:r>
          </a:p>
          <a:p>
            <a:endParaRPr lang="en-US" dirty="0"/>
          </a:p>
          <a:p>
            <a:endParaRPr lang="en-US" dirty="0"/>
          </a:p>
        </p:txBody>
      </p:sp>
    </p:spTree>
    <p:extLst>
      <p:ext uri="{BB962C8B-B14F-4D97-AF65-F5344CB8AC3E}">
        <p14:creationId xmlns:p14="http://schemas.microsoft.com/office/powerpoint/2010/main" val="76364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State-of-the-art feature can be computed with </a:t>
            </a:r>
            <a:endParaRPr dirty="0"/>
          </a:p>
        </p:txBody>
      </p:sp>
      <p:sp>
        <p:nvSpPr>
          <p:cNvPr id="89" name="Google Shape;89;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b="1" i="1" dirty="0">
                <a:solidFill>
                  <a:schemeClr val="accent4"/>
                </a:solidFill>
              </a:rPr>
              <a:t>Vision Transformers</a:t>
            </a:r>
            <a:r>
              <a:rPr lang="en-US" sz="2400" b="1" i="1" dirty="0">
                <a:solidFill>
                  <a:schemeClr val="accent4"/>
                </a:solidFill>
              </a:rPr>
              <a:t> (</a:t>
            </a:r>
            <a:r>
              <a:rPr lang="en-US" sz="2400" b="1" i="1" dirty="0" err="1">
                <a:solidFill>
                  <a:schemeClr val="accent4"/>
                </a:solidFill>
              </a:rPr>
              <a:t>ViTS</a:t>
            </a:r>
            <a:r>
              <a:rPr lang="en-US" sz="2400" b="1" i="1" dirty="0">
                <a:solidFill>
                  <a:schemeClr val="accent4"/>
                </a:solidFill>
              </a:rPr>
              <a:t>)</a:t>
            </a:r>
            <a:endParaRPr sz="2400" dirty="0">
              <a:solidFill>
                <a:schemeClr val="dk1"/>
              </a:solidFill>
            </a:endParaRPr>
          </a:p>
          <a:p>
            <a:pPr indent="-369570">
              <a:spcBef>
                <a:spcPts val="1500"/>
              </a:spcBef>
              <a:buSzPct val="100000"/>
            </a:pPr>
            <a:r>
              <a:rPr lang="en" sz="2400" dirty="0"/>
              <a:t>Initially designed for natural language processing (NLP) tasks in 2020</a:t>
            </a:r>
          </a:p>
          <a:p>
            <a:pPr marL="457200" lvl="0" indent="-369570" algn="l" rtl="0">
              <a:spcBef>
                <a:spcPts val="1500"/>
              </a:spcBef>
              <a:spcAft>
                <a:spcPts val="0"/>
              </a:spcAft>
              <a:buSzPct val="100000"/>
              <a:buChar char="●"/>
            </a:pPr>
            <a:r>
              <a:rPr lang="en" sz="2400" dirty="0"/>
              <a:t>Breaks apart an image into patches</a:t>
            </a:r>
          </a:p>
          <a:p>
            <a:pPr marL="457200" lvl="0" indent="-369570" algn="l" rtl="0">
              <a:spcBef>
                <a:spcPts val="1500"/>
              </a:spcBef>
              <a:spcAft>
                <a:spcPts val="0"/>
              </a:spcAft>
              <a:buSzPct val="100000"/>
              <a:buChar char="●"/>
            </a:pPr>
            <a:r>
              <a:rPr lang="en" sz="2400" dirty="0"/>
              <a:t>Understands both local and global image features</a:t>
            </a:r>
          </a:p>
          <a:p>
            <a:pPr marL="0" lvl="0" indent="0" algn="l" rtl="0">
              <a:spcBef>
                <a:spcPts val="1500"/>
              </a:spcBef>
              <a:spcAft>
                <a:spcPts val="0"/>
              </a:spcAft>
              <a:buNone/>
            </a:pPr>
            <a:endParaRPr sz="2400" dirty="0">
              <a:solidFill>
                <a:schemeClr val="dk1"/>
              </a:solidFill>
            </a:endParaRPr>
          </a:p>
          <a:p>
            <a:pPr marL="0" lvl="0" indent="0" algn="l" rtl="0">
              <a:spcBef>
                <a:spcPts val="1500"/>
              </a:spcBef>
              <a:spcAft>
                <a:spcPts val="1200"/>
              </a:spcAft>
              <a:buNone/>
            </a:pPr>
            <a:endParaRPr sz="2400" dirty="0">
              <a:solidFill>
                <a:schemeClr val="dk1"/>
              </a:solidFill>
            </a:endParaRPr>
          </a:p>
        </p:txBody>
      </p:sp>
      <p:sp>
        <p:nvSpPr>
          <p:cNvPr id="2" name="Slide Number Placeholder 1">
            <a:extLst>
              <a:ext uri="{FF2B5EF4-FFF2-40B4-BE49-F238E27FC236}">
                <a16:creationId xmlns:a16="http://schemas.microsoft.com/office/drawing/2014/main" id="{342CDC8C-B959-5ADF-3610-AEE1A780FDE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pic>
        <p:nvPicPr>
          <p:cNvPr id="3" name="Picture 2">
            <a:extLst>
              <a:ext uri="{FF2B5EF4-FFF2-40B4-BE49-F238E27FC236}">
                <a16:creationId xmlns:a16="http://schemas.microsoft.com/office/drawing/2014/main" id="{1AC0F8F0-494D-AB7E-0EA0-8DB7846FF7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8" y="4481757"/>
            <a:ext cx="644775" cy="661743"/>
          </a:xfrm>
          <a:prstGeom prst="rect">
            <a:avLst/>
          </a:prstGeom>
        </p:spPr>
      </p:pic>
    </p:spTree>
    <p:extLst>
      <p:ext uri="{BB962C8B-B14F-4D97-AF65-F5344CB8AC3E}">
        <p14:creationId xmlns:p14="http://schemas.microsoft.com/office/powerpoint/2010/main" val="2995932073"/>
      </p:ext>
    </p:extLst>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6846</TotalTime>
  <Words>1265</Words>
  <Application>Microsoft Macintosh PowerPoint</Application>
  <PresentationFormat>On-screen Show (16:9)</PresentationFormat>
  <Paragraphs>166</Paragraphs>
  <Slides>29</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Söhne</vt:lpstr>
      <vt:lpstr>source-serif-pro</vt:lpstr>
      <vt:lpstr>Arial</vt:lpstr>
      <vt:lpstr>Simple Dark</vt:lpstr>
      <vt:lpstr>PowerPoint Presentation</vt:lpstr>
      <vt:lpstr>PowerPoint Presentation</vt:lpstr>
      <vt:lpstr>Machine Learning Definitions</vt:lpstr>
      <vt:lpstr>PowerPoint Presentation</vt:lpstr>
      <vt:lpstr>Small Object Detection </vt:lpstr>
      <vt:lpstr>PowerPoint Presentation</vt:lpstr>
      <vt:lpstr>Machine Learning Definitions</vt:lpstr>
      <vt:lpstr>What features to use to cluster?</vt:lpstr>
      <vt:lpstr>State-of-the-art feature can be computed with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Bird Clusters</vt:lpstr>
      <vt:lpstr>Example Kelp Clusters Based on Visual Similarity </vt:lpstr>
      <vt:lpstr>Any many others</vt:lpstr>
      <vt:lpstr>TATOR  https://www.tator.io</vt:lpstr>
      <vt:lpstr>TATOR  https://www.tator.io</vt:lpstr>
      <vt:lpstr>Questions?       Additional slides on secci disc work if time permits…</vt:lpstr>
      <vt:lpstr>Secchi Disc Testing</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MBARI UAV Machine Learning Update</dc:title>
  <cp:lastModifiedBy>Danelle Cline</cp:lastModifiedBy>
  <cp:revision>137</cp:revision>
  <dcterms:modified xsi:type="dcterms:W3CDTF">2023-08-24T21:27:38Z</dcterms:modified>
</cp:coreProperties>
</file>