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66" r:id="rId5"/>
    <p:sldId id="257" r:id="rId6"/>
    <p:sldId id="260" r:id="rId7"/>
    <p:sldId id="259" r:id="rId8"/>
    <p:sldId id="269" r:id="rId9"/>
    <p:sldId id="270" r:id="rId10"/>
    <p:sldId id="271" r:id="rId11"/>
    <p:sldId id="272" r:id="rId12"/>
    <p:sldId id="275" r:id="rId13"/>
    <p:sldId id="274" r:id="rId14"/>
    <p:sldId id="279" r:id="rId15"/>
    <p:sldId id="280" r:id="rId16"/>
    <p:sldId id="273" r:id="rId17"/>
    <p:sldId id="267" r:id="rId18"/>
    <p:sldId id="268" r:id="rId19"/>
    <p:sldId id="278" r:id="rId20"/>
    <p:sldId id="277" r:id="rId21"/>
    <p:sldId id="261" r:id="rId22"/>
    <p:sldId id="263" r:id="rId23"/>
    <p:sldId id="262" r:id="rId24"/>
    <p:sldId id="264" r:id="rId25"/>
    <p:sldId id="276" r:id="rId26"/>
    <p:sldId id="26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C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 autoAdjust="0"/>
    <p:restoredTop sz="94660"/>
  </p:normalViewPr>
  <p:slideViewPr>
    <p:cSldViewPr snapToGrid="0">
      <p:cViewPr>
        <p:scale>
          <a:sx n="53" d="100"/>
          <a:sy n="53" d="100"/>
        </p:scale>
        <p:origin x="24" y="6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17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7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5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79BC4-0BC6-470D-B555-C0EA38F25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9989C-87BB-4D21-998F-D711C5ABC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511CE-AB01-474F-873E-A8880EFB5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4CB26-2A9A-4BB0-A4D2-6F2C395F7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45291-98E6-42F6-B50B-8BA7DE39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74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543B-CD77-4A52-8019-86E7F8C26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BFA80-842F-4AC2-A7CD-9EFD6F94E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8A22D-17DA-437F-86F7-06629EBD0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308D3-8EA8-44D8-92A1-D118CBD8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51EE8-F9F2-4B4D-84D6-E030E8B8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42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C7153-1EF7-4661-8FE9-CB17C3268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F2A12-F850-49A6-B48C-B3DD23EAE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D45D1-C339-4D1C-AAE6-CD613B3D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1D958-C19B-4880-A882-6EC1A4E8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105E8-C831-4C30-BBD2-B2FA4EC1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98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A358D-631F-4D3A-9CE1-D82717DA9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9CE20-DBCC-4D8E-AB02-7B952C2B2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969CD-32FF-4EA3-BC13-D7AC350B2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68599-8313-47C2-9C46-4BFC3EBE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58FA8-149A-4E30-BBAB-64ACFA1F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7ABE9-369A-4C07-80F2-728B93CB9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3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BF8C-EDBC-43A9-B5D9-772DC0D4F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1DDCE-6266-4A59-ABC6-0A703FC99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7E118-47D2-4AD8-8617-2F472709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B39FD-5532-49DA-8D0A-BA9C9F823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78A11-7FB0-4C7C-A4DD-4C92950073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73F199-C074-42CF-8BDE-E8D594AC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DAA0B-5B15-4731-A0A9-CF27279F4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CA665-D81D-4819-99C4-05F556B5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18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7523-0A09-4559-8B47-FC730DEB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000C4-3A2D-41C0-8EB1-B08FB56A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F7F49-BA43-4A35-8A42-5FB2F13F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590EDD-3DC5-45ED-88AF-44B93199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00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1941B-2FFD-4935-B864-43AAE68A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44209-3DC8-4BED-929E-A74B07909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D3E5B-0E4E-4A12-A7B6-BCE485B6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92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B3CBC-2C36-487D-832B-DDBCDB49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2D754-27F0-43AE-876F-B4CE60CE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74670-8156-49E7-BA4B-91DBC32D9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3549A-3B48-457E-A472-0397442F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D3A0B-8228-4269-B5C2-D57F7F68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9E6FC-2FAC-426C-B9D0-01142A8BD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6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011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C2F73-564D-4BFD-9954-F8B68BFC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26628A-180C-4D28-8EE9-8473426E8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69160-7263-4B1E-AB67-D1F8DCB64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8DE6F-8338-48BC-A51C-3DF36563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0BF92-1642-413B-9A81-D96B6E4E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3E93C8-9D0F-42E1-AE5B-982994DA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47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30323-7CF4-46F4-98BA-A8D10D6BA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AC3C5-2D10-4644-A487-A1DBC1067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FA700-12CA-4F58-BA2F-7066B499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FA1EE-8556-4C82-9574-EA893246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151B6-74CC-48FB-B6EB-BBFC61F4D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31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F5EB75-B8E9-48FB-B586-47921F4DD9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EAE4E-E9FE-4737-A514-3B9F11F8C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1163A-F88A-4525-A90C-FBCBF516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F5586-FC74-4669-AB61-157CB966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5FDC6-B854-4224-B6FB-B686F928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6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9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8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6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0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4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1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F5F1-90DE-40DB-B2F4-6F4845BB6C3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0FBC9-4904-462E-A8FD-CBA5BE00C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C602B-EA57-4FE5-9636-8C3B7F98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3CC99-98F4-4956-A706-A3DB99F49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0B67C-D817-48EB-8967-3AE2C2706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D591B-AEE9-4ECA-ADF7-C7CC22BCB1E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63703-C721-4EC5-B283-B27D3EC02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274B0-C770-4A7E-B93F-4E5F41CC5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9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Coral Macro Camera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4748980"/>
            <a:ext cx="9144000" cy="508819"/>
          </a:xfrm>
        </p:spPr>
        <p:txBody>
          <a:bodyPr/>
          <a:lstStyle/>
          <a:p>
            <a:r>
              <a:rPr lang="en-US" dirty="0" smtClean="0"/>
              <a:t>September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85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Tripod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62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09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Carry unit down on ROV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Place unit on seafloor and unfold as needed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Position unit with ROV in front of target with help of crossing lasers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Pull out </a:t>
            </a:r>
            <a:r>
              <a:rPr lang="en-US" dirty="0" err="1" smtClean="0"/>
              <a:t>wifi</a:t>
            </a:r>
            <a:r>
              <a:rPr lang="en-US" dirty="0" smtClean="0"/>
              <a:t> antenna and place on top of antenna from ROV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Talk to system and confirm operation, adjust camera parameters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time-lapse mission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Replace </a:t>
            </a:r>
            <a:r>
              <a:rPr lang="en-US" dirty="0" err="1" smtClean="0"/>
              <a:t>wifi</a:t>
            </a:r>
            <a:r>
              <a:rPr lang="en-US" dirty="0" smtClean="0"/>
              <a:t> antenna on/near frame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9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Concept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43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24" y="43139"/>
            <a:ext cx="10515600" cy="1325563"/>
          </a:xfrm>
        </p:spPr>
        <p:txBody>
          <a:bodyPr/>
          <a:lstStyle/>
          <a:p>
            <a:r>
              <a:rPr lang="en-US" dirty="0" smtClean="0"/>
              <a:t>System Electrical Concept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92786" y="2158314"/>
            <a:ext cx="4588476" cy="304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27622" y="1788982"/>
            <a:ext cx="1718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 Housing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074883" y="3299025"/>
            <a:ext cx="1318055" cy="10176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139580" y="3582788"/>
            <a:ext cx="11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Sony </a:t>
            </a:r>
            <a:r>
              <a:rPr lang="el-GR" dirty="0" smtClean="0"/>
              <a:t>α</a:t>
            </a:r>
            <a:r>
              <a:rPr lang="en-US" dirty="0" smtClean="0"/>
              <a:t>7rIII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16109" y="2360480"/>
            <a:ext cx="121508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Snappy</a:t>
            </a:r>
          </a:p>
          <a:p>
            <a:r>
              <a:rPr lang="en-US" dirty="0" smtClean="0"/>
              <a:t>Controller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157263" y="4616924"/>
            <a:ext cx="118625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Eth to USB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53278" y="2970056"/>
            <a:ext cx="126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Strobe charge &amp; trigger</a:t>
            </a:r>
            <a:endParaRPr lang="en-US" sz="1400" dirty="0"/>
          </a:p>
        </p:txBody>
      </p:sp>
      <p:cxnSp>
        <p:nvCxnSpPr>
          <p:cNvPr id="19" name="Elbow Connector 18"/>
          <p:cNvCxnSpPr>
            <a:stCxn id="11" idx="3"/>
            <a:endCxn id="9" idx="1"/>
          </p:cNvCxnSpPr>
          <p:nvPr/>
        </p:nvCxnSpPr>
        <p:spPr>
          <a:xfrm>
            <a:off x="9531190" y="2683646"/>
            <a:ext cx="543693" cy="1124180"/>
          </a:xfrm>
          <a:prstGeom prst="bentConnector3">
            <a:avLst>
              <a:gd name="adj1" fmla="val 3484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678235" y="2587460"/>
            <a:ext cx="1074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Power, Shutter, Sync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10006617" y="4330735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USB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7120700" y="4215416"/>
            <a:ext cx="5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</a:t>
            </a:r>
            <a:endParaRPr lang="en-US" sz="1400" dirty="0"/>
          </a:p>
        </p:txBody>
      </p:sp>
      <p:cxnSp>
        <p:nvCxnSpPr>
          <p:cNvPr id="39" name="Straight Connector 38"/>
          <p:cNvCxnSpPr>
            <a:stCxn id="11" idx="1"/>
          </p:cNvCxnSpPr>
          <p:nvPr/>
        </p:nvCxnSpPr>
        <p:spPr>
          <a:xfrm flipH="1" flipV="1">
            <a:off x="7104339" y="2683645"/>
            <a:ext cx="121177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204502" y="2431479"/>
            <a:ext cx="810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Batt </a:t>
            </a:r>
            <a:r>
              <a:rPr lang="en-US" sz="1400" dirty="0" err="1" smtClean="0"/>
              <a:t>Pwr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6960980" y="2585367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966331" y="3333292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960980" y="4757816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151244" y="2075935"/>
            <a:ext cx="1320114" cy="7400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151244" y="2080622"/>
            <a:ext cx="1402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 Battery</a:t>
            </a:r>
          </a:p>
          <a:p>
            <a:r>
              <a:rPr lang="en-US" dirty="0" smtClean="0"/>
              <a:t>+28V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2471493" y="236204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721575" y="2580846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710763" y="236854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Elbow Connector 50"/>
          <p:cNvCxnSpPr>
            <a:stCxn id="49" idx="3"/>
            <a:endCxn id="48" idx="1"/>
          </p:cNvCxnSpPr>
          <p:nvPr/>
        </p:nvCxnSpPr>
        <p:spPr>
          <a:xfrm>
            <a:off x="2842569" y="2462456"/>
            <a:ext cx="3879006" cy="212306"/>
          </a:xfrm>
          <a:prstGeom prst="bentConnector3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7092786" y="5379307"/>
            <a:ext cx="922131" cy="622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Strobe 1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092786" y="1297728"/>
            <a:ext cx="922131" cy="622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Strobe 2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6756267" y="333740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Elbow Connector 56"/>
          <p:cNvCxnSpPr>
            <a:stCxn id="54" idx="1"/>
            <a:endCxn id="65" idx="3"/>
          </p:cNvCxnSpPr>
          <p:nvPr/>
        </p:nvCxnSpPr>
        <p:spPr>
          <a:xfrm rot="10800000" flipV="1">
            <a:off x="2845322" y="1609114"/>
            <a:ext cx="4247465" cy="1941153"/>
          </a:xfrm>
          <a:prstGeom prst="bentConnector3">
            <a:avLst>
              <a:gd name="adj1" fmla="val 66292"/>
            </a:avLst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53" idx="1"/>
            <a:endCxn id="67" idx="3"/>
          </p:cNvCxnSpPr>
          <p:nvPr/>
        </p:nvCxnSpPr>
        <p:spPr>
          <a:xfrm rot="10800000">
            <a:off x="2845322" y="4068792"/>
            <a:ext cx="4247465" cy="1621902"/>
          </a:xfrm>
          <a:prstGeom prst="bentConnector3">
            <a:avLst>
              <a:gd name="adj1" fmla="val 34290"/>
            </a:avLst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1151244" y="3407314"/>
            <a:ext cx="1317651" cy="8483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331260" y="3454193"/>
            <a:ext cx="802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Strobe</a:t>
            </a:r>
          </a:p>
          <a:p>
            <a:r>
              <a:rPr lang="en-US" dirty="0" smtClean="0"/>
              <a:t>Ballast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2474245" y="344986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713515" y="3456352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474245" y="3968384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713515" y="3974876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474245" y="370811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713515" y="371461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Elbow Connector 72"/>
          <p:cNvCxnSpPr>
            <a:stCxn id="71" idx="3"/>
            <a:endCxn id="55" idx="1"/>
          </p:cNvCxnSpPr>
          <p:nvPr/>
        </p:nvCxnSpPr>
        <p:spPr>
          <a:xfrm flipV="1">
            <a:off x="2845321" y="3431324"/>
            <a:ext cx="3910946" cy="377202"/>
          </a:xfrm>
          <a:prstGeom prst="bentConnector3">
            <a:avLst>
              <a:gd name="adj1" fmla="val 50000"/>
            </a:avLst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8327848" y="4366705"/>
            <a:ext cx="118625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Eth Hub</a:t>
            </a:r>
            <a:endParaRPr lang="en-US" dirty="0"/>
          </a:p>
        </p:txBody>
      </p:sp>
      <p:cxnSp>
        <p:nvCxnSpPr>
          <p:cNvPr id="87" name="Straight Connector 86"/>
          <p:cNvCxnSpPr>
            <a:stCxn id="12" idx="2"/>
            <a:endCxn id="12" idx="2"/>
          </p:cNvCxnSpPr>
          <p:nvPr/>
        </p:nvCxnSpPr>
        <p:spPr>
          <a:xfrm>
            <a:off x="10750391" y="49862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6960980" y="4366705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Elbow Connector 94"/>
          <p:cNvCxnSpPr>
            <a:endCxn id="85" idx="1"/>
          </p:cNvCxnSpPr>
          <p:nvPr/>
        </p:nvCxnSpPr>
        <p:spPr>
          <a:xfrm flipV="1">
            <a:off x="7104339" y="4551371"/>
            <a:ext cx="1223509" cy="29113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081234" y="4438322"/>
            <a:ext cx="1256920" cy="7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792931" y="4301126"/>
            <a:ext cx="1260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 Deck Cable</a:t>
            </a:r>
            <a:endParaRPr lang="en-US" sz="1400" dirty="0"/>
          </a:p>
        </p:txBody>
      </p:sp>
      <p:sp>
        <p:nvSpPr>
          <p:cNvPr id="105" name="Rectangle 104"/>
          <p:cNvSpPr/>
          <p:nvPr/>
        </p:nvSpPr>
        <p:spPr>
          <a:xfrm>
            <a:off x="1151244" y="4978433"/>
            <a:ext cx="1559519" cy="1023647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Laser &amp; </a:t>
            </a:r>
            <a:r>
              <a:rPr lang="en-US" sz="1400" dirty="0" err="1" smtClean="0">
                <a:solidFill>
                  <a:schemeClr val="tx1"/>
                </a:solidFill>
              </a:rPr>
              <a:t>Deepsea</a:t>
            </a:r>
            <a:r>
              <a:rPr lang="en-US" sz="1400" dirty="0" smtClean="0">
                <a:solidFill>
                  <a:schemeClr val="tx1"/>
                </a:solidFill>
              </a:rPr>
              <a:t> Connect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Batt &amp; Electronics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707447" y="572858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946717" y="573508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9" name="Elbow Connector 108"/>
          <p:cNvCxnSpPr>
            <a:stCxn id="107" idx="3"/>
            <a:endCxn id="114" idx="1"/>
          </p:cNvCxnSpPr>
          <p:nvPr/>
        </p:nvCxnSpPr>
        <p:spPr>
          <a:xfrm>
            <a:off x="3078523" y="5828996"/>
            <a:ext cx="2329614" cy="7324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V="1">
            <a:off x="4243330" y="6170140"/>
            <a:ext cx="1124946" cy="16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2"/>
          <p:cNvSpPr/>
          <p:nvPr/>
        </p:nvSpPr>
        <p:spPr>
          <a:xfrm>
            <a:off x="5387545" y="6145427"/>
            <a:ext cx="247135" cy="65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ounded Rectangle 113"/>
          <p:cNvSpPr/>
          <p:nvPr/>
        </p:nvSpPr>
        <p:spPr>
          <a:xfrm>
            <a:off x="5408137" y="6528486"/>
            <a:ext cx="247135" cy="65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603324" y="6219567"/>
            <a:ext cx="636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Lasers</a:t>
            </a:r>
            <a:endParaRPr lang="en-US" sz="1400" dirty="0"/>
          </a:p>
        </p:txBody>
      </p:sp>
      <p:sp>
        <p:nvSpPr>
          <p:cNvPr id="116" name="Rectangle 115"/>
          <p:cNvSpPr/>
          <p:nvPr/>
        </p:nvSpPr>
        <p:spPr>
          <a:xfrm>
            <a:off x="2707447" y="5056493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2946717" y="5062985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Elbow Connector 118"/>
          <p:cNvCxnSpPr>
            <a:stCxn id="44" idx="1"/>
            <a:endCxn id="117" idx="3"/>
          </p:cNvCxnSpPr>
          <p:nvPr/>
        </p:nvCxnSpPr>
        <p:spPr>
          <a:xfrm rot="10800000" flipV="1">
            <a:off x="3078524" y="4851731"/>
            <a:ext cx="3882457" cy="305169"/>
          </a:xfrm>
          <a:prstGeom prst="bentConnector3">
            <a:avLst>
              <a:gd name="adj1" fmla="val 300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2710763" y="5395481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2950033" y="5401973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553659" y="5332580"/>
            <a:ext cx="842648" cy="326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Antenna</a:t>
            </a:r>
            <a:endParaRPr lang="en-US" sz="900" dirty="0"/>
          </a:p>
        </p:txBody>
      </p:sp>
      <p:cxnSp>
        <p:nvCxnSpPr>
          <p:cNvPr id="130" name="Straight Connector 129"/>
          <p:cNvCxnSpPr>
            <a:stCxn id="125" idx="3"/>
            <a:endCxn id="126" idx="2"/>
          </p:cNvCxnSpPr>
          <p:nvPr/>
        </p:nvCxnSpPr>
        <p:spPr>
          <a:xfrm flipV="1">
            <a:off x="3081839" y="5495888"/>
            <a:ext cx="147182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7121199" y="4605642"/>
            <a:ext cx="5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</a:t>
            </a:r>
            <a:endParaRPr lang="en-US" sz="1400" dirty="0"/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7092786" y="2897288"/>
            <a:ext cx="1223322" cy="554369"/>
          </a:xfrm>
          <a:prstGeom prst="bentConnector3">
            <a:avLst>
              <a:gd name="adj1" fmla="val 890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360800" y="3786133"/>
            <a:ext cx="1118656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Serial Server</a:t>
            </a:r>
            <a:endParaRPr lang="en-US" sz="1400" dirty="0"/>
          </a:p>
        </p:txBody>
      </p:sp>
      <p:cxnSp>
        <p:nvCxnSpPr>
          <p:cNvPr id="26" name="Straight Connector 25"/>
          <p:cNvCxnSpPr>
            <a:stCxn id="12" idx="0"/>
            <a:endCxn id="9" idx="2"/>
          </p:cNvCxnSpPr>
          <p:nvPr/>
        </p:nvCxnSpPr>
        <p:spPr>
          <a:xfrm flipH="1" flipV="1">
            <a:off x="10733911" y="4316627"/>
            <a:ext cx="16480" cy="300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1" idx="2"/>
            <a:endCxn id="85" idx="0"/>
          </p:cNvCxnSpPr>
          <p:nvPr/>
        </p:nvCxnSpPr>
        <p:spPr>
          <a:xfrm>
            <a:off x="8920128" y="4093910"/>
            <a:ext cx="848" cy="272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1" idx="0"/>
            <a:endCxn id="11" idx="2"/>
          </p:cNvCxnSpPr>
          <p:nvPr/>
        </p:nvCxnSpPr>
        <p:spPr>
          <a:xfrm flipV="1">
            <a:off x="8920128" y="3006811"/>
            <a:ext cx="3522" cy="779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892079" y="3242541"/>
            <a:ext cx="58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Serial</a:t>
            </a:r>
            <a:endParaRPr lang="en-US" sz="1400" dirty="0"/>
          </a:p>
        </p:txBody>
      </p:sp>
      <p:sp>
        <p:nvSpPr>
          <p:cNvPr id="94" name="TextBox 93"/>
          <p:cNvSpPr txBox="1"/>
          <p:nvPr/>
        </p:nvSpPr>
        <p:spPr>
          <a:xfrm>
            <a:off x="8927161" y="4058928"/>
            <a:ext cx="5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70922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2632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Camera: Sony a7rIII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</a:t>
            </a:r>
            <a:r>
              <a:rPr lang="en-US" dirty="0" smtClean="0"/>
              <a:t>irrorless digital camera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35 mm full frame sensor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42 </a:t>
            </a:r>
            <a:r>
              <a:rPr lang="en-US" dirty="0" err="1" smtClean="0"/>
              <a:t>Mpixel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5” x 3.78” x 3”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Strobes: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Paul Roberts custom LED strobes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X lumen for X size puck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Requires capacitor bank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Controller: Snappy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PIC based board used in </a:t>
            </a:r>
            <a:r>
              <a:rPr lang="en-US" dirty="0" err="1" smtClean="0"/>
              <a:t>DiSCO</a:t>
            </a:r>
            <a:r>
              <a:rPr lang="en-US" dirty="0" smtClean="0"/>
              <a:t> and Smith time-lapse systems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Lasers – 2 crossing for positioning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Ocean imaging systems </a:t>
            </a:r>
            <a:r>
              <a:rPr lang="en-US" dirty="0" err="1" smtClean="0"/>
              <a:t>DeepSea</a:t>
            </a:r>
            <a:r>
              <a:rPr lang="en-US" dirty="0" smtClean="0"/>
              <a:t> Lasers used on MBARI’s ROVs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Paul M will develop flashing circuit to help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45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Battery Pack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will use a primary Li pack. </a:t>
            </a:r>
          </a:p>
          <a:p>
            <a:r>
              <a:rPr lang="en-US" dirty="0" smtClean="0"/>
              <a:t>Energy required for 1 image per hour for 1 year (8760 images) = 1.93 </a:t>
            </a:r>
            <a:r>
              <a:rPr lang="en-US" dirty="0" err="1" smtClean="0"/>
              <a:t>kWHr</a:t>
            </a:r>
            <a:endParaRPr lang="en-US" dirty="0" smtClean="0"/>
          </a:p>
          <a:p>
            <a:pPr lvl="1"/>
            <a:r>
              <a:rPr lang="en-US" dirty="0" smtClean="0"/>
              <a:t>Based on energy use for </a:t>
            </a:r>
            <a:r>
              <a:rPr lang="en-US" dirty="0" err="1" smtClean="0"/>
              <a:t>Cathyx</a:t>
            </a:r>
            <a:r>
              <a:rPr lang="en-US" dirty="0" smtClean="0"/>
              <a:t> strobe 100k lumen each, should be better with Paul R strobes</a:t>
            </a:r>
          </a:p>
          <a:p>
            <a:r>
              <a:rPr lang="en-US" dirty="0" smtClean="0"/>
              <a:t>Minimum number of DD cells for 8760 images @ 28Vnom: 24 cells</a:t>
            </a:r>
          </a:p>
          <a:p>
            <a:r>
              <a:rPr lang="en-US" dirty="0" smtClean="0"/>
              <a:t>We propose a 36 DD cell pack, which is 2/3 the size of our existing battery pack, this will give us extra capacity for the future</a:t>
            </a:r>
          </a:p>
          <a:p>
            <a:r>
              <a:rPr lang="en-US" dirty="0" smtClean="0"/>
              <a:t>The positioning lasers and the </a:t>
            </a:r>
            <a:r>
              <a:rPr lang="en-US" dirty="0" err="1" smtClean="0"/>
              <a:t>deepsea</a:t>
            </a:r>
            <a:r>
              <a:rPr lang="en-US" dirty="0" smtClean="0"/>
              <a:t> connect will run off separate battery packs designed to last a couple days, as both functions will only be needed during deployment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626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Comms</a:t>
            </a:r>
            <a:r>
              <a:rPr lang="en-US" dirty="0" smtClean="0"/>
              <a:t> with ROV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looking into using </a:t>
            </a:r>
            <a:r>
              <a:rPr lang="en-US" dirty="0" err="1" smtClean="0"/>
              <a:t>Deepsea</a:t>
            </a:r>
            <a:r>
              <a:rPr lang="en-US" dirty="0" smtClean="0"/>
              <a:t> Connect as a way to communicate via Ethernet between the camera and the ROV</a:t>
            </a:r>
          </a:p>
          <a:p>
            <a:r>
              <a:rPr lang="en-US" dirty="0" smtClean="0"/>
              <a:t>This would enable us to change shutter speed, aperture, and gain in situ</a:t>
            </a:r>
          </a:p>
          <a:p>
            <a:r>
              <a:rPr lang="en-US" dirty="0" smtClean="0"/>
              <a:t>Bench testing with the camera will be conducted shortly</a:t>
            </a:r>
          </a:p>
          <a:p>
            <a:r>
              <a:rPr lang="en-US" dirty="0" smtClean="0"/>
              <a:t>This will require an interface to the ROV and to the camera, but both should be straightforward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98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Positioning camera</a:t>
            </a:r>
          </a:p>
          <a:p>
            <a:r>
              <a:rPr lang="en-US" dirty="0" err="1" smtClean="0"/>
              <a:t>Wifi</a:t>
            </a:r>
            <a:r>
              <a:rPr lang="en-US" dirty="0" smtClean="0"/>
              <a:t> </a:t>
            </a:r>
            <a:r>
              <a:rPr lang="en-US" dirty="0" err="1" smtClean="0"/>
              <a:t>comms</a:t>
            </a:r>
            <a:r>
              <a:rPr lang="en-US" dirty="0" smtClean="0"/>
              <a:t> with ROV</a:t>
            </a:r>
          </a:p>
          <a:p>
            <a:r>
              <a:rPr lang="en-US" dirty="0" smtClean="0"/>
              <a:t>Lighting adequacy</a:t>
            </a:r>
          </a:p>
          <a:p>
            <a:r>
              <a:rPr lang="en-US" dirty="0" smtClean="0"/>
              <a:t>Strobes, duration at depth?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6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 and Specs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0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Autonomously capture close-up images of coral and sponges at least once per hour for a 1 year duration deployment.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341" y="2643252"/>
            <a:ext cx="5226665" cy="391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44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Compared two cameras </a:t>
            </a:r>
            <a:r>
              <a:rPr lang="en-US" dirty="0" err="1" smtClean="0"/>
              <a:t>wrt</a:t>
            </a:r>
            <a:r>
              <a:rPr lang="en-US" dirty="0" smtClean="0"/>
              <a:t> to resolution, DOF, and image quality:</a:t>
            </a:r>
          </a:p>
          <a:p>
            <a:pPr lvl="1"/>
            <a:r>
              <a:rPr lang="en-US" dirty="0" smtClean="0"/>
              <a:t>Sony </a:t>
            </a:r>
            <a:r>
              <a:rPr lang="el-GR" dirty="0" smtClean="0"/>
              <a:t>α</a:t>
            </a:r>
            <a:r>
              <a:rPr lang="en-US" dirty="0" smtClean="0"/>
              <a:t>7sII</a:t>
            </a:r>
          </a:p>
          <a:p>
            <a:pPr lvl="1"/>
            <a:r>
              <a:rPr lang="en-US" dirty="0"/>
              <a:t>Sony </a:t>
            </a:r>
            <a:r>
              <a:rPr lang="el-GR" dirty="0"/>
              <a:t>α</a:t>
            </a:r>
            <a:r>
              <a:rPr lang="en-US" dirty="0" smtClean="0"/>
              <a:t>7rIII</a:t>
            </a:r>
          </a:p>
          <a:p>
            <a:r>
              <a:rPr lang="en-US" dirty="0" smtClean="0"/>
              <a:t>Both were mirrorless digital cameras in house.</a:t>
            </a:r>
          </a:p>
          <a:p>
            <a:r>
              <a:rPr lang="en-US" dirty="0" smtClean="0"/>
              <a:t>Other comparable models:</a:t>
            </a:r>
          </a:p>
          <a:p>
            <a:pPr lvl="1"/>
            <a:r>
              <a:rPr lang="en-US" dirty="0" smtClean="0"/>
              <a:t>Nikon Z7</a:t>
            </a:r>
          </a:p>
          <a:p>
            <a:pPr lvl="1"/>
            <a:r>
              <a:rPr lang="en-US" dirty="0" smtClean="0"/>
              <a:t>Canon EOS R5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7730"/>
            <a:ext cx="5181600" cy="3887127"/>
          </a:xfrm>
        </p:spPr>
      </p:pic>
    </p:spTree>
    <p:extLst>
      <p:ext uri="{BB962C8B-B14F-4D97-AF65-F5344CB8AC3E}">
        <p14:creationId xmlns:p14="http://schemas.microsoft.com/office/powerpoint/2010/main" val="338545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0E4B886-9B4C-4A20-B405-4E6D5FC1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73" y="3097936"/>
            <a:ext cx="3750045" cy="36025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74328E-BC17-4B80-BD0F-2AABFF61A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829" y="96917"/>
            <a:ext cx="3433747" cy="3399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E6637F-B907-4405-9132-C830D9D28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4707" y="391681"/>
            <a:ext cx="4642981" cy="919379"/>
          </a:xfrm>
        </p:spPr>
        <p:txBody>
          <a:bodyPr>
            <a:normAutofit/>
          </a:bodyPr>
          <a:lstStyle/>
          <a:p>
            <a:r>
              <a:rPr lang="en-US" sz="4000" b="1" dirty="0"/>
              <a:t>Resolution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71B6A-46DA-473E-8564-09708585B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3904" y="1232156"/>
            <a:ext cx="4609578" cy="2466359"/>
          </a:xfrm>
        </p:spPr>
        <p:txBody>
          <a:bodyPr>
            <a:normAutofit/>
          </a:bodyPr>
          <a:lstStyle/>
          <a:p>
            <a:pPr algn="l"/>
            <a:r>
              <a:rPr lang="en-US" sz="1600" dirty="0"/>
              <a:t>The bottom line is that resolution is a key factor.  A7RIII has the resolution to discriminate smaller objects.  Obvious in the images to left.  </a:t>
            </a:r>
          </a:p>
          <a:p>
            <a:pPr algn="l"/>
            <a:r>
              <a:rPr lang="en-US" sz="1600" dirty="0"/>
              <a:t>See the 1 mm box in both images.  Easy to discriminate.  In upper (A7R image, easy to see down to at least 0.1 mm.  Great!   Gets blurry in A7S at this </a:t>
            </a:r>
            <a:r>
              <a:rPr lang="en-US" sz="1600" dirty="0" smtClean="0"/>
              <a:t>scale</a:t>
            </a:r>
            <a:endParaRPr lang="en-US" sz="1600" dirty="0"/>
          </a:p>
          <a:p>
            <a:pPr algn="l"/>
            <a:r>
              <a:rPr lang="en-US" sz="1600" dirty="0"/>
              <a:t>So, as long as we have the storage capacity, I’d vote for higher res. camera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F5366-0565-45CA-981B-7DB3B374F07F}"/>
              </a:ext>
            </a:extLst>
          </p:cNvPr>
          <p:cNvSpPr txBox="1"/>
          <p:nvPr/>
        </p:nvSpPr>
        <p:spPr>
          <a:xfrm>
            <a:off x="3067153" y="157493"/>
            <a:ext cx="1122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A7RIII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D937A6-2330-4377-B979-B92107A6084F}"/>
              </a:ext>
            </a:extLst>
          </p:cNvPr>
          <p:cNvSpPr txBox="1"/>
          <p:nvPr/>
        </p:nvSpPr>
        <p:spPr>
          <a:xfrm>
            <a:off x="3366915" y="3462963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C8BE9-501F-4863-A9F1-ACB5C7FBA01D}"/>
              </a:ext>
            </a:extLst>
          </p:cNvPr>
          <p:cNvSpPr txBox="1"/>
          <p:nvPr/>
        </p:nvSpPr>
        <p:spPr>
          <a:xfrm>
            <a:off x="1225046" y="1149846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1 mm</a:t>
            </a:r>
          </a:p>
          <a:p>
            <a:r>
              <a:rPr lang="en-US" sz="1400" dirty="0">
                <a:solidFill>
                  <a:srgbClr val="FFFF00"/>
                </a:solidFill>
              </a:rPr>
              <a:t>box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F41B07-CF06-4714-89C3-13E52E15AD03}"/>
              </a:ext>
            </a:extLst>
          </p:cNvPr>
          <p:cNvCxnSpPr>
            <a:cxnSpLocks/>
          </p:cNvCxnSpPr>
          <p:nvPr/>
        </p:nvCxnSpPr>
        <p:spPr>
          <a:xfrm>
            <a:off x="1647606" y="1457041"/>
            <a:ext cx="277478" cy="2807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6" t="11402" r="25676" b="32969"/>
          <a:stretch/>
        </p:blipFill>
        <p:spPr>
          <a:xfrm>
            <a:off x="8275530" y="3835205"/>
            <a:ext cx="3007639" cy="28653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70741" y="6116898"/>
            <a:ext cx="236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USAF Resolution Target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1450595" y="3835205"/>
            <a:ext cx="57664" cy="2865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283169" y="3835205"/>
            <a:ext cx="4227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13147" y="6709236"/>
            <a:ext cx="4227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35946" y="5346357"/>
            <a:ext cx="394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2”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275806" y="5292570"/>
            <a:ext cx="378940" cy="34118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flipH="1" flipV="1">
            <a:off x="4272818" y="2257168"/>
            <a:ext cx="5002988" cy="3205995"/>
          </a:xfrm>
          <a:prstGeom prst="straightConnector1">
            <a:avLst/>
          </a:prstGeom>
          <a:ln w="57150">
            <a:solidFill>
              <a:srgbClr val="FAEC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97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86707DC-64FB-4E44-BE0A-BD2D98D85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79" y="738770"/>
            <a:ext cx="2024601" cy="61936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C5C7EA-C79C-450F-A3BB-7E37D5310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697" y="793686"/>
            <a:ext cx="1621703" cy="5914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6732D3-C691-4642-967D-8B57D8398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728" y="639516"/>
            <a:ext cx="1830725" cy="60690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DC1154-5274-4C14-93CE-9BAB92BFF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1109" y="688229"/>
            <a:ext cx="1408073" cy="6169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7C84ED-BDAC-42AB-8CD8-40D7FC419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700" y="627208"/>
            <a:ext cx="1668300" cy="6081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6A0501-7F9E-4D39-A6CD-E0C04739D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6" y="627208"/>
            <a:ext cx="1995818" cy="60813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900B-34A1-4668-8F01-42F44915ECC0}"/>
              </a:ext>
            </a:extLst>
          </p:cNvPr>
          <p:cNvSpPr txBox="1"/>
          <p:nvPr/>
        </p:nvSpPr>
        <p:spPr>
          <a:xfrm>
            <a:off x="1686714" y="39311"/>
            <a:ext cx="2496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A7RIII 90 mm  ISO 125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F28A1-D229-4342-9C78-44BB2BBD7EA8}"/>
              </a:ext>
            </a:extLst>
          </p:cNvPr>
          <p:cNvSpPr txBox="1"/>
          <p:nvPr/>
        </p:nvSpPr>
        <p:spPr>
          <a:xfrm>
            <a:off x="8893251" y="120637"/>
            <a:ext cx="2496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A7RIII  50 mm ISO 125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34CE42-32B7-4802-A066-C8DDECDBB1A6}"/>
              </a:ext>
            </a:extLst>
          </p:cNvPr>
          <p:cNvSpPr txBox="1"/>
          <p:nvPr/>
        </p:nvSpPr>
        <p:spPr>
          <a:xfrm>
            <a:off x="8695277" y="3297857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&gt;13 cm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BEB5E7-FDAF-4C1C-93DB-AE55DB6D2EBB}"/>
              </a:ext>
            </a:extLst>
          </p:cNvPr>
          <p:cNvSpPr txBox="1"/>
          <p:nvPr/>
        </p:nvSpPr>
        <p:spPr>
          <a:xfrm>
            <a:off x="10934377" y="3297857"/>
            <a:ext cx="625492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cm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C2A66D-FCF1-47F2-8507-AAFA709BF8D6}"/>
              </a:ext>
            </a:extLst>
          </p:cNvPr>
          <p:cNvSpPr txBox="1"/>
          <p:nvPr/>
        </p:nvSpPr>
        <p:spPr>
          <a:xfrm>
            <a:off x="7176884" y="3297857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&gt;13 cm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AE39E1-AB7C-42F1-99A5-E43A97079A6F}"/>
              </a:ext>
            </a:extLst>
          </p:cNvPr>
          <p:cNvSpPr txBox="1"/>
          <p:nvPr/>
        </p:nvSpPr>
        <p:spPr>
          <a:xfrm>
            <a:off x="4132247" y="3297857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6.4 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719606-31D7-4214-AEA3-7D360CFDCC44}"/>
              </a:ext>
            </a:extLst>
          </p:cNvPr>
          <p:cNvSpPr txBox="1"/>
          <p:nvPr/>
        </p:nvSpPr>
        <p:spPr>
          <a:xfrm>
            <a:off x="2677418" y="3297857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8.9 cm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18DE0D-CD52-4D1E-90B4-872936A5C790}"/>
              </a:ext>
            </a:extLst>
          </p:cNvPr>
          <p:cNvSpPr txBox="1"/>
          <p:nvPr/>
        </p:nvSpPr>
        <p:spPr>
          <a:xfrm>
            <a:off x="930643" y="3297857"/>
            <a:ext cx="761747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11.4 cm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01A2557-7E6F-4181-82F0-DA1A1C797BCB}"/>
              </a:ext>
            </a:extLst>
          </p:cNvPr>
          <p:cNvCxnSpPr>
            <a:cxnSpLocks/>
          </p:cNvCxnSpPr>
          <p:nvPr/>
        </p:nvCxnSpPr>
        <p:spPr>
          <a:xfrm flipV="1">
            <a:off x="4096595" y="2182762"/>
            <a:ext cx="0" cy="3114016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F5DA232-68AF-4D43-9927-DC4106B2D1FF}"/>
              </a:ext>
            </a:extLst>
          </p:cNvPr>
          <p:cNvCxnSpPr>
            <a:cxnSpLocks/>
          </p:cNvCxnSpPr>
          <p:nvPr/>
        </p:nvCxnSpPr>
        <p:spPr>
          <a:xfrm flipV="1">
            <a:off x="2630887" y="1762421"/>
            <a:ext cx="0" cy="4427688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ACCF027-842E-4418-A499-4B9683A06DC2}"/>
              </a:ext>
            </a:extLst>
          </p:cNvPr>
          <p:cNvCxnSpPr>
            <a:cxnSpLocks/>
          </p:cNvCxnSpPr>
          <p:nvPr/>
        </p:nvCxnSpPr>
        <p:spPr>
          <a:xfrm flipV="1">
            <a:off x="861079" y="960400"/>
            <a:ext cx="0" cy="5668649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1C1FEF9-F933-45AD-B141-0FC0B26EFF9E}"/>
              </a:ext>
            </a:extLst>
          </p:cNvPr>
          <p:cNvCxnSpPr>
            <a:cxnSpLocks/>
          </p:cNvCxnSpPr>
          <p:nvPr/>
        </p:nvCxnSpPr>
        <p:spPr>
          <a:xfrm flipV="1">
            <a:off x="7218538" y="793686"/>
            <a:ext cx="0" cy="5914856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ABFC58-C047-4044-91DE-F7ED0B45AF7F}"/>
              </a:ext>
            </a:extLst>
          </p:cNvPr>
          <p:cNvCxnSpPr>
            <a:cxnSpLocks/>
          </p:cNvCxnSpPr>
          <p:nvPr/>
        </p:nvCxnSpPr>
        <p:spPr>
          <a:xfrm flipV="1">
            <a:off x="10822062" y="925757"/>
            <a:ext cx="0" cy="452693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A871D0D-13A5-4FF3-A4E1-D5D098D5C7C0}"/>
              </a:ext>
            </a:extLst>
          </p:cNvPr>
          <p:cNvCxnSpPr>
            <a:cxnSpLocks/>
          </p:cNvCxnSpPr>
          <p:nvPr/>
        </p:nvCxnSpPr>
        <p:spPr>
          <a:xfrm flipV="1">
            <a:off x="8709827" y="828797"/>
            <a:ext cx="0" cy="5727915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3AA730C-EB71-45A2-9197-1FECFB932DAE}"/>
              </a:ext>
            </a:extLst>
          </p:cNvPr>
          <p:cNvSpPr txBox="1"/>
          <p:nvPr/>
        </p:nvSpPr>
        <p:spPr>
          <a:xfrm>
            <a:off x="4726248" y="69837"/>
            <a:ext cx="2182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Depth of Field (cm)</a:t>
            </a:r>
          </a:p>
        </p:txBody>
      </p:sp>
    </p:spTree>
    <p:extLst>
      <p:ext uri="{BB962C8B-B14F-4D97-AF65-F5344CB8AC3E}">
        <p14:creationId xmlns:p14="http://schemas.microsoft.com/office/powerpoint/2010/main" val="133030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9EF18F-2C4B-4342-A439-174D26076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87" y="314010"/>
            <a:ext cx="8675360" cy="62977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9D45B8-BDD9-4752-9949-8360F2B234FC}"/>
              </a:ext>
            </a:extLst>
          </p:cNvPr>
          <p:cNvSpPr txBox="1"/>
          <p:nvPr/>
        </p:nvSpPr>
        <p:spPr>
          <a:xfrm>
            <a:off x="6701367" y="2081198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mm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94AE56-FDD9-4E94-A938-EFACB1FFD797}"/>
              </a:ext>
            </a:extLst>
          </p:cNvPr>
          <p:cNvSpPr txBox="1"/>
          <p:nvPr/>
        </p:nvSpPr>
        <p:spPr>
          <a:xfrm>
            <a:off x="4846587" y="2408767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 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FC4036-90E6-49AE-A194-F63FAAAEB011}"/>
              </a:ext>
            </a:extLst>
          </p:cNvPr>
          <p:cNvSpPr txBox="1"/>
          <p:nvPr/>
        </p:nvSpPr>
        <p:spPr>
          <a:xfrm>
            <a:off x="3725334" y="189653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 mm</a:t>
            </a:r>
          </a:p>
        </p:txBody>
      </p:sp>
    </p:spTree>
    <p:extLst>
      <p:ext uri="{BB962C8B-B14F-4D97-AF65-F5344CB8AC3E}">
        <p14:creationId xmlns:p14="http://schemas.microsoft.com/office/powerpoint/2010/main" val="261604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Calculated FOV vs Target Distance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259468"/>
              </p:ext>
            </p:extLst>
          </p:nvPr>
        </p:nvGraphicFramePr>
        <p:xfrm>
          <a:off x="450851" y="2539357"/>
          <a:ext cx="5534025" cy="389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Acrobat Document" r:id="rId3" imgW="5533760" imgH="3895511" progId="AcroExch.Document.DC">
                  <p:embed/>
                </p:oleObj>
              </mc:Choice>
              <mc:Fallback>
                <p:oleObj name="Acrobat Document" r:id="rId3" imgW="5533760" imgH="389551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0851" y="2539357"/>
                        <a:ext cx="5534025" cy="3895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135563"/>
              </p:ext>
            </p:extLst>
          </p:nvPr>
        </p:nvGraphicFramePr>
        <p:xfrm>
          <a:off x="5997575" y="2539357"/>
          <a:ext cx="5572125" cy="391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Acrobat Document" r:id="rId5" imgW="5571801" imgH="3914514" progId="AcroExch.Document.DC">
                  <p:embed/>
                </p:oleObj>
              </mc:Choice>
              <mc:Fallback>
                <p:oleObj name="Acrobat Document" r:id="rId5" imgW="5571801" imgH="391451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97575" y="2539357"/>
                        <a:ext cx="5572125" cy="3914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090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card </a:t>
            </a:r>
            <a:r>
              <a:rPr lang="en-US" dirty="0" err="1" smtClean="0"/>
              <a:t>calcs</a:t>
            </a:r>
            <a:r>
              <a:rPr lang="en-US" dirty="0" smtClean="0"/>
              <a:t> (A7RIII vs A7RIV)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73311"/>
            <a:ext cx="7907755" cy="4090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137" y="3126083"/>
            <a:ext cx="3843838" cy="22472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91927" y="2769278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a7RIV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3447" y="275675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a7RIII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6220806"/>
            <a:ext cx="9804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1 TB card or two 512 GB cards would yield &gt; 11000 images, our goal is 8760 (one per hour for 1 year)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1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5150"/>
            <a:ext cx="10515600" cy="1325563"/>
          </a:xfrm>
        </p:spPr>
        <p:txBody>
          <a:bodyPr/>
          <a:lstStyle/>
          <a:p>
            <a:r>
              <a:rPr lang="en-US" dirty="0" smtClean="0"/>
              <a:t>Concept Review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62635"/>
            <a:ext cx="10515600" cy="5219397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System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System Concept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Block Diagram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Electrical Concept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Mechanical Concept Design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Camera Housing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Battery Housing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Housings TBD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Strobe Ballast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Laser/</a:t>
            </a:r>
            <a:r>
              <a:rPr lang="en-US" dirty="0" err="1" smtClean="0"/>
              <a:t>Wifi</a:t>
            </a:r>
            <a:r>
              <a:rPr lang="en-US" dirty="0" smtClean="0"/>
              <a:t> Power and Control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Operational Considerations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Electrical Concept Details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System Components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Battery </a:t>
            </a:r>
            <a:r>
              <a:rPr lang="en-US" dirty="0"/>
              <a:t>size calculations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ROV </a:t>
            </a:r>
            <a:r>
              <a:rPr lang="en-US" dirty="0" err="1"/>
              <a:t>comms</a:t>
            </a:r>
            <a:r>
              <a:rPr lang="en-US" dirty="0"/>
              <a:t> concept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High Risk elements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Other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Camera selection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Resolution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DOF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FOV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Image storage </a:t>
            </a:r>
            <a:r>
              <a:rPr lang="en-US" dirty="0" err="1" smtClean="0"/>
              <a:t>calcs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1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Depth rating: 3500 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Deployment duration: 1 year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Minimum image frequency: 1 per hour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Still images only, no video required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Desired FOV: 20 cm x 20 cm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Smallest object to resolve: 250 um desired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Height of tallest target: 1 </a:t>
            </a:r>
            <a:r>
              <a:rPr lang="en-US" dirty="0" err="1" smtClean="0"/>
              <a:t>mab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Camera system must be </a:t>
            </a:r>
            <a:r>
              <a:rPr lang="en-US" dirty="0" err="1" smtClean="0"/>
              <a:t>positionable</a:t>
            </a:r>
            <a:r>
              <a:rPr lang="en-US" dirty="0" smtClean="0"/>
              <a:t> by ROV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Color images required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Max horizontal distance from target: 1 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Must be deployable from both ships – prefer ROV deployed system vs. elevator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63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 flipV="1">
            <a:off x="5181600" y="3112505"/>
            <a:ext cx="1927654" cy="6837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sosceles Triangle 9"/>
          <p:cNvSpPr/>
          <p:nvPr/>
        </p:nvSpPr>
        <p:spPr>
          <a:xfrm>
            <a:off x="5045151" y="3112505"/>
            <a:ext cx="1980381" cy="2560035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System Concept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 rot="1167049">
            <a:off x="5581135" y="3454375"/>
            <a:ext cx="1235675" cy="551935"/>
            <a:chOff x="4469027" y="3356919"/>
            <a:chExt cx="1235675" cy="551935"/>
          </a:xfrm>
        </p:grpSpPr>
        <p:sp>
          <p:nvSpPr>
            <p:cNvPr id="4" name="Can 3"/>
            <p:cNvSpPr/>
            <p:nvPr/>
          </p:nvSpPr>
          <p:spPr>
            <a:xfrm rot="16200000">
              <a:off x="4810897" y="3015049"/>
              <a:ext cx="551935" cy="1235675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34625" y="3448220"/>
              <a:ext cx="9044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Camera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Can 5"/>
          <p:cNvSpPr/>
          <p:nvPr/>
        </p:nvSpPr>
        <p:spPr>
          <a:xfrm rot="16200000">
            <a:off x="5655276" y="4581027"/>
            <a:ext cx="617837" cy="1565189"/>
          </a:xfrm>
          <a:prstGeom prst="can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601730" y="5067115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Battery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45151" y="5672540"/>
            <a:ext cx="251779" cy="174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682570" y="5672540"/>
            <a:ext cx="251779" cy="174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25532" y="2987810"/>
            <a:ext cx="314381" cy="276575"/>
          </a:xfrm>
          <a:prstGeom prst="ellipse">
            <a:avLst/>
          </a:prstGeom>
          <a:solidFill>
            <a:srgbClr val="FAEC36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989514" y="3636397"/>
            <a:ext cx="314381" cy="276575"/>
          </a:xfrm>
          <a:prstGeom prst="ellipse">
            <a:avLst/>
          </a:prstGeom>
          <a:solidFill>
            <a:srgbClr val="FAEC36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n 16"/>
          <p:cNvSpPr/>
          <p:nvPr/>
        </p:nvSpPr>
        <p:spPr>
          <a:xfrm>
            <a:off x="2665644" y="5656185"/>
            <a:ext cx="1309817" cy="174927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Deepsea</a:t>
            </a:r>
            <a:r>
              <a:rPr lang="en-US" dirty="0" smtClean="0">
                <a:solidFill>
                  <a:schemeClr val="tx1"/>
                </a:solidFill>
              </a:rPr>
              <a:t> Connect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3978876" y="5567380"/>
            <a:ext cx="1070918" cy="247377"/>
          </a:xfrm>
          <a:custGeom>
            <a:avLst/>
            <a:gdLst>
              <a:gd name="connsiteX0" fmla="*/ 0 w 1070918"/>
              <a:gd name="connsiteY0" fmla="*/ 189471 h 247377"/>
              <a:gd name="connsiteX1" fmla="*/ 41189 w 1070918"/>
              <a:gd name="connsiteY1" fmla="*/ 230660 h 247377"/>
              <a:gd name="connsiteX2" fmla="*/ 65902 w 1070918"/>
              <a:gd name="connsiteY2" fmla="*/ 247135 h 247377"/>
              <a:gd name="connsiteX3" fmla="*/ 98854 w 1070918"/>
              <a:gd name="connsiteY3" fmla="*/ 238898 h 247377"/>
              <a:gd name="connsiteX4" fmla="*/ 156518 w 1070918"/>
              <a:gd name="connsiteY4" fmla="*/ 214184 h 247377"/>
              <a:gd name="connsiteX5" fmla="*/ 181232 w 1070918"/>
              <a:gd name="connsiteY5" fmla="*/ 197708 h 247377"/>
              <a:gd name="connsiteX6" fmla="*/ 214183 w 1070918"/>
              <a:gd name="connsiteY6" fmla="*/ 181233 h 247377"/>
              <a:gd name="connsiteX7" fmla="*/ 247135 w 1070918"/>
              <a:gd name="connsiteY7" fmla="*/ 156519 h 247377"/>
              <a:gd name="connsiteX8" fmla="*/ 304800 w 1070918"/>
              <a:gd name="connsiteY8" fmla="*/ 115330 h 247377"/>
              <a:gd name="connsiteX9" fmla="*/ 329513 w 1070918"/>
              <a:gd name="connsiteY9" fmla="*/ 90617 h 247377"/>
              <a:gd name="connsiteX10" fmla="*/ 403654 w 1070918"/>
              <a:gd name="connsiteY10" fmla="*/ 41190 h 247377"/>
              <a:gd name="connsiteX11" fmla="*/ 428367 w 1070918"/>
              <a:gd name="connsiteY11" fmla="*/ 24714 h 247377"/>
              <a:gd name="connsiteX12" fmla="*/ 477794 w 1070918"/>
              <a:gd name="connsiteY12" fmla="*/ 8238 h 247377"/>
              <a:gd name="connsiteX13" fmla="*/ 502508 w 1070918"/>
              <a:gd name="connsiteY13" fmla="*/ 0 h 247377"/>
              <a:gd name="connsiteX14" fmla="*/ 683740 w 1070918"/>
              <a:gd name="connsiteY14" fmla="*/ 8238 h 247377"/>
              <a:gd name="connsiteX15" fmla="*/ 741405 w 1070918"/>
              <a:gd name="connsiteY15" fmla="*/ 24714 h 247377"/>
              <a:gd name="connsiteX16" fmla="*/ 774356 w 1070918"/>
              <a:gd name="connsiteY16" fmla="*/ 32952 h 247377"/>
              <a:gd name="connsiteX17" fmla="*/ 832021 w 1070918"/>
              <a:gd name="connsiteY17" fmla="*/ 49427 h 247377"/>
              <a:gd name="connsiteX18" fmla="*/ 1070918 w 1070918"/>
              <a:gd name="connsiteY18" fmla="*/ 65903 h 24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70918" h="247377">
                <a:moveTo>
                  <a:pt x="0" y="189471"/>
                </a:moveTo>
                <a:cubicBezTo>
                  <a:pt x="13730" y="203201"/>
                  <a:pt x="26576" y="217874"/>
                  <a:pt x="41189" y="230660"/>
                </a:cubicBezTo>
                <a:cubicBezTo>
                  <a:pt x="48640" y="237179"/>
                  <a:pt x="56101" y="245735"/>
                  <a:pt x="65902" y="247135"/>
                </a:cubicBezTo>
                <a:cubicBezTo>
                  <a:pt x="77110" y="248736"/>
                  <a:pt x="87968" y="242008"/>
                  <a:pt x="98854" y="238898"/>
                </a:cubicBezTo>
                <a:cubicBezTo>
                  <a:pt x="121957" y="232297"/>
                  <a:pt x="134553" y="226736"/>
                  <a:pt x="156518" y="214184"/>
                </a:cubicBezTo>
                <a:cubicBezTo>
                  <a:pt x="165114" y="209272"/>
                  <a:pt x="172636" y="202620"/>
                  <a:pt x="181232" y="197708"/>
                </a:cubicBezTo>
                <a:cubicBezTo>
                  <a:pt x="191894" y="191615"/>
                  <a:pt x="203770" y="187741"/>
                  <a:pt x="214183" y="181233"/>
                </a:cubicBezTo>
                <a:cubicBezTo>
                  <a:pt x="225826" y="173956"/>
                  <a:pt x="235962" y="164499"/>
                  <a:pt x="247135" y="156519"/>
                </a:cubicBezTo>
                <a:cubicBezTo>
                  <a:pt x="273217" y="137889"/>
                  <a:pt x="277873" y="138410"/>
                  <a:pt x="304800" y="115330"/>
                </a:cubicBezTo>
                <a:cubicBezTo>
                  <a:pt x="313645" y="107748"/>
                  <a:pt x="320317" y="97769"/>
                  <a:pt x="329513" y="90617"/>
                </a:cubicBezTo>
                <a:cubicBezTo>
                  <a:pt x="329548" y="90589"/>
                  <a:pt x="391278" y="49440"/>
                  <a:pt x="403654" y="41190"/>
                </a:cubicBezTo>
                <a:cubicBezTo>
                  <a:pt x="411892" y="35698"/>
                  <a:pt x="418975" y="27845"/>
                  <a:pt x="428367" y="24714"/>
                </a:cubicBezTo>
                <a:lnTo>
                  <a:pt x="477794" y="8238"/>
                </a:lnTo>
                <a:lnTo>
                  <a:pt x="502508" y="0"/>
                </a:lnTo>
                <a:cubicBezTo>
                  <a:pt x="562919" y="2746"/>
                  <a:pt x="623445" y="3600"/>
                  <a:pt x="683740" y="8238"/>
                </a:cubicBezTo>
                <a:cubicBezTo>
                  <a:pt x="701358" y="9593"/>
                  <a:pt x="724172" y="19790"/>
                  <a:pt x="741405" y="24714"/>
                </a:cubicBezTo>
                <a:cubicBezTo>
                  <a:pt x="752291" y="27824"/>
                  <a:pt x="763470" y="29842"/>
                  <a:pt x="774356" y="32952"/>
                </a:cubicBezTo>
                <a:cubicBezTo>
                  <a:pt x="790835" y="37660"/>
                  <a:pt x="815386" y="48354"/>
                  <a:pt x="832021" y="49427"/>
                </a:cubicBezTo>
                <a:cubicBezTo>
                  <a:pt x="1074998" y="65102"/>
                  <a:pt x="986892" y="23887"/>
                  <a:pt x="1070918" y="6590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5847467"/>
            <a:ext cx="12192000" cy="10105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solated Coral Red Sea · Free photo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696" y="4273770"/>
            <a:ext cx="2651104" cy="171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7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24" y="43139"/>
            <a:ext cx="10515600" cy="1325563"/>
          </a:xfrm>
        </p:spPr>
        <p:txBody>
          <a:bodyPr/>
          <a:lstStyle/>
          <a:p>
            <a:r>
              <a:rPr lang="en-US" dirty="0" smtClean="0"/>
              <a:t>System Electrical Concept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92786" y="2158314"/>
            <a:ext cx="4588476" cy="304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27622" y="1788982"/>
            <a:ext cx="1718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 Housing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074883" y="3299025"/>
            <a:ext cx="1318055" cy="10176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139580" y="3582788"/>
            <a:ext cx="11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Sony </a:t>
            </a:r>
            <a:r>
              <a:rPr lang="el-GR" dirty="0" smtClean="0"/>
              <a:t>α</a:t>
            </a:r>
            <a:r>
              <a:rPr lang="en-US" dirty="0" smtClean="0"/>
              <a:t>7rIII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16109" y="2360480"/>
            <a:ext cx="121508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Snappy</a:t>
            </a:r>
          </a:p>
          <a:p>
            <a:r>
              <a:rPr lang="en-US" dirty="0" smtClean="0"/>
              <a:t>Controller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157263" y="4616924"/>
            <a:ext cx="118625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Eth to USB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53278" y="2970056"/>
            <a:ext cx="126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Strobe charge &amp; trigger</a:t>
            </a:r>
            <a:endParaRPr lang="en-US" sz="1400" dirty="0"/>
          </a:p>
        </p:txBody>
      </p:sp>
      <p:cxnSp>
        <p:nvCxnSpPr>
          <p:cNvPr id="19" name="Elbow Connector 18"/>
          <p:cNvCxnSpPr>
            <a:stCxn id="11" idx="3"/>
            <a:endCxn id="9" idx="1"/>
          </p:cNvCxnSpPr>
          <p:nvPr/>
        </p:nvCxnSpPr>
        <p:spPr>
          <a:xfrm>
            <a:off x="9531190" y="2683646"/>
            <a:ext cx="543693" cy="1124180"/>
          </a:xfrm>
          <a:prstGeom prst="bentConnector3">
            <a:avLst>
              <a:gd name="adj1" fmla="val 3484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678235" y="2587460"/>
            <a:ext cx="1074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Power, Shutter, Sync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10006617" y="4330735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USB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7120700" y="4215416"/>
            <a:ext cx="5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</a:t>
            </a:r>
            <a:endParaRPr lang="en-US" sz="1400" dirty="0"/>
          </a:p>
        </p:txBody>
      </p:sp>
      <p:cxnSp>
        <p:nvCxnSpPr>
          <p:cNvPr id="39" name="Straight Connector 38"/>
          <p:cNvCxnSpPr>
            <a:stCxn id="11" idx="1"/>
          </p:cNvCxnSpPr>
          <p:nvPr/>
        </p:nvCxnSpPr>
        <p:spPr>
          <a:xfrm flipH="1" flipV="1">
            <a:off x="7104339" y="2683645"/>
            <a:ext cx="121177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204502" y="2431479"/>
            <a:ext cx="810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Batt </a:t>
            </a:r>
            <a:r>
              <a:rPr lang="en-US" sz="1400" dirty="0" err="1" smtClean="0"/>
              <a:t>Pwr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6960980" y="2585367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966331" y="3333292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960980" y="4757816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151244" y="2075935"/>
            <a:ext cx="1320114" cy="7400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151244" y="2080622"/>
            <a:ext cx="1402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 Battery</a:t>
            </a:r>
          </a:p>
          <a:p>
            <a:r>
              <a:rPr lang="en-US" dirty="0" smtClean="0"/>
              <a:t>+28V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2471493" y="236204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721575" y="2580846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710763" y="236854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Elbow Connector 50"/>
          <p:cNvCxnSpPr>
            <a:stCxn id="49" idx="3"/>
            <a:endCxn id="48" idx="1"/>
          </p:cNvCxnSpPr>
          <p:nvPr/>
        </p:nvCxnSpPr>
        <p:spPr>
          <a:xfrm>
            <a:off x="2842569" y="2462456"/>
            <a:ext cx="3879006" cy="212306"/>
          </a:xfrm>
          <a:prstGeom prst="bentConnector3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7092786" y="5379307"/>
            <a:ext cx="922131" cy="622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Strobe 1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092786" y="1297728"/>
            <a:ext cx="922131" cy="622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Strobe 2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6756267" y="333740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Elbow Connector 56"/>
          <p:cNvCxnSpPr>
            <a:stCxn id="54" idx="1"/>
            <a:endCxn id="65" idx="3"/>
          </p:cNvCxnSpPr>
          <p:nvPr/>
        </p:nvCxnSpPr>
        <p:spPr>
          <a:xfrm rot="10800000" flipV="1">
            <a:off x="2845322" y="1609114"/>
            <a:ext cx="4247465" cy="1941153"/>
          </a:xfrm>
          <a:prstGeom prst="bentConnector3">
            <a:avLst>
              <a:gd name="adj1" fmla="val 66292"/>
            </a:avLst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53" idx="1"/>
            <a:endCxn id="67" idx="3"/>
          </p:cNvCxnSpPr>
          <p:nvPr/>
        </p:nvCxnSpPr>
        <p:spPr>
          <a:xfrm rot="10800000">
            <a:off x="2845322" y="4068792"/>
            <a:ext cx="4247465" cy="1621902"/>
          </a:xfrm>
          <a:prstGeom prst="bentConnector3">
            <a:avLst>
              <a:gd name="adj1" fmla="val 34290"/>
            </a:avLst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1151244" y="3407314"/>
            <a:ext cx="1317651" cy="8483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331260" y="3454193"/>
            <a:ext cx="802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Strobe</a:t>
            </a:r>
          </a:p>
          <a:p>
            <a:r>
              <a:rPr lang="en-US" dirty="0" smtClean="0"/>
              <a:t>Ballast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2474245" y="344986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713515" y="3456352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474245" y="3968384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713515" y="3974876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474245" y="370811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713515" y="371461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Elbow Connector 72"/>
          <p:cNvCxnSpPr>
            <a:stCxn id="71" idx="3"/>
            <a:endCxn id="55" idx="1"/>
          </p:cNvCxnSpPr>
          <p:nvPr/>
        </p:nvCxnSpPr>
        <p:spPr>
          <a:xfrm flipV="1">
            <a:off x="2845321" y="3431324"/>
            <a:ext cx="3910946" cy="377202"/>
          </a:xfrm>
          <a:prstGeom prst="bentConnector3">
            <a:avLst>
              <a:gd name="adj1" fmla="val 50000"/>
            </a:avLst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8327848" y="4366705"/>
            <a:ext cx="118625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Eth Hub</a:t>
            </a:r>
            <a:endParaRPr lang="en-US" dirty="0"/>
          </a:p>
        </p:txBody>
      </p:sp>
      <p:cxnSp>
        <p:nvCxnSpPr>
          <p:cNvPr id="87" name="Straight Connector 86"/>
          <p:cNvCxnSpPr>
            <a:stCxn id="12" idx="2"/>
            <a:endCxn id="12" idx="2"/>
          </p:cNvCxnSpPr>
          <p:nvPr/>
        </p:nvCxnSpPr>
        <p:spPr>
          <a:xfrm>
            <a:off x="10750391" y="49862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6960980" y="4366705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Elbow Connector 94"/>
          <p:cNvCxnSpPr>
            <a:endCxn id="85" idx="1"/>
          </p:cNvCxnSpPr>
          <p:nvPr/>
        </p:nvCxnSpPr>
        <p:spPr>
          <a:xfrm flipV="1">
            <a:off x="7104339" y="4551371"/>
            <a:ext cx="1223509" cy="29113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081234" y="4438322"/>
            <a:ext cx="1256920" cy="7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792931" y="4301126"/>
            <a:ext cx="1260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 Deck Cable</a:t>
            </a:r>
            <a:endParaRPr lang="en-US" sz="1400" dirty="0"/>
          </a:p>
        </p:txBody>
      </p:sp>
      <p:sp>
        <p:nvSpPr>
          <p:cNvPr id="105" name="Rectangle 104"/>
          <p:cNvSpPr/>
          <p:nvPr/>
        </p:nvSpPr>
        <p:spPr>
          <a:xfrm>
            <a:off x="1151244" y="4978433"/>
            <a:ext cx="1559519" cy="1023647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Laser &amp; </a:t>
            </a:r>
            <a:r>
              <a:rPr lang="en-US" sz="1400" dirty="0" err="1" smtClean="0">
                <a:solidFill>
                  <a:schemeClr val="tx1"/>
                </a:solidFill>
              </a:rPr>
              <a:t>Deepsea</a:t>
            </a:r>
            <a:r>
              <a:rPr lang="en-US" sz="1400" dirty="0" smtClean="0">
                <a:solidFill>
                  <a:schemeClr val="tx1"/>
                </a:solidFill>
              </a:rPr>
              <a:t> Connect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Batt &amp; Electronics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707447" y="5728588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946717" y="5735080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9" name="Elbow Connector 108"/>
          <p:cNvCxnSpPr>
            <a:stCxn id="107" idx="3"/>
            <a:endCxn id="114" idx="1"/>
          </p:cNvCxnSpPr>
          <p:nvPr/>
        </p:nvCxnSpPr>
        <p:spPr>
          <a:xfrm>
            <a:off x="3078523" y="5828996"/>
            <a:ext cx="2329614" cy="7324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V="1">
            <a:off x="4243330" y="6170140"/>
            <a:ext cx="1124946" cy="16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2"/>
          <p:cNvSpPr/>
          <p:nvPr/>
        </p:nvSpPr>
        <p:spPr>
          <a:xfrm>
            <a:off x="5387545" y="6145427"/>
            <a:ext cx="247135" cy="65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ounded Rectangle 113"/>
          <p:cNvSpPr/>
          <p:nvPr/>
        </p:nvSpPr>
        <p:spPr>
          <a:xfrm>
            <a:off x="5408137" y="6528486"/>
            <a:ext cx="247135" cy="65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603324" y="6219567"/>
            <a:ext cx="636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Lasers</a:t>
            </a:r>
            <a:endParaRPr lang="en-US" sz="1400" dirty="0"/>
          </a:p>
        </p:txBody>
      </p:sp>
      <p:sp>
        <p:nvSpPr>
          <p:cNvPr id="116" name="Rectangle 115"/>
          <p:cNvSpPr/>
          <p:nvPr/>
        </p:nvSpPr>
        <p:spPr>
          <a:xfrm>
            <a:off x="2707447" y="5056493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2946717" y="5062985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Elbow Connector 118"/>
          <p:cNvCxnSpPr>
            <a:stCxn id="44" idx="1"/>
            <a:endCxn id="117" idx="3"/>
          </p:cNvCxnSpPr>
          <p:nvPr/>
        </p:nvCxnSpPr>
        <p:spPr>
          <a:xfrm rot="10800000" flipV="1">
            <a:off x="3078524" y="4851731"/>
            <a:ext cx="3882457" cy="305169"/>
          </a:xfrm>
          <a:prstGeom prst="bentConnector3">
            <a:avLst>
              <a:gd name="adj1" fmla="val 300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2710763" y="5395481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2950033" y="5401973"/>
            <a:ext cx="131806" cy="18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553659" y="5332580"/>
            <a:ext cx="842648" cy="326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Antenna</a:t>
            </a:r>
            <a:endParaRPr lang="en-US" sz="900" dirty="0"/>
          </a:p>
        </p:txBody>
      </p:sp>
      <p:cxnSp>
        <p:nvCxnSpPr>
          <p:cNvPr id="130" name="Straight Connector 129"/>
          <p:cNvCxnSpPr>
            <a:stCxn id="125" idx="3"/>
            <a:endCxn id="126" idx="2"/>
          </p:cNvCxnSpPr>
          <p:nvPr/>
        </p:nvCxnSpPr>
        <p:spPr>
          <a:xfrm flipV="1">
            <a:off x="3081839" y="5495888"/>
            <a:ext cx="147182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7121199" y="4605642"/>
            <a:ext cx="5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</a:t>
            </a:r>
            <a:endParaRPr lang="en-US" sz="1400" dirty="0"/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7092786" y="2897288"/>
            <a:ext cx="1223322" cy="554369"/>
          </a:xfrm>
          <a:prstGeom prst="bentConnector3">
            <a:avLst>
              <a:gd name="adj1" fmla="val 890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360800" y="3786133"/>
            <a:ext cx="1118656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Serial Server</a:t>
            </a:r>
            <a:endParaRPr lang="en-US" sz="1400" dirty="0"/>
          </a:p>
        </p:txBody>
      </p:sp>
      <p:cxnSp>
        <p:nvCxnSpPr>
          <p:cNvPr id="26" name="Straight Connector 25"/>
          <p:cNvCxnSpPr>
            <a:stCxn id="12" idx="0"/>
            <a:endCxn id="9" idx="2"/>
          </p:cNvCxnSpPr>
          <p:nvPr/>
        </p:nvCxnSpPr>
        <p:spPr>
          <a:xfrm flipH="1" flipV="1">
            <a:off x="10733911" y="4316627"/>
            <a:ext cx="16480" cy="300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1" idx="2"/>
            <a:endCxn id="85" idx="0"/>
          </p:cNvCxnSpPr>
          <p:nvPr/>
        </p:nvCxnSpPr>
        <p:spPr>
          <a:xfrm>
            <a:off x="8920128" y="4093910"/>
            <a:ext cx="848" cy="272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1" idx="0"/>
            <a:endCxn id="11" idx="2"/>
          </p:cNvCxnSpPr>
          <p:nvPr/>
        </p:nvCxnSpPr>
        <p:spPr>
          <a:xfrm flipV="1">
            <a:off x="8920128" y="3006811"/>
            <a:ext cx="3522" cy="779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892079" y="3242541"/>
            <a:ext cx="58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Serial</a:t>
            </a:r>
            <a:endParaRPr lang="en-US" sz="1400" dirty="0"/>
          </a:p>
        </p:txBody>
      </p:sp>
      <p:sp>
        <p:nvSpPr>
          <p:cNvPr id="94" name="TextBox 93"/>
          <p:cNvSpPr txBox="1"/>
          <p:nvPr/>
        </p:nvSpPr>
        <p:spPr>
          <a:xfrm>
            <a:off x="8927161" y="4058928"/>
            <a:ext cx="5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5196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877714"/>
            <a:ext cx="10515600" cy="2852737"/>
          </a:xfrm>
        </p:spPr>
        <p:txBody>
          <a:bodyPr/>
          <a:lstStyle/>
          <a:p>
            <a:r>
              <a:rPr lang="en-US" dirty="0" smtClean="0"/>
              <a:t>Mechanical System Concept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5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Battery Housing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75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Housing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05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845</Words>
  <Application>Microsoft Office PowerPoint</Application>
  <PresentationFormat>Widescreen</PresentationFormat>
  <Paragraphs>186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1_Office Theme</vt:lpstr>
      <vt:lpstr>Acrobat Document</vt:lpstr>
      <vt:lpstr>Coral Macro Camera Concept Design Review</vt:lpstr>
      <vt:lpstr>System Objective</vt:lpstr>
      <vt:lpstr>Concept Review Outline</vt:lpstr>
      <vt:lpstr>System Requirements</vt:lpstr>
      <vt:lpstr>System Concept</vt:lpstr>
      <vt:lpstr>System Electrical Concept</vt:lpstr>
      <vt:lpstr>Mechanical System Concept</vt:lpstr>
      <vt:lpstr>Battery Housing</vt:lpstr>
      <vt:lpstr>Camera Housing</vt:lpstr>
      <vt:lpstr>Tripod Concepts</vt:lpstr>
      <vt:lpstr>Weights</vt:lpstr>
      <vt:lpstr>Operational Scenario</vt:lpstr>
      <vt:lpstr>Electrical Concept</vt:lpstr>
      <vt:lpstr>System Electrical Concept</vt:lpstr>
      <vt:lpstr>Component Details</vt:lpstr>
      <vt:lpstr>Battery Pack Details</vt:lpstr>
      <vt:lpstr>Comms with ROV</vt:lpstr>
      <vt:lpstr>High Risk Elements</vt:lpstr>
      <vt:lpstr>Camera Selection and Specs</vt:lpstr>
      <vt:lpstr>Camera Testing</vt:lpstr>
      <vt:lpstr>Resolution</vt:lpstr>
      <vt:lpstr>PowerPoint Presentation</vt:lpstr>
      <vt:lpstr>PowerPoint Presentation</vt:lpstr>
      <vt:lpstr>Calculated FOV vs Target Distance</vt:lpstr>
      <vt:lpstr>Memory card calcs (A7RIII vs A7RIV)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37</cp:revision>
  <cp:lastPrinted>2020-08-31T17:36:00Z</cp:lastPrinted>
  <dcterms:created xsi:type="dcterms:W3CDTF">2020-08-28T20:37:34Z</dcterms:created>
  <dcterms:modified xsi:type="dcterms:W3CDTF">2020-09-01T21:32:29Z</dcterms:modified>
</cp:coreProperties>
</file>