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6" r:id="rId4"/>
    <p:sldId id="259" r:id="rId5"/>
    <p:sldId id="260" r:id="rId6"/>
    <p:sldId id="261" r:id="rId7"/>
    <p:sldId id="266" r:id="rId8"/>
    <p:sldId id="275" r:id="rId9"/>
    <p:sldId id="274" r:id="rId10"/>
    <p:sldId id="265" r:id="rId11"/>
    <p:sldId id="262" r:id="rId12"/>
    <p:sldId id="257" r:id="rId13"/>
    <p:sldId id="269" r:id="rId14"/>
    <p:sldId id="263" r:id="rId15"/>
    <p:sldId id="264" r:id="rId16"/>
    <p:sldId id="271" r:id="rId17"/>
    <p:sldId id="270" r:id="rId18"/>
    <p:sldId id="273" r:id="rId19"/>
    <p:sldId id="277" r:id="rId20"/>
    <p:sldId id="278" r:id="rId21"/>
    <p:sldId id="279" r:id="rId22"/>
    <p:sldId id="280" r:id="rId23"/>
    <p:sldId id="284" r:id="rId24"/>
    <p:sldId id="268" r:id="rId25"/>
    <p:sldId id="281" r:id="rId26"/>
    <p:sldId id="282" r:id="rId27"/>
    <p:sldId id="283" r:id="rId28"/>
    <p:sldId id="289" r:id="rId29"/>
    <p:sldId id="285" r:id="rId30"/>
    <p:sldId id="287" r:id="rId31"/>
    <p:sldId id="28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4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3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7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20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9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20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56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39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79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40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4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51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32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28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7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7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9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3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8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5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2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6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CD318-06BF-46D6-B69E-D708A8A09E94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6726B-5D4D-40D0-9545-CD7B1A3DB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2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A798C-D654-4253-A1F4-D65EBCEEADED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F3482-A59D-4607-841F-C2BEB82AD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0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Deep Sea Coral Observatory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Reuse as much of the Smith system as possible</a:t>
            </a:r>
          </a:p>
          <a:p>
            <a:r>
              <a:rPr lang="en-US" dirty="0" smtClean="0"/>
              <a:t>Enable real-time image feedback to optimize camera settings</a:t>
            </a:r>
          </a:p>
          <a:p>
            <a:r>
              <a:rPr lang="en-US" dirty="0" smtClean="0"/>
              <a:t>Build frame that is ROV-moveable and optimized for imaging </a:t>
            </a:r>
            <a:r>
              <a:rPr lang="en-US" dirty="0" err="1" smtClean="0"/>
              <a:t>deepsea</a:t>
            </a:r>
            <a:r>
              <a:rPr lang="en-US" dirty="0" smtClean="0"/>
              <a:t> coral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65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Block Diagram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8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New Components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276600" y="1447800"/>
            <a:ext cx="838200" cy="847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876800" y="5486400"/>
            <a:ext cx="685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8600" y="2743200"/>
            <a:ext cx="2438400" cy="167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81000" y="1143000"/>
            <a:ext cx="2362200" cy="1447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5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Real-time </a:t>
            </a:r>
            <a:r>
              <a:rPr lang="en-US" dirty="0" err="1" smtClean="0"/>
              <a:t>Comms</a:t>
            </a:r>
            <a:r>
              <a:rPr lang="en-US" dirty="0" smtClean="0"/>
              <a:t> with ROV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Talk Ethernet &lt;-&gt; USB to controller and camera</a:t>
            </a:r>
          </a:p>
          <a:p>
            <a:pPr lvl="1"/>
            <a:r>
              <a:rPr lang="en-US" dirty="0" smtClean="0"/>
              <a:t>Capture and view images</a:t>
            </a:r>
          </a:p>
          <a:p>
            <a:pPr lvl="1"/>
            <a:r>
              <a:rPr lang="en-US" dirty="0" smtClean="0"/>
              <a:t>Adjust camera settings at start of mission</a:t>
            </a:r>
          </a:p>
          <a:p>
            <a:r>
              <a:rPr lang="en-US" dirty="0" smtClean="0"/>
              <a:t>Use tilt motor to adjust camera angle. Tilt motor powered from ROV, only on when ODI plugged in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7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Connection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9" r="4106"/>
          <a:stretch/>
        </p:blipFill>
        <p:spPr bwMode="auto">
          <a:xfrm>
            <a:off x="-19050" y="2667000"/>
            <a:ext cx="9067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81400" y="1752600"/>
            <a:ext cx="5467350" cy="3200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48200" y="2057400"/>
            <a:ext cx="91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ROV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" y="1752600"/>
            <a:ext cx="3352800" cy="3429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94910" y="1870591"/>
            <a:ext cx="1086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 </a:t>
            </a:r>
            <a:r>
              <a:rPr lang="en-US" dirty="0" err="1" smtClean="0"/>
              <a:t>DiSCO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533400" y="2590800"/>
            <a:ext cx="4267200" cy="14097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09800" y="2221468"/>
            <a:ext cx="1307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Existing Pair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6800" y="56388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ODI on Disco will be on long </a:t>
            </a:r>
            <a:r>
              <a:rPr lang="en-US" dirty="0" smtClean="0"/>
              <a:t>enough leash to reach the front porch and be stowed in a dummy receptacle.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Block Diagram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S:\CoralObs.Documents\Project.Reviews\Project.Critical.Review\DiSCOBlockDiag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2" y="1295400"/>
            <a:ext cx="9305813" cy="55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4876800" y="5476810"/>
            <a:ext cx="685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Camera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EOS 5D Mark III now obsolete</a:t>
            </a:r>
          </a:p>
          <a:p>
            <a:r>
              <a:rPr lang="en-US" sz="2400" dirty="0" smtClean="0"/>
              <a:t>EOS 5D Mark IV is same form factor</a:t>
            </a:r>
          </a:p>
          <a:p>
            <a:r>
              <a:rPr lang="en-US" sz="2400" dirty="0" smtClean="0"/>
              <a:t>Bench testing has not yet revealed any significant issues interfacing with our existing electronics. </a:t>
            </a:r>
          </a:p>
          <a:p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335830"/>
              </p:ext>
            </p:extLst>
          </p:nvPr>
        </p:nvGraphicFramePr>
        <p:xfrm>
          <a:off x="1219200" y="3810000"/>
          <a:ext cx="6629400" cy="186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52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 III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 IV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677">
                <a:tc>
                  <a:txBody>
                    <a:bodyPr/>
                    <a:lstStyle/>
                    <a:p>
                      <a:r>
                        <a:rPr lang="en-US" dirty="0" smtClean="0"/>
                        <a:t>Sensor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22.3 </a:t>
                      </a:r>
                      <a:r>
                        <a:rPr lang="en-US" dirty="0" err="1" smtClean="0"/>
                        <a:t>Mpixel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Full</a:t>
                      </a:r>
                      <a:r>
                        <a:rPr lang="en-US" baseline="0" dirty="0" smtClean="0"/>
                        <a:t> frame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30.4 </a:t>
                      </a:r>
                      <a:r>
                        <a:rPr lang="en-US" dirty="0" err="1" smtClean="0"/>
                        <a:t>Mpixel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smtClean="0"/>
                        <a:t>Full frame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22">
                <a:tc>
                  <a:txBody>
                    <a:bodyPr/>
                    <a:lstStyle/>
                    <a:p>
                      <a:r>
                        <a:rPr lang="en-US" dirty="0" smtClean="0"/>
                        <a:t>FOV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62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budget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574620"/>
              </p:ext>
            </p:extLst>
          </p:nvPr>
        </p:nvGraphicFramePr>
        <p:xfrm>
          <a:off x="2743200" y="1417634"/>
          <a:ext cx="3270250" cy="4467579"/>
        </p:xfrm>
        <a:graphic>
          <a:graphicData uri="http://schemas.openxmlformats.org/drawingml/2006/table">
            <a:tbl>
              <a:tblPr/>
              <a:tblGrid>
                <a:gridCol w="1500213">
                  <a:extLst>
                    <a:ext uri="{9D8B030D-6E8A-4147-A177-3AD203B41FA5}">
                      <a16:colId xmlns:a16="http://schemas.microsoft.com/office/drawing/2014/main" val="2296555730"/>
                    </a:ext>
                  </a:extLst>
                </a:gridCol>
                <a:gridCol w="1770037">
                  <a:extLst>
                    <a:ext uri="{9D8B030D-6E8A-4147-A177-3AD203B41FA5}">
                      <a16:colId xmlns:a16="http://schemas.microsoft.com/office/drawing/2014/main" val="2721325156"/>
                    </a:ext>
                  </a:extLst>
                </a:gridCol>
              </a:tblGrid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Use Each Image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272797"/>
                  </a:ext>
                </a:extLst>
              </a:tr>
              <a:tr h="4479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per image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(WHr)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917016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Canon EOS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5D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MarkIIII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3306472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Strobes (2)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84436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SUM=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671079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341298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283089"/>
                  </a:ext>
                </a:extLst>
              </a:tr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Hotel power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30375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per year (WHr)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75428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Snappy Controller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1037518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9604629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0000528"/>
                  </a:ext>
                </a:extLst>
              </a:tr>
              <a:tr h="22396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Energy per year (WHr)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698754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Canon + strobes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4082.16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62100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Snappy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873997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Sum=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4099.16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05706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661933"/>
                  </a:ext>
                </a:extLst>
              </a:tr>
              <a:tr h="223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 pack derated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kWHr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42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29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Requirements: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Deploy &amp; recover off the Flyer &amp; Carson</a:t>
            </a:r>
          </a:p>
          <a:p>
            <a:r>
              <a:rPr lang="en-US" dirty="0" smtClean="0"/>
              <a:t>2000 meter depth rating (4000 meter would be nice)</a:t>
            </a:r>
          </a:p>
          <a:p>
            <a:r>
              <a:rPr lang="en-US" dirty="0" smtClean="0"/>
              <a:t>ROV able to move and manipulate position</a:t>
            </a:r>
          </a:p>
          <a:p>
            <a:r>
              <a:rPr lang="en-US" dirty="0" smtClean="0"/>
              <a:t>Hold position on seafloor in up to 1 knot of current</a:t>
            </a:r>
          </a:p>
          <a:p>
            <a:r>
              <a:rPr lang="en-US" dirty="0" smtClean="0"/>
              <a:t>Camera approximately 1.5 meters above seafloor</a:t>
            </a:r>
          </a:p>
          <a:p>
            <a:r>
              <a:rPr lang="en-US" dirty="0" smtClean="0"/>
              <a:t>Acoustic release plus backup manual release by ROV</a:t>
            </a:r>
          </a:p>
          <a:p>
            <a:r>
              <a:rPr lang="en-US" dirty="0" smtClean="0"/>
              <a:t>Capability to fine tune position of camera</a:t>
            </a:r>
          </a:p>
        </p:txBody>
      </p:sp>
    </p:spTree>
    <p:extLst>
      <p:ext uri="{BB962C8B-B14F-4D97-AF65-F5344CB8AC3E}">
        <p14:creationId xmlns:p14="http://schemas.microsoft.com/office/powerpoint/2010/main" val="133972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Tripod Frame</a:t>
            </a:r>
            <a:endParaRPr lang="en-US" sz="33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235" b="98178" l="41558" r="65994">
                        <a14:backgroundMark x1="55753" y1="44737" x2="55753" y2="44737"/>
                        <a14:backgroundMark x1="44603" y1="72470" x2="44603" y2="72470"/>
                        <a14:backgroundMark x1="48399" y1="31680" x2="48399" y2="31680"/>
                        <a14:backgroundMark x1="47647" y1="32490" x2="47647" y2="32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62" r="25262"/>
          <a:stretch/>
        </p:blipFill>
        <p:spPr>
          <a:xfrm>
            <a:off x="4418134" y="1536273"/>
            <a:ext cx="4599568" cy="3655219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29841" y="2400300"/>
            <a:ext cx="4285059" cy="285869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Make design flexible to adapt to future changes/requirements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Galvanize steel members to reduce cost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Bolt together frame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/>
              <a:t>Frame dimensions a’ x b’ x c’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time-lapse camera system that can observe changes in a coral community on a time scale of months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1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5" t="11026" r="39511" b="4554"/>
          <a:stretch/>
        </p:blipFill>
        <p:spPr>
          <a:xfrm>
            <a:off x="474784" y="2971800"/>
            <a:ext cx="2053004" cy="2769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0" t="10222" r="33508" b="3615"/>
          <a:stretch/>
        </p:blipFill>
        <p:spPr>
          <a:xfrm>
            <a:off x="2945422" y="2914650"/>
            <a:ext cx="2518996" cy="28267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6" t="11160" r="35606"/>
          <a:stretch/>
        </p:blipFill>
        <p:spPr>
          <a:xfrm>
            <a:off x="6576647" y="1413430"/>
            <a:ext cx="2044212" cy="2914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1" t="8078" r="31119" b="18892"/>
          <a:stretch/>
        </p:blipFill>
        <p:spPr>
          <a:xfrm>
            <a:off x="2945422" y="1066830"/>
            <a:ext cx="2593730" cy="18478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90789" y="1889407"/>
            <a:ext cx="1229824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Strobe w/swivel mounts</a:t>
            </a:r>
            <a:endParaRPr lang="en-US" sz="825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738804" y="2061797"/>
            <a:ext cx="329712" cy="127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0050" y="3758712"/>
            <a:ext cx="5373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Acoustic 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Release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26477" y="3995050"/>
            <a:ext cx="364881" cy="63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3435" y="2733954"/>
            <a:ext cx="145103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Recovery line float w/x? meters 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of lift line attached to lift bail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26477" y="3092376"/>
            <a:ext cx="237392" cy="368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22014" y="4896189"/>
            <a:ext cx="86914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Tag line bails (X3)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5169879" y="5002824"/>
            <a:ext cx="202222" cy="17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840773" y="4175782"/>
            <a:ext cx="113524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Release weight (300 </a:t>
            </a:r>
            <a:r>
              <a:rPr lang="en-US" sz="750" dirty="0" err="1">
                <a:solidFill>
                  <a:prstClr val="black"/>
                </a:solidFill>
                <a:latin typeface="Calibri" panose="020F0502020204030204"/>
              </a:rPr>
              <a:t>lbs</a:t>
            </a:r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7693268" y="3995050"/>
            <a:ext cx="219809" cy="180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170273" y="4667181"/>
            <a:ext cx="6543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Manual pull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pin release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 flipH="1">
            <a:off x="1767256" y="4817223"/>
            <a:ext cx="447068" cy="136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893231" y="3154754"/>
            <a:ext cx="805029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Battery housing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629400" y="3281712"/>
            <a:ext cx="417635" cy="270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98175" y="1425231"/>
            <a:ext cx="73289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Floor grating</a:t>
            </a:r>
            <a:endParaRPr lang="en-US" sz="825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745523" y="1524077"/>
            <a:ext cx="329712" cy="127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45942" y="3004713"/>
            <a:ext cx="103586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Deployment/Rec. bail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3" name="Straight Arrow Connector 42"/>
          <p:cNvCxnSpPr>
            <a:stCxn id="42" idx="1"/>
          </p:cNvCxnSpPr>
          <p:nvPr/>
        </p:nvCxnSpPr>
        <p:spPr>
          <a:xfrm flipH="1" flipV="1">
            <a:off x="4290647" y="3092376"/>
            <a:ext cx="255295" cy="4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191358" y="4482516"/>
            <a:ext cx="40748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Chain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777265" y="4356588"/>
            <a:ext cx="48763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Camera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274034" y="3380643"/>
            <a:ext cx="4876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Camera</a:t>
            </a:r>
          </a:p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Tilt unit</a:t>
            </a:r>
          </a:p>
        </p:txBody>
      </p:sp>
      <p:cxnSp>
        <p:nvCxnSpPr>
          <p:cNvPr id="49" name="Straight Arrow Connector 48"/>
          <p:cNvCxnSpPr/>
          <p:nvPr/>
        </p:nvCxnSpPr>
        <p:spPr>
          <a:xfrm flipH="1">
            <a:off x="2132945" y="3667597"/>
            <a:ext cx="212613" cy="364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695622" y="1472713"/>
            <a:ext cx="79541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825" dirty="0">
                <a:solidFill>
                  <a:prstClr val="black"/>
                </a:solidFill>
                <a:latin typeface="Calibri" panose="020F0502020204030204"/>
              </a:rPr>
              <a:t>Syntactic float</a:t>
            </a:r>
            <a:endParaRPr lang="en-US" sz="825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4388411" y="1650207"/>
            <a:ext cx="370240" cy="411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3134640" y="3085317"/>
            <a:ext cx="707245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ROV lift strap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3733592" y="3197332"/>
            <a:ext cx="359020" cy="49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393216" y="4421109"/>
            <a:ext cx="126188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750" dirty="0">
                <a:solidFill>
                  <a:prstClr val="black"/>
                </a:solidFill>
                <a:latin typeface="Calibri" panose="020F0502020204030204"/>
              </a:rPr>
              <a:t>ODI receptacle (not shown)</a:t>
            </a:r>
            <a:endParaRPr lang="en-US" sz="75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4739863" y="4541254"/>
            <a:ext cx="683262" cy="64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1099039" y="3200400"/>
            <a:ext cx="597877" cy="338504"/>
          </a:xfrm>
          <a:custGeom>
            <a:avLst/>
            <a:gdLst>
              <a:gd name="connsiteX0" fmla="*/ 0 w 797169"/>
              <a:gd name="connsiteY0" fmla="*/ 375138 h 451338"/>
              <a:gd name="connsiteX1" fmla="*/ 23446 w 797169"/>
              <a:gd name="connsiteY1" fmla="*/ 345831 h 451338"/>
              <a:gd name="connsiteX2" fmla="*/ 64477 w 797169"/>
              <a:gd name="connsiteY2" fmla="*/ 304800 h 451338"/>
              <a:gd name="connsiteX3" fmla="*/ 105507 w 797169"/>
              <a:gd name="connsiteY3" fmla="*/ 316523 h 451338"/>
              <a:gd name="connsiteX4" fmla="*/ 123092 w 797169"/>
              <a:gd name="connsiteY4" fmla="*/ 328246 h 451338"/>
              <a:gd name="connsiteX5" fmla="*/ 128953 w 797169"/>
              <a:gd name="connsiteY5" fmla="*/ 345831 h 451338"/>
              <a:gd name="connsiteX6" fmla="*/ 140677 w 797169"/>
              <a:gd name="connsiteY6" fmla="*/ 357554 h 451338"/>
              <a:gd name="connsiteX7" fmla="*/ 152400 w 797169"/>
              <a:gd name="connsiteY7" fmla="*/ 375138 h 451338"/>
              <a:gd name="connsiteX8" fmla="*/ 164123 w 797169"/>
              <a:gd name="connsiteY8" fmla="*/ 386862 h 451338"/>
              <a:gd name="connsiteX9" fmla="*/ 175846 w 797169"/>
              <a:gd name="connsiteY9" fmla="*/ 404446 h 451338"/>
              <a:gd name="connsiteX10" fmla="*/ 193430 w 797169"/>
              <a:gd name="connsiteY10" fmla="*/ 416169 h 451338"/>
              <a:gd name="connsiteX11" fmla="*/ 222738 w 797169"/>
              <a:gd name="connsiteY11" fmla="*/ 451338 h 451338"/>
              <a:gd name="connsiteX12" fmla="*/ 293077 w 797169"/>
              <a:gd name="connsiteY12" fmla="*/ 439615 h 451338"/>
              <a:gd name="connsiteX13" fmla="*/ 310661 w 797169"/>
              <a:gd name="connsiteY13" fmla="*/ 427892 h 451338"/>
              <a:gd name="connsiteX14" fmla="*/ 334107 w 797169"/>
              <a:gd name="connsiteY14" fmla="*/ 404446 h 451338"/>
              <a:gd name="connsiteX15" fmla="*/ 363415 w 797169"/>
              <a:gd name="connsiteY15" fmla="*/ 375138 h 451338"/>
              <a:gd name="connsiteX16" fmla="*/ 381000 w 797169"/>
              <a:gd name="connsiteY16" fmla="*/ 357554 h 451338"/>
              <a:gd name="connsiteX17" fmla="*/ 392723 w 797169"/>
              <a:gd name="connsiteY17" fmla="*/ 339969 h 451338"/>
              <a:gd name="connsiteX18" fmla="*/ 427892 w 797169"/>
              <a:gd name="connsiteY18" fmla="*/ 316523 h 451338"/>
              <a:gd name="connsiteX19" fmla="*/ 468923 w 797169"/>
              <a:gd name="connsiteY19" fmla="*/ 263769 h 451338"/>
              <a:gd name="connsiteX20" fmla="*/ 480646 w 797169"/>
              <a:gd name="connsiteY20" fmla="*/ 246185 h 451338"/>
              <a:gd name="connsiteX21" fmla="*/ 515815 w 797169"/>
              <a:gd name="connsiteY21" fmla="*/ 216877 h 451338"/>
              <a:gd name="connsiteX22" fmla="*/ 545123 w 797169"/>
              <a:gd name="connsiteY22" fmla="*/ 193431 h 451338"/>
              <a:gd name="connsiteX23" fmla="*/ 562707 w 797169"/>
              <a:gd name="connsiteY23" fmla="*/ 175846 h 451338"/>
              <a:gd name="connsiteX24" fmla="*/ 597877 w 797169"/>
              <a:gd name="connsiteY24" fmla="*/ 158262 h 451338"/>
              <a:gd name="connsiteX25" fmla="*/ 644769 w 797169"/>
              <a:gd name="connsiteY25" fmla="*/ 134815 h 451338"/>
              <a:gd name="connsiteX26" fmla="*/ 644769 w 797169"/>
              <a:gd name="connsiteY26" fmla="*/ 134815 h 451338"/>
              <a:gd name="connsiteX27" fmla="*/ 674077 w 797169"/>
              <a:gd name="connsiteY27" fmla="*/ 111369 h 451338"/>
              <a:gd name="connsiteX28" fmla="*/ 685800 w 797169"/>
              <a:gd name="connsiteY28" fmla="*/ 93785 h 451338"/>
              <a:gd name="connsiteX29" fmla="*/ 703384 w 797169"/>
              <a:gd name="connsiteY29" fmla="*/ 82062 h 451338"/>
              <a:gd name="connsiteX30" fmla="*/ 715107 w 797169"/>
              <a:gd name="connsiteY30" fmla="*/ 70338 h 451338"/>
              <a:gd name="connsiteX31" fmla="*/ 732692 w 797169"/>
              <a:gd name="connsiteY31" fmla="*/ 35169 h 451338"/>
              <a:gd name="connsiteX32" fmla="*/ 738553 w 797169"/>
              <a:gd name="connsiteY32" fmla="*/ 17585 h 451338"/>
              <a:gd name="connsiteX33" fmla="*/ 756138 w 797169"/>
              <a:gd name="connsiteY33" fmla="*/ 11723 h 451338"/>
              <a:gd name="connsiteX34" fmla="*/ 773723 w 797169"/>
              <a:gd name="connsiteY34" fmla="*/ 0 h 451338"/>
              <a:gd name="connsiteX35" fmla="*/ 797169 w 797169"/>
              <a:gd name="connsiteY35" fmla="*/ 5862 h 4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7169" h="451338">
                <a:moveTo>
                  <a:pt x="0" y="375138"/>
                </a:moveTo>
                <a:cubicBezTo>
                  <a:pt x="7815" y="365369"/>
                  <a:pt x="16088" y="355949"/>
                  <a:pt x="23446" y="345831"/>
                </a:cubicBezTo>
                <a:cubicBezTo>
                  <a:pt x="53545" y="304446"/>
                  <a:pt x="32111" y="315589"/>
                  <a:pt x="64477" y="304800"/>
                </a:cubicBezTo>
                <a:cubicBezTo>
                  <a:pt x="71985" y="306677"/>
                  <a:pt x="97101" y="312320"/>
                  <a:pt x="105507" y="316523"/>
                </a:cubicBezTo>
                <a:cubicBezTo>
                  <a:pt x="111808" y="319673"/>
                  <a:pt x="117230" y="324338"/>
                  <a:pt x="123092" y="328246"/>
                </a:cubicBezTo>
                <a:cubicBezTo>
                  <a:pt x="125046" y="334108"/>
                  <a:pt x="125774" y="340533"/>
                  <a:pt x="128953" y="345831"/>
                </a:cubicBezTo>
                <a:cubicBezTo>
                  <a:pt x="131796" y="350570"/>
                  <a:pt x="137224" y="353239"/>
                  <a:pt x="140677" y="357554"/>
                </a:cubicBezTo>
                <a:cubicBezTo>
                  <a:pt x="145078" y="363055"/>
                  <a:pt x="147999" y="369637"/>
                  <a:pt x="152400" y="375138"/>
                </a:cubicBezTo>
                <a:cubicBezTo>
                  <a:pt x="155852" y="379454"/>
                  <a:pt x="160671" y="382546"/>
                  <a:pt x="164123" y="386862"/>
                </a:cubicBezTo>
                <a:cubicBezTo>
                  <a:pt x="168524" y="392363"/>
                  <a:pt x="170865" y="399465"/>
                  <a:pt x="175846" y="404446"/>
                </a:cubicBezTo>
                <a:cubicBezTo>
                  <a:pt x="180827" y="409427"/>
                  <a:pt x="188018" y="411659"/>
                  <a:pt x="193430" y="416169"/>
                </a:cubicBezTo>
                <a:cubicBezTo>
                  <a:pt x="210355" y="430273"/>
                  <a:pt x="211211" y="434048"/>
                  <a:pt x="222738" y="451338"/>
                </a:cubicBezTo>
                <a:cubicBezTo>
                  <a:pt x="239458" y="449480"/>
                  <a:pt x="273436" y="449436"/>
                  <a:pt x="293077" y="439615"/>
                </a:cubicBezTo>
                <a:cubicBezTo>
                  <a:pt x="299378" y="436465"/>
                  <a:pt x="304800" y="431800"/>
                  <a:pt x="310661" y="427892"/>
                </a:cubicBezTo>
                <a:cubicBezTo>
                  <a:pt x="326294" y="381000"/>
                  <a:pt x="302845" y="435709"/>
                  <a:pt x="334107" y="404446"/>
                </a:cubicBezTo>
                <a:cubicBezTo>
                  <a:pt x="370321" y="368230"/>
                  <a:pt x="322176" y="388885"/>
                  <a:pt x="363415" y="375138"/>
                </a:cubicBezTo>
                <a:cubicBezTo>
                  <a:pt x="369277" y="369277"/>
                  <a:pt x="375693" y="363922"/>
                  <a:pt x="381000" y="357554"/>
                </a:cubicBezTo>
                <a:cubicBezTo>
                  <a:pt x="385510" y="352142"/>
                  <a:pt x="387421" y="344608"/>
                  <a:pt x="392723" y="339969"/>
                </a:cubicBezTo>
                <a:cubicBezTo>
                  <a:pt x="403326" y="330691"/>
                  <a:pt x="427892" y="316523"/>
                  <a:pt x="427892" y="316523"/>
                </a:cubicBezTo>
                <a:cubicBezTo>
                  <a:pt x="487145" y="227644"/>
                  <a:pt x="423013" y="318860"/>
                  <a:pt x="468923" y="263769"/>
                </a:cubicBezTo>
                <a:cubicBezTo>
                  <a:pt x="473433" y="258357"/>
                  <a:pt x="476136" y="251597"/>
                  <a:pt x="480646" y="246185"/>
                </a:cubicBezTo>
                <a:cubicBezTo>
                  <a:pt x="494751" y="229258"/>
                  <a:pt x="498522" y="228405"/>
                  <a:pt x="515815" y="216877"/>
                </a:cubicBezTo>
                <a:cubicBezTo>
                  <a:pt x="542034" y="177547"/>
                  <a:pt x="511147" y="216082"/>
                  <a:pt x="545123" y="193431"/>
                </a:cubicBezTo>
                <a:cubicBezTo>
                  <a:pt x="552020" y="188833"/>
                  <a:pt x="556339" y="181153"/>
                  <a:pt x="562707" y="175846"/>
                </a:cubicBezTo>
                <a:cubicBezTo>
                  <a:pt x="577857" y="163221"/>
                  <a:pt x="580253" y="164136"/>
                  <a:pt x="597877" y="158262"/>
                </a:cubicBezTo>
                <a:cubicBezTo>
                  <a:pt x="618337" y="137800"/>
                  <a:pt x="604357" y="148286"/>
                  <a:pt x="644769" y="134815"/>
                </a:cubicBezTo>
                <a:lnTo>
                  <a:pt x="644769" y="134815"/>
                </a:lnTo>
                <a:cubicBezTo>
                  <a:pt x="657823" y="126112"/>
                  <a:pt x="664532" y="123299"/>
                  <a:pt x="674077" y="111369"/>
                </a:cubicBezTo>
                <a:cubicBezTo>
                  <a:pt x="678478" y="105868"/>
                  <a:pt x="680819" y="98766"/>
                  <a:pt x="685800" y="93785"/>
                </a:cubicBezTo>
                <a:cubicBezTo>
                  <a:pt x="690781" y="88804"/>
                  <a:pt x="697883" y="86463"/>
                  <a:pt x="703384" y="82062"/>
                </a:cubicBezTo>
                <a:cubicBezTo>
                  <a:pt x="707699" y="78609"/>
                  <a:pt x="711199" y="74246"/>
                  <a:pt x="715107" y="70338"/>
                </a:cubicBezTo>
                <a:cubicBezTo>
                  <a:pt x="729843" y="26134"/>
                  <a:pt x="709964" y="80627"/>
                  <a:pt x="732692" y="35169"/>
                </a:cubicBezTo>
                <a:cubicBezTo>
                  <a:pt x="735455" y="29643"/>
                  <a:pt x="734184" y="21954"/>
                  <a:pt x="738553" y="17585"/>
                </a:cubicBezTo>
                <a:cubicBezTo>
                  <a:pt x="742922" y="13216"/>
                  <a:pt x="750612" y="14486"/>
                  <a:pt x="756138" y="11723"/>
                </a:cubicBezTo>
                <a:cubicBezTo>
                  <a:pt x="762439" y="8572"/>
                  <a:pt x="767861" y="3908"/>
                  <a:pt x="773723" y="0"/>
                </a:cubicBezTo>
                <a:cubicBezTo>
                  <a:pt x="793161" y="6480"/>
                  <a:pt x="785129" y="5862"/>
                  <a:pt x="797169" y="586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Freeform 66"/>
          <p:cNvSpPr/>
          <p:nvPr/>
        </p:nvSpPr>
        <p:spPr>
          <a:xfrm>
            <a:off x="4097216" y="2967403"/>
            <a:ext cx="263769" cy="369278"/>
          </a:xfrm>
          <a:custGeom>
            <a:avLst/>
            <a:gdLst>
              <a:gd name="connsiteX0" fmla="*/ 0 w 351692"/>
              <a:gd name="connsiteY0" fmla="*/ 480647 h 492370"/>
              <a:gd name="connsiteX1" fmla="*/ 5861 w 351692"/>
              <a:gd name="connsiteY1" fmla="*/ 328247 h 492370"/>
              <a:gd name="connsiteX2" fmla="*/ 11723 w 351692"/>
              <a:gd name="connsiteY2" fmla="*/ 293077 h 492370"/>
              <a:gd name="connsiteX3" fmla="*/ 5861 w 351692"/>
              <a:gd name="connsiteY3" fmla="*/ 193431 h 492370"/>
              <a:gd name="connsiteX4" fmla="*/ 17584 w 351692"/>
              <a:gd name="connsiteY4" fmla="*/ 117231 h 492370"/>
              <a:gd name="connsiteX5" fmla="*/ 29308 w 351692"/>
              <a:gd name="connsiteY5" fmla="*/ 105508 h 492370"/>
              <a:gd name="connsiteX6" fmla="*/ 46892 w 351692"/>
              <a:gd name="connsiteY6" fmla="*/ 64477 h 492370"/>
              <a:gd name="connsiteX7" fmla="*/ 64477 w 351692"/>
              <a:gd name="connsiteY7" fmla="*/ 52754 h 492370"/>
              <a:gd name="connsiteX8" fmla="*/ 76200 w 351692"/>
              <a:gd name="connsiteY8" fmla="*/ 35170 h 492370"/>
              <a:gd name="connsiteX9" fmla="*/ 111369 w 351692"/>
              <a:gd name="connsiteY9" fmla="*/ 17585 h 492370"/>
              <a:gd name="connsiteX10" fmla="*/ 146538 w 351692"/>
              <a:gd name="connsiteY10" fmla="*/ 0 h 492370"/>
              <a:gd name="connsiteX11" fmla="*/ 211015 w 351692"/>
              <a:gd name="connsiteY11" fmla="*/ 5862 h 492370"/>
              <a:gd name="connsiteX12" fmla="*/ 246184 w 351692"/>
              <a:gd name="connsiteY12" fmla="*/ 17585 h 492370"/>
              <a:gd name="connsiteX13" fmla="*/ 257908 w 351692"/>
              <a:gd name="connsiteY13" fmla="*/ 29308 h 492370"/>
              <a:gd name="connsiteX14" fmla="*/ 275492 w 351692"/>
              <a:gd name="connsiteY14" fmla="*/ 35170 h 492370"/>
              <a:gd name="connsiteX15" fmla="*/ 298938 w 351692"/>
              <a:gd name="connsiteY15" fmla="*/ 70339 h 492370"/>
              <a:gd name="connsiteX16" fmla="*/ 316523 w 351692"/>
              <a:gd name="connsiteY16" fmla="*/ 105508 h 492370"/>
              <a:gd name="connsiteX17" fmla="*/ 322384 w 351692"/>
              <a:gd name="connsiteY17" fmla="*/ 140677 h 492370"/>
              <a:gd name="connsiteX18" fmla="*/ 328246 w 351692"/>
              <a:gd name="connsiteY18" fmla="*/ 181708 h 492370"/>
              <a:gd name="connsiteX19" fmla="*/ 339969 w 351692"/>
              <a:gd name="connsiteY19" fmla="*/ 216877 h 492370"/>
              <a:gd name="connsiteX20" fmla="*/ 351692 w 351692"/>
              <a:gd name="connsiteY20" fmla="*/ 257908 h 492370"/>
              <a:gd name="connsiteX21" fmla="*/ 345831 w 351692"/>
              <a:gd name="connsiteY21" fmla="*/ 351693 h 492370"/>
              <a:gd name="connsiteX22" fmla="*/ 339969 w 351692"/>
              <a:gd name="connsiteY22" fmla="*/ 398585 h 492370"/>
              <a:gd name="connsiteX23" fmla="*/ 334108 w 351692"/>
              <a:gd name="connsiteY23" fmla="*/ 433754 h 492370"/>
              <a:gd name="connsiteX24" fmla="*/ 334108 w 351692"/>
              <a:gd name="connsiteY24" fmla="*/ 492370 h 492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1692" h="492370">
                <a:moveTo>
                  <a:pt x="0" y="480647"/>
                </a:moveTo>
                <a:cubicBezTo>
                  <a:pt x="1954" y="429847"/>
                  <a:pt x="2690" y="378986"/>
                  <a:pt x="5861" y="328247"/>
                </a:cubicBezTo>
                <a:cubicBezTo>
                  <a:pt x="6602" y="316385"/>
                  <a:pt x="11723" y="304962"/>
                  <a:pt x="11723" y="293077"/>
                </a:cubicBezTo>
                <a:cubicBezTo>
                  <a:pt x="11723" y="259804"/>
                  <a:pt x="7815" y="226646"/>
                  <a:pt x="5861" y="193431"/>
                </a:cubicBezTo>
                <a:cubicBezTo>
                  <a:pt x="6198" y="190058"/>
                  <a:pt x="7446" y="134127"/>
                  <a:pt x="17584" y="117231"/>
                </a:cubicBezTo>
                <a:cubicBezTo>
                  <a:pt x="20427" y="112492"/>
                  <a:pt x="25400" y="109416"/>
                  <a:pt x="29308" y="105508"/>
                </a:cubicBezTo>
                <a:cubicBezTo>
                  <a:pt x="33792" y="87572"/>
                  <a:pt x="33399" y="77970"/>
                  <a:pt x="46892" y="64477"/>
                </a:cubicBezTo>
                <a:cubicBezTo>
                  <a:pt x="51873" y="59496"/>
                  <a:pt x="58615" y="56662"/>
                  <a:pt x="64477" y="52754"/>
                </a:cubicBezTo>
                <a:cubicBezTo>
                  <a:pt x="68385" y="46893"/>
                  <a:pt x="71219" y="40151"/>
                  <a:pt x="76200" y="35170"/>
                </a:cubicBezTo>
                <a:cubicBezTo>
                  <a:pt x="92998" y="18372"/>
                  <a:pt x="92300" y="27119"/>
                  <a:pt x="111369" y="17585"/>
                </a:cubicBezTo>
                <a:cubicBezTo>
                  <a:pt x="156823" y="-5142"/>
                  <a:pt x="102337" y="14735"/>
                  <a:pt x="146538" y="0"/>
                </a:cubicBezTo>
                <a:cubicBezTo>
                  <a:pt x="168030" y="1954"/>
                  <a:pt x="189762" y="2111"/>
                  <a:pt x="211015" y="5862"/>
                </a:cubicBezTo>
                <a:cubicBezTo>
                  <a:pt x="223184" y="8010"/>
                  <a:pt x="246184" y="17585"/>
                  <a:pt x="246184" y="17585"/>
                </a:cubicBezTo>
                <a:cubicBezTo>
                  <a:pt x="250092" y="21493"/>
                  <a:pt x="253169" y="26465"/>
                  <a:pt x="257908" y="29308"/>
                </a:cubicBezTo>
                <a:cubicBezTo>
                  <a:pt x="263206" y="32487"/>
                  <a:pt x="271123" y="30801"/>
                  <a:pt x="275492" y="35170"/>
                </a:cubicBezTo>
                <a:cubicBezTo>
                  <a:pt x="285455" y="45133"/>
                  <a:pt x="291123" y="58616"/>
                  <a:pt x="298938" y="70339"/>
                </a:cubicBezTo>
                <a:cubicBezTo>
                  <a:pt x="314088" y="93064"/>
                  <a:pt x="308433" y="81242"/>
                  <a:pt x="316523" y="105508"/>
                </a:cubicBezTo>
                <a:cubicBezTo>
                  <a:pt x="318477" y="117231"/>
                  <a:pt x="320577" y="128931"/>
                  <a:pt x="322384" y="140677"/>
                </a:cubicBezTo>
                <a:cubicBezTo>
                  <a:pt x="324485" y="154332"/>
                  <a:pt x="325139" y="168246"/>
                  <a:pt x="328246" y="181708"/>
                </a:cubicBezTo>
                <a:cubicBezTo>
                  <a:pt x="331025" y="193749"/>
                  <a:pt x="336061" y="205154"/>
                  <a:pt x="339969" y="216877"/>
                </a:cubicBezTo>
                <a:cubicBezTo>
                  <a:pt x="348380" y="242108"/>
                  <a:pt x="344331" y="228463"/>
                  <a:pt x="351692" y="257908"/>
                </a:cubicBezTo>
                <a:cubicBezTo>
                  <a:pt x="349738" y="289170"/>
                  <a:pt x="348432" y="320479"/>
                  <a:pt x="345831" y="351693"/>
                </a:cubicBezTo>
                <a:cubicBezTo>
                  <a:pt x="344523" y="367391"/>
                  <a:pt x="342197" y="382991"/>
                  <a:pt x="339969" y="398585"/>
                </a:cubicBezTo>
                <a:cubicBezTo>
                  <a:pt x="338288" y="410350"/>
                  <a:pt x="334849" y="421892"/>
                  <a:pt x="334108" y="433754"/>
                </a:cubicBezTo>
                <a:cubicBezTo>
                  <a:pt x="332889" y="453255"/>
                  <a:pt x="334108" y="472831"/>
                  <a:pt x="334108" y="49237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7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5431998" y="1554866"/>
          <a:ext cx="3108722" cy="4063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Worksheet" r:id="rId3" imgW="6562562" imgH="8582040" progId="Excel.Sheet.12">
                  <p:embed/>
                </p:oleObj>
              </mc:Choice>
              <mc:Fallback>
                <p:oleObj name="Worksheet" r:id="rId3" imgW="6562562" imgH="8582040" progId="Excel.Sheet.12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31998" y="1554866"/>
                        <a:ext cx="3108722" cy="4063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9841" y="1306483"/>
            <a:ext cx="4430132" cy="4967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Air/water weights w/2000 meter foam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air weight = 1402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Drop weight = 300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water weight w/drop weight = 111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 smtClean="0"/>
              <a:t>In water weight wo/drop weight = -149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Note: 4000 meter foam loses 79 </a:t>
            </a:r>
            <a:r>
              <a:rPr lang="en-US" dirty="0" err="1" smtClean="0"/>
              <a:t>lbs</a:t>
            </a:r>
            <a:r>
              <a:rPr lang="en-US" dirty="0" smtClean="0"/>
              <a:t> of buoyancy and adds 77 </a:t>
            </a:r>
            <a:r>
              <a:rPr lang="en-US" dirty="0" err="1" smtClean="0"/>
              <a:t>lbs</a:t>
            </a:r>
            <a:r>
              <a:rPr lang="en-US" dirty="0" smtClean="0"/>
              <a:t> to in air weight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9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Supplemental Materials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5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92" y="132182"/>
            <a:ext cx="4165822" cy="31230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92" y="3339967"/>
            <a:ext cx="2096060" cy="15785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354" y="3339967"/>
            <a:ext cx="3539562" cy="26373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102" y="4039984"/>
            <a:ext cx="3053956" cy="22934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4978" y="288178"/>
            <a:ext cx="3977227" cy="298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21800"/>
            <a:ext cx="4224059" cy="3350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20600"/>
            <a:ext cx="4280136" cy="33504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Glenair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Connectors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417638"/>
            <a:ext cx="434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Pros: cheaper than </a:t>
            </a:r>
            <a:r>
              <a:rPr lang="en-US" dirty="0" err="1" smtClean="0"/>
              <a:t>Seacon</a:t>
            </a:r>
            <a:r>
              <a:rPr lang="en-US" dirty="0" smtClean="0"/>
              <a:t> </a:t>
            </a:r>
            <a:r>
              <a:rPr lang="en-US" dirty="0" err="1" smtClean="0"/>
              <a:t>Ti</a:t>
            </a:r>
            <a:r>
              <a:rPr lang="en-US" dirty="0" smtClean="0"/>
              <a:t> connectors</a:t>
            </a:r>
          </a:p>
          <a:p>
            <a:r>
              <a:rPr lang="en-US" dirty="0" smtClean="0"/>
              <a:t>Cons: long lead times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4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Tilt Motor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996"/>
            <a:ext cx="9144000" cy="58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40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42" y="-152400"/>
            <a:ext cx="8229600" cy="1143000"/>
          </a:xfrm>
        </p:spPr>
        <p:txBody>
          <a:bodyPr/>
          <a:lstStyle/>
          <a:p>
            <a:r>
              <a:rPr lang="en-US" dirty="0" smtClean="0"/>
              <a:t>Snappy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1586"/>
            <a:ext cx="8222588" cy="617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92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381000"/>
            <a:ext cx="705632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8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Strobe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00"/>
            <a:ext cx="939165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78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074"/>
            <a:ext cx="9022306" cy="667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91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image a fixed area of a chosen coral community. The area should be large enough to be relevant to abundance studies.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capture images of substantial resolution to identify 10 cm organisms.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engineered to operate without maintenance for up to one year.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at sites as deep as Sur Ridge. 4k preferable.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308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3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capture images at the frequency necessary to study changes in community structure. Every hour sufficient.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as a free vehicle.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leverage to the extent possible from previously developed technology and COTS solutions.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operated and maintained by non-engineering personnel.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en-US" sz="2800" dirty="0"/>
              <a:t>The </a:t>
            </a:r>
            <a:r>
              <a:rPr lang="en-US" sz="2800" dirty="0" err="1"/>
              <a:t>DisCO</a:t>
            </a:r>
            <a:r>
              <a:rPr lang="en-US" sz="2800" dirty="0"/>
              <a:t> shall be deployable from the Western Flyer. Nice to have Rachel Carson.</a:t>
            </a:r>
          </a:p>
          <a:p>
            <a:pPr marL="514350" indent="-514350">
              <a:buFont typeface="+mj-lt"/>
              <a:buAutoNum type="arabicPeriod" startAt="5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005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Smith Time-Lapse Camera Tripod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1800" y="1600201"/>
            <a:ext cx="2286000" cy="405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1 picture/hour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Images 20m2 of seafloor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Duration: 1 year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Successful in field for many years </a:t>
            </a:r>
            <a:endParaRPr lang="en-US" sz="2400" dirty="0"/>
          </a:p>
        </p:txBody>
      </p:sp>
      <p:pic>
        <p:nvPicPr>
          <p:cNvPr id="5" name="Picture 2" descr="T:\alana\Tripod pics and videos\P100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6096000" cy="457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1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8100"/>
            <a:ext cx="8229600" cy="1143000"/>
          </a:xfrm>
        </p:spPr>
        <p:txBody>
          <a:bodyPr/>
          <a:lstStyle/>
          <a:p>
            <a:r>
              <a:rPr lang="en-US" dirty="0" smtClean="0"/>
              <a:t>Smith Dual Tripod FOV</a:t>
            </a:r>
            <a:endParaRPr lang="en-US" dirty="0"/>
          </a:p>
        </p:txBody>
      </p:sp>
      <p:pic>
        <p:nvPicPr>
          <p:cNvPr id="1026" name="Picture 2" descr="Y:\900622.PelagicBenthic\CameraTripod\FOV Drawings\Tripod FOV side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" t="29361" r="-782" b="-6045"/>
          <a:stretch/>
        </p:blipFill>
        <p:spPr bwMode="auto">
          <a:xfrm>
            <a:off x="-28575" y="1143000"/>
            <a:ext cx="9226378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1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248400"/>
            <a:ext cx="8305800" cy="4111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Seafloor area viewed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7891019"/>
              </p:ext>
            </p:extLst>
          </p:nvPr>
        </p:nvGraphicFramePr>
        <p:xfrm>
          <a:off x="1981200" y="685800"/>
          <a:ext cx="5181600" cy="5267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Acrobat Document" r:id="rId3" imgW="3428784" imgH="3486148" progId="AcroExch.Document.DC">
                  <p:embed/>
                </p:oleObj>
              </mc:Choice>
              <mc:Fallback>
                <p:oleObj name="Acrobat Document" r:id="rId3" imgW="3428784" imgH="3486148" progId="AcroExch.Document.DC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685800"/>
                        <a:ext cx="5181600" cy="5267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257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63749"/>
              </p:ext>
            </p:extLst>
          </p:nvPr>
        </p:nvGraphicFramePr>
        <p:xfrm>
          <a:off x="0" y="457201"/>
          <a:ext cx="9189366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Acrobat Document" r:id="rId3" imgW="8820074" imgH="6143560" progId="AcroExch.Document.DC">
                  <p:embed/>
                </p:oleObj>
              </mc:Choice>
              <mc:Fallback>
                <p:oleObj name="Acrobat Document" r:id="rId3" imgW="8820074" imgH="61435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457201"/>
                        <a:ext cx="9189366" cy="640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718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DiSCO</a:t>
            </a:r>
            <a:r>
              <a:rPr lang="en-US" dirty="0" smtClean="0"/>
              <a:t>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41148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More topography</a:t>
            </a:r>
          </a:p>
          <a:p>
            <a:r>
              <a:rPr lang="en-US" sz="2800" dirty="0" smtClean="0"/>
              <a:t>More visually dynamic targets</a:t>
            </a:r>
          </a:p>
          <a:p>
            <a:r>
              <a:rPr lang="en-US" sz="2800" dirty="0" smtClean="0"/>
              <a:t>More active area- high currents</a:t>
            </a:r>
          </a:p>
          <a:p>
            <a:r>
              <a:rPr lang="en-US" sz="2800" dirty="0" smtClean="0"/>
              <a:t>Must be positioned to area of interest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922" y="1295401"/>
            <a:ext cx="3557500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922" y="4114800"/>
            <a:ext cx="3557500" cy="26694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4490804"/>
            <a:ext cx="3053956" cy="229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6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648</Words>
  <Application>Microsoft Office PowerPoint</Application>
  <PresentationFormat>On-screen Show (4:3)</PresentationFormat>
  <Paragraphs>128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1_Office Theme</vt:lpstr>
      <vt:lpstr>Acrobat Document</vt:lpstr>
      <vt:lpstr>Worksheet</vt:lpstr>
      <vt:lpstr>Deep Sea Coral Observatory Design Review</vt:lpstr>
      <vt:lpstr>Project Goal</vt:lpstr>
      <vt:lpstr>DiSCO Functional Requirements</vt:lpstr>
      <vt:lpstr>DiSCO Functional Requirements</vt:lpstr>
      <vt:lpstr>Smith Time-Lapse Camera Tripod</vt:lpstr>
      <vt:lpstr>Smith Dual Tripod FOV</vt:lpstr>
      <vt:lpstr>PowerPoint Presentation</vt:lpstr>
      <vt:lpstr>PowerPoint Presentation</vt:lpstr>
      <vt:lpstr>DiSCO Challenges</vt:lpstr>
      <vt:lpstr>DiSCO Development</vt:lpstr>
      <vt:lpstr>DiSCO Block Diagram</vt:lpstr>
      <vt:lpstr>New Components</vt:lpstr>
      <vt:lpstr>Real-time Comms with ROV</vt:lpstr>
      <vt:lpstr>ROV Connection </vt:lpstr>
      <vt:lpstr>DiSCO Block Diagram</vt:lpstr>
      <vt:lpstr>New Camera</vt:lpstr>
      <vt:lpstr>Energy budget</vt:lpstr>
      <vt:lpstr>Mechanical Requirements:</vt:lpstr>
      <vt:lpstr>Tripod Frame</vt:lpstr>
      <vt:lpstr>PowerPoint Presentation</vt:lpstr>
      <vt:lpstr>Air/water weights w/2000 meter foam</vt:lpstr>
      <vt:lpstr>Supplemental Materials</vt:lpstr>
      <vt:lpstr>PowerPoint Presentation</vt:lpstr>
      <vt:lpstr>Glenair Ti Connectors</vt:lpstr>
      <vt:lpstr>Tilt Motor</vt:lpstr>
      <vt:lpstr>Snappy</vt:lpstr>
      <vt:lpstr>PowerPoint Presentation</vt:lpstr>
      <vt:lpstr>Strobe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Sea Coral Observatory Design Review</dc:title>
  <dc:creator>Alana Sherman</dc:creator>
  <cp:lastModifiedBy>Alana Sherman</cp:lastModifiedBy>
  <cp:revision>44</cp:revision>
  <dcterms:created xsi:type="dcterms:W3CDTF">2019-03-25T19:33:05Z</dcterms:created>
  <dcterms:modified xsi:type="dcterms:W3CDTF">2019-04-01T18:12:48Z</dcterms:modified>
</cp:coreProperties>
</file>