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24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781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5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10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543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57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522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758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95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31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046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375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A798C-D654-4253-A1F4-D65EBCEEADED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13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Coral Observatory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Camera Tripod</a:t>
            </a:r>
          </a:p>
          <a:p>
            <a:r>
              <a:rPr lang="en-US" dirty="0" smtClean="0"/>
              <a:t>Mechanical Design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11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Requirements: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Deploy &amp; recover off the Flyer &amp; Carson</a:t>
            </a:r>
          </a:p>
          <a:p>
            <a:r>
              <a:rPr lang="en-US" dirty="0" smtClean="0"/>
              <a:t>2000 meter depth rating (4000 meter would be nice)</a:t>
            </a:r>
          </a:p>
          <a:p>
            <a:r>
              <a:rPr lang="en-US" dirty="0" smtClean="0"/>
              <a:t>ROV able to move and manipulate position</a:t>
            </a:r>
          </a:p>
          <a:p>
            <a:r>
              <a:rPr lang="en-US" dirty="0" smtClean="0"/>
              <a:t>Hold position on seafloor in up to 1 knot of current</a:t>
            </a:r>
          </a:p>
          <a:p>
            <a:r>
              <a:rPr lang="en-US" dirty="0" smtClean="0"/>
              <a:t>Camera approximately 1.5 meters above seafloor</a:t>
            </a:r>
          </a:p>
          <a:p>
            <a:r>
              <a:rPr lang="en-US" dirty="0" smtClean="0"/>
              <a:t>Acoustic release plus backup manual release by ROV</a:t>
            </a:r>
          </a:p>
          <a:p>
            <a:r>
              <a:rPr lang="en-US" dirty="0" smtClean="0"/>
              <a:t>Capability to fine tune position of camera</a:t>
            </a:r>
          </a:p>
        </p:txBody>
      </p:sp>
    </p:spTree>
    <p:extLst>
      <p:ext uri="{BB962C8B-B14F-4D97-AF65-F5344CB8AC3E}">
        <p14:creationId xmlns:p14="http://schemas.microsoft.com/office/powerpoint/2010/main" val="36665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Tripod Frame</a:t>
            </a:r>
            <a:endParaRPr lang="en-US" sz="4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235" b="98178" l="41558" r="65994">
                        <a14:backgroundMark x1="55753" y1="44737" x2="55753" y2="44737"/>
                        <a14:backgroundMark x1="44603" y1="72470" x2="44603" y2="72470"/>
                        <a14:backgroundMark x1="48399" y1="31680" x2="48399" y2="31680"/>
                        <a14:backgroundMark x1="47647" y1="32490" x2="47647" y2="32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62" r="25262"/>
          <a:stretch/>
        </p:blipFill>
        <p:spPr>
          <a:xfrm>
            <a:off x="5890845" y="905364"/>
            <a:ext cx="6132757" cy="4873625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713412" cy="381158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Make design flexible to adapt to future changes/requirements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Galvanize steel members to reduce cost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Bolt together frame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Frame dimensions a’ x b’ x c’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95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5" t="11026" r="39511" b="4554"/>
          <a:stretch/>
        </p:blipFill>
        <p:spPr>
          <a:xfrm>
            <a:off x="633045" y="2819400"/>
            <a:ext cx="2737339" cy="36927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0" t="10222" r="33508" b="3615"/>
          <a:stretch/>
        </p:blipFill>
        <p:spPr>
          <a:xfrm>
            <a:off x="3927229" y="2743200"/>
            <a:ext cx="3358661" cy="37689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96" t="11160" r="35606"/>
          <a:stretch/>
        </p:blipFill>
        <p:spPr>
          <a:xfrm>
            <a:off x="8768862" y="741574"/>
            <a:ext cx="2725616" cy="38861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1" t="8078" r="31119" b="18892"/>
          <a:stretch/>
        </p:blipFill>
        <p:spPr>
          <a:xfrm>
            <a:off x="3927229" y="279439"/>
            <a:ext cx="3458307" cy="246376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54385" y="1376208"/>
            <a:ext cx="15712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Strobe w/swivel mounts</a:t>
            </a:r>
            <a:endParaRPr lang="en-US" sz="11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651738" y="1606062"/>
            <a:ext cx="439616" cy="169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33399" y="3868615"/>
            <a:ext cx="652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Acoustic </a:t>
            </a:r>
          </a:p>
          <a:p>
            <a:r>
              <a:rPr lang="en-US" sz="1000" dirty="0" smtClean="0"/>
              <a:t>Release</a:t>
            </a:r>
            <a:endParaRPr lang="en-US" sz="10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101969" y="4183733"/>
            <a:ext cx="486508" cy="84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37913" y="2502271"/>
            <a:ext cx="19351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Recovery line float w/x? meters </a:t>
            </a:r>
          </a:p>
          <a:p>
            <a:r>
              <a:rPr lang="en-US" sz="1000" dirty="0" smtClean="0"/>
              <a:t>of lift line attached to lift bail</a:t>
            </a:r>
            <a:endParaRPr lang="en-US" sz="1000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101969" y="2980168"/>
            <a:ext cx="316523" cy="491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096018" y="5385252"/>
            <a:ext cx="10903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Tag line bails (X3)</a:t>
            </a:r>
            <a:endParaRPr lang="en-US" sz="1000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6893171" y="5527431"/>
            <a:ext cx="269629" cy="2315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454363" y="4424709"/>
            <a:ext cx="14478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Release weight (300 </a:t>
            </a:r>
            <a:r>
              <a:rPr lang="en-US" sz="1000" dirty="0" err="1" smtClean="0"/>
              <a:t>lbs</a:t>
            </a:r>
            <a:r>
              <a:rPr lang="en-US" sz="1000" dirty="0" smtClean="0"/>
              <a:t>)</a:t>
            </a:r>
            <a:endParaRPr lang="en-US" sz="1000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10257691" y="4183733"/>
            <a:ext cx="293078" cy="240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893697" y="5079908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Manual pull</a:t>
            </a:r>
          </a:p>
          <a:p>
            <a:r>
              <a:rPr lang="en-US" sz="1000" dirty="0" smtClean="0"/>
              <a:t>pin release</a:t>
            </a:r>
            <a:endParaRPr lang="en-US" sz="1000" dirty="0"/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2356340" y="5279963"/>
            <a:ext cx="596091" cy="182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857641" y="3063338"/>
            <a:ext cx="10070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Battery housing</a:t>
            </a:r>
            <a:endParaRPr lang="en-US" sz="1000" dirty="0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8839200" y="3232615"/>
            <a:ext cx="556846" cy="360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130899" y="757307"/>
            <a:ext cx="9108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Floor grating</a:t>
            </a:r>
            <a:endParaRPr lang="en-US" sz="1100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4994030" y="889103"/>
            <a:ext cx="439616" cy="169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061255" y="2863283"/>
            <a:ext cx="13099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Deployment/Rec. bail</a:t>
            </a:r>
            <a:endParaRPr lang="en-US" sz="1000" dirty="0"/>
          </a:p>
        </p:txBody>
      </p:sp>
      <p:cxnSp>
        <p:nvCxnSpPr>
          <p:cNvPr id="43" name="Straight Arrow Connector 42"/>
          <p:cNvCxnSpPr>
            <a:stCxn id="42" idx="1"/>
          </p:cNvCxnSpPr>
          <p:nvPr/>
        </p:nvCxnSpPr>
        <p:spPr>
          <a:xfrm flipH="1" flipV="1">
            <a:off x="5720862" y="2980168"/>
            <a:ext cx="340393" cy="6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588477" y="4833687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Chain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36353" y="4665784"/>
            <a:ext cx="5870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Camera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032045" y="3364523"/>
            <a:ext cx="587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Camera</a:t>
            </a:r>
          </a:p>
          <a:p>
            <a:r>
              <a:rPr lang="en-US" sz="1000" dirty="0" smtClean="0"/>
              <a:t>Tilt unit</a:t>
            </a:r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2843927" y="3747129"/>
            <a:ext cx="283484" cy="485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6260828" y="820616"/>
            <a:ext cx="9925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Syntactic float</a:t>
            </a:r>
            <a:endParaRPr lang="en-US" sz="1100" dirty="0"/>
          </a:p>
        </p:txBody>
      </p:sp>
      <p:cxnSp>
        <p:nvCxnSpPr>
          <p:cNvPr id="55" name="Straight Arrow Connector 54"/>
          <p:cNvCxnSpPr/>
          <p:nvPr/>
        </p:nvCxnSpPr>
        <p:spPr>
          <a:xfrm flipH="1">
            <a:off x="5851214" y="1057276"/>
            <a:ext cx="493653" cy="548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179519" y="2970756"/>
            <a:ext cx="8739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ROV lift strap</a:t>
            </a: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4978122" y="3120109"/>
            <a:ext cx="478693" cy="66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190954" y="4751811"/>
            <a:ext cx="16113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ODI receptacle (not shown)</a:t>
            </a:r>
            <a:endParaRPr lang="en-US" sz="1000" dirty="0"/>
          </a:p>
        </p:txBody>
      </p:sp>
      <p:cxnSp>
        <p:nvCxnSpPr>
          <p:cNvPr id="60" name="Straight Arrow Connector 59"/>
          <p:cNvCxnSpPr/>
          <p:nvPr/>
        </p:nvCxnSpPr>
        <p:spPr>
          <a:xfrm flipH="1">
            <a:off x="6319817" y="4912005"/>
            <a:ext cx="911016" cy="8616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Freeform 64"/>
          <p:cNvSpPr/>
          <p:nvPr/>
        </p:nvSpPr>
        <p:spPr>
          <a:xfrm>
            <a:off x="1465385" y="3124200"/>
            <a:ext cx="797169" cy="451338"/>
          </a:xfrm>
          <a:custGeom>
            <a:avLst/>
            <a:gdLst>
              <a:gd name="connsiteX0" fmla="*/ 0 w 797169"/>
              <a:gd name="connsiteY0" fmla="*/ 375138 h 451338"/>
              <a:gd name="connsiteX1" fmla="*/ 23446 w 797169"/>
              <a:gd name="connsiteY1" fmla="*/ 345831 h 451338"/>
              <a:gd name="connsiteX2" fmla="*/ 64477 w 797169"/>
              <a:gd name="connsiteY2" fmla="*/ 304800 h 451338"/>
              <a:gd name="connsiteX3" fmla="*/ 105507 w 797169"/>
              <a:gd name="connsiteY3" fmla="*/ 316523 h 451338"/>
              <a:gd name="connsiteX4" fmla="*/ 123092 w 797169"/>
              <a:gd name="connsiteY4" fmla="*/ 328246 h 451338"/>
              <a:gd name="connsiteX5" fmla="*/ 128953 w 797169"/>
              <a:gd name="connsiteY5" fmla="*/ 345831 h 451338"/>
              <a:gd name="connsiteX6" fmla="*/ 140677 w 797169"/>
              <a:gd name="connsiteY6" fmla="*/ 357554 h 451338"/>
              <a:gd name="connsiteX7" fmla="*/ 152400 w 797169"/>
              <a:gd name="connsiteY7" fmla="*/ 375138 h 451338"/>
              <a:gd name="connsiteX8" fmla="*/ 164123 w 797169"/>
              <a:gd name="connsiteY8" fmla="*/ 386862 h 451338"/>
              <a:gd name="connsiteX9" fmla="*/ 175846 w 797169"/>
              <a:gd name="connsiteY9" fmla="*/ 404446 h 451338"/>
              <a:gd name="connsiteX10" fmla="*/ 193430 w 797169"/>
              <a:gd name="connsiteY10" fmla="*/ 416169 h 451338"/>
              <a:gd name="connsiteX11" fmla="*/ 222738 w 797169"/>
              <a:gd name="connsiteY11" fmla="*/ 451338 h 451338"/>
              <a:gd name="connsiteX12" fmla="*/ 293077 w 797169"/>
              <a:gd name="connsiteY12" fmla="*/ 439615 h 451338"/>
              <a:gd name="connsiteX13" fmla="*/ 310661 w 797169"/>
              <a:gd name="connsiteY13" fmla="*/ 427892 h 451338"/>
              <a:gd name="connsiteX14" fmla="*/ 334107 w 797169"/>
              <a:gd name="connsiteY14" fmla="*/ 404446 h 451338"/>
              <a:gd name="connsiteX15" fmla="*/ 363415 w 797169"/>
              <a:gd name="connsiteY15" fmla="*/ 375138 h 451338"/>
              <a:gd name="connsiteX16" fmla="*/ 381000 w 797169"/>
              <a:gd name="connsiteY16" fmla="*/ 357554 h 451338"/>
              <a:gd name="connsiteX17" fmla="*/ 392723 w 797169"/>
              <a:gd name="connsiteY17" fmla="*/ 339969 h 451338"/>
              <a:gd name="connsiteX18" fmla="*/ 427892 w 797169"/>
              <a:gd name="connsiteY18" fmla="*/ 316523 h 451338"/>
              <a:gd name="connsiteX19" fmla="*/ 468923 w 797169"/>
              <a:gd name="connsiteY19" fmla="*/ 263769 h 451338"/>
              <a:gd name="connsiteX20" fmla="*/ 480646 w 797169"/>
              <a:gd name="connsiteY20" fmla="*/ 246185 h 451338"/>
              <a:gd name="connsiteX21" fmla="*/ 515815 w 797169"/>
              <a:gd name="connsiteY21" fmla="*/ 216877 h 451338"/>
              <a:gd name="connsiteX22" fmla="*/ 545123 w 797169"/>
              <a:gd name="connsiteY22" fmla="*/ 193431 h 451338"/>
              <a:gd name="connsiteX23" fmla="*/ 562707 w 797169"/>
              <a:gd name="connsiteY23" fmla="*/ 175846 h 451338"/>
              <a:gd name="connsiteX24" fmla="*/ 597877 w 797169"/>
              <a:gd name="connsiteY24" fmla="*/ 158262 h 451338"/>
              <a:gd name="connsiteX25" fmla="*/ 644769 w 797169"/>
              <a:gd name="connsiteY25" fmla="*/ 134815 h 451338"/>
              <a:gd name="connsiteX26" fmla="*/ 644769 w 797169"/>
              <a:gd name="connsiteY26" fmla="*/ 134815 h 451338"/>
              <a:gd name="connsiteX27" fmla="*/ 674077 w 797169"/>
              <a:gd name="connsiteY27" fmla="*/ 111369 h 451338"/>
              <a:gd name="connsiteX28" fmla="*/ 685800 w 797169"/>
              <a:gd name="connsiteY28" fmla="*/ 93785 h 451338"/>
              <a:gd name="connsiteX29" fmla="*/ 703384 w 797169"/>
              <a:gd name="connsiteY29" fmla="*/ 82062 h 451338"/>
              <a:gd name="connsiteX30" fmla="*/ 715107 w 797169"/>
              <a:gd name="connsiteY30" fmla="*/ 70338 h 451338"/>
              <a:gd name="connsiteX31" fmla="*/ 732692 w 797169"/>
              <a:gd name="connsiteY31" fmla="*/ 35169 h 451338"/>
              <a:gd name="connsiteX32" fmla="*/ 738553 w 797169"/>
              <a:gd name="connsiteY32" fmla="*/ 17585 h 451338"/>
              <a:gd name="connsiteX33" fmla="*/ 756138 w 797169"/>
              <a:gd name="connsiteY33" fmla="*/ 11723 h 451338"/>
              <a:gd name="connsiteX34" fmla="*/ 773723 w 797169"/>
              <a:gd name="connsiteY34" fmla="*/ 0 h 451338"/>
              <a:gd name="connsiteX35" fmla="*/ 797169 w 797169"/>
              <a:gd name="connsiteY35" fmla="*/ 5862 h 4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97169" h="451338">
                <a:moveTo>
                  <a:pt x="0" y="375138"/>
                </a:moveTo>
                <a:cubicBezTo>
                  <a:pt x="7815" y="365369"/>
                  <a:pt x="16088" y="355949"/>
                  <a:pt x="23446" y="345831"/>
                </a:cubicBezTo>
                <a:cubicBezTo>
                  <a:pt x="53545" y="304446"/>
                  <a:pt x="32111" y="315589"/>
                  <a:pt x="64477" y="304800"/>
                </a:cubicBezTo>
                <a:cubicBezTo>
                  <a:pt x="71985" y="306677"/>
                  <a:pt x="97101" y="312320"/>
                  <a:pt x="105507" y="316523"/>
                </a:cubicBezTo>
                <a:cubicBezTo>
                  <a:pt x="111808" y="319673"/>
                  <a:pt x="117230" y="324338"/>
                  <a:pt x="123092" y="328246"/>
                </a:cubicBezTo>
                <a:cubicBezTo>
                  <a:pt x="125046" y="334108"/>
                  <a:pt x="125774" y="340533"/>
                  <a:pt x="128953" y="345831"/>
                </a:cubicBezTo>
                <a:cubicBezTo>
                  <a:pt x="131796" y="350570"/>
                  <a:pt x="137224" y="353239"/>
                  <a:pt x="140677" y="357554"/>
                </a:cubicBezTo>
                <a:cubicBezTo>
                  <a:pt x="145078" y="363055"/>
                  <a:pt x="147999" y="369637"/>
                  <a:pt x="152400" y="375138"/>
                </a:cubicBezTo>
                <a:cubicBezTo>
                  <a:pt x="155852" y="379454"/>
                  <a:pt x="160671" y="382546"/>
                  <a:pt x="164123" y="386862"/>
                </a:cubicBezTo>
                <a:cubicBezTo>
                  <a:pt x="168524" y="392363"/>
                  <a:pt x="170865" y="399465"/>
                  <a:pt x="175846" y="404446"/>
                </a:cubicBezTo>
                <a:cubicBezTo>
                  <a:pt x="180827" y="409427"/>
                  <a:pt x="188018" y="411659"/>
                  <a:pt x="193430" y="416169"/>
                </a:cubicBezTo>
                <a:cubicBezTo>
                  <a:pt x="210355" y="430273"/>
                  <a:pt x="211211" y="434048"/>
                  <a:pt x="222738" y="451338"/>
                </a:cubicBezTo>
                <a:cubicBezTo>
                  <a:pt x="239458" y="449480"/>
                  <a:pt x="273436" y="449436"/>
                  <a:pt x="293077" y="439615"/>
                </a:cubicBezTo>
                <a:cubicBezTo>
                  <a:pt x="299378" y="436465"/>
                  <a:pt x="304800" y="431800"/>
                  <a:pt x="310661" y="427892"/>
                </a:cubicBezTo>
                <a:cubicBezTo>
                  <a:pt x="326294" y="381000"/>
                  <a:pt x="302845" y="435709"/>
                  <a:pt x="334107" y="404446"/>
                </a:cubicBezTo>
                <a:cubicBezTo>
                  <a:pt x="370321" y="368230"/>
                  <a:pt x="322176" y="388885"/>
                  <a:pt x="363415" y="375138"/>
                </a:cubicBezTo>
                <a:cubicBezTo>
                  <a:pt x="369277" y="369277"/>
                  <a:pt x="375693" y="363922"/>
                  <a:pt x="381000" y="357554"/>
                </a:cubicBezTo>
                <a:cubicBezTo>
                  <a:pt x="385510" y="352142"/>
                  <a:pt x="387421" y="344608"/>
                  <a:pt x="392723" y="339969"/>
                </a:cubicBezTo>
                <a:cubicBezTo>
                  <a:pt x="403326" y="330691"/>
                  <a:pt x="427892" y="316523"/>
                  <a:pt x="427892" y="316523"/>
                </a:cubicBezTo>
                <a:cubicBezTo>
                  <a:pt x="487145" y="227644"/>
                  <a:pt x="423013" y="318860"/>
                  <a:pt x="468923" y="263769"/>
                </a:cubicBezTo>
                <a:cubicBezTo>
                  <a:pt x="473433" y="258357"/>
                  <a:pt x="476136" y="251597"/>
                  <a:pt x="480646" y="246185"/>
                </a:cubicBezTo>
                <a:cubicBezTo>
                  <a:pt x="494751" y="229258"/>
                  <a:pt x="498522" y="228405"/>
                  <a:pt x="515815" y="216877"/>
                </a:cubicBezTo>
                <a:cubicBezTo>
                  <a:pt x="542034" y="177547"/>
                  <a:pt x="511147" y="216082"/>
                  <a:pt x="545123" y="193431"/>
                </a:cubicBezTo>
                <a:cubicBezTo>
                  <a:pt x="552020" y="188833"/>
                  <a:pt x="556339" y="181153"/>
                  <a:pt x="562707" y="175846"/>
                </a:cubicBezTo>
                <a:cubicBezTo>
                  <a:pt x="577857" y="163221"/>
                  <a:pt x="580253" y="164136"/>
                  <a:pt x="597877" y="158262"/>
                </a:cubicBezTo>
                <a:cubicBezTo>
                  <a:pt x="618337" y="137800"/>
                  <a:pt x="604357" y="148286"/>
                  <a:pt x="644769" y="134815"/>
                </a:cubicBezTo>
                <a:lnTo>
                  <a:pt x="644769" y="134815"/>
                </a:lnTo>
                <a:cubicBezTo>
                  <a:pt x="657823" y="126112"/>
                  <a:pt x="664532" y="123299"/>
                  <a:pt x="674077" y="111369"/>
                </a:cubicBezTo>
                <a:cubicBezTo>
                  <a:pt x="678478" y="105868"/>
                  <a:pt x="680819" y="98766"/>
                  <a:pt x="685800" y="93785"/>
                </a:cubicBezTo>
                <a:cubicBezTo>
                  <a:pt x="690781" y="88804"/>
                  <a:pt x="697883" y="86463"/>
                  <a:pt x="703384" y="82062"/>
                </a:cubicBezTo>
                <a:cubicBezTo>
                  <a:pt x="707699" y="78609"/>
                  <a:pt x="711199" y="74246"/>
                  <a:pt x="715107" y="70338"/>
                </a:cubicBezTo>
                <a:cubicBezTo>
                  <a:pt x="729843" y="26134"/>
                  <a:pt x="709964" y="80627"/>
                  <a:pt x="732692" y="35169"/>
                </a:cubicBezTo>
                <a:cubicBezTo>
                  <a:pt x="735455" y="29643"/>
                  <a:pt x="734184" y="21954"/>
                  <a:pt x="738553" y="17585"/>
                </a:cubicBezTo>
                <a:cubicBezTo>
                  <a:pt x="742922" y="13216"/>
                  <a:pt x="750612" y="14486"/>
                  <a:pt x="756138" y="11723"/>
                </a:cubicBezTo>
                <a:cubicBezTo>
                  <a:pt x="762439" y="8572"/>
                  <a:pt x="767861" y="3908"/>
                  <a:pt x="773723" y="0"/>
                </a:cubicBezTo>
                <a:cubicBezTo>
                  <a:pt x="793161" y="6480"/>
                  <a:pt x="785129" y="5862"/>
                  <a:pt x="797169" y="586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5462954" y="2813538"/>
            <a:ext cx="351692" cy="492370"/>
          </a:xfrm>
          <a:custGeom>
            <a:avLst/>
            <a:gdLst>
              <a:gd name="connsiteX0" fmla="*/ 0 w 351692"/>
              <a:gd name="connsiteY0" fmla="*/ 480647 h 492370"/>
              <a:gd name="connsiteX1" fmla="*/ 5861 w 351692"/>
              <a:gd name="connsiteY1" fmla="*/ 328247 h 492370"/>
              <a:gd name="connsiteX2" fmla="*/ 11723 w 351692"/>
              <a:gd name="connsiteY2" fmla="*/ 293077 h 492370"/>
              <a:gd name="connsiteX3" fmla="*/ 5861 w 351692"/>
              <a:gd name="connsiteY3" fmla="*/ 193431 h 492370"/>
              <a:gd name="connsiteX4" fmla="*/ 17584 w 351692"/>
              <a:gd name="connsiteY4" fmla="*/ 117231 h 492370"/>
              <a:gd name="connsiteX5" fmla="*/ 29308 w 351692"/>
              <a:gd name="connsiteY5" fmla="*/ 105508 h 492370"/>
              <a:gd name="connsiteX6" fmla="*/ 46892 w 351692"/>
              <a:gd name="connsiteY6" fmla="*/ 64477 h 492370"/>
              <a:gd name="connsiteX7" fmla="*/ 64477 w 351692"/>
              <a:gd name="connsiteY7" fmla="*/ 52754 h 492370"/>
              <a:gd name="connsiteX8" fmla="*/ 76200 w 351692"/>
              <a:gd name="connsiteY8" fmla="*/ 35170 h 492370"/>
              <a:gd name="connsiteX9" fmla="*/ 111369 w 351692"/>
              <a:gd name="connsiteY9" fmla="*/ 17585 h 492370"/>
              <a:gd name="connsiteX10" fmla="*/ 146538 w 351692"/>
              <a:gd name="connsiteY10" fmla="*/ 0 h 492370"/>
              <a:gd name="connsiteX11" fmla="*/ 211015 w 351692"/>
              <a:gd name="connsiteY11" fmla="*/ 5862 h 492370"/>
              <a:gd name="connsiteX12" fmla="*/ 246184 w 351692"/>
              <a:gd name="connsiteY12" fmla="*/ 17585 h 492370"/>
              <a:gd name="connsiteX13" fmla="*/ 257908 w 351692"/>
              <a:gd name="connsiteY13" fmla="*/ 29308 h 492370"/>
              <a:gd name="connsiteX14" fmla="*/ 275492 w 351692"/>
              <a:gd name="connsiteY14" fmla="*/ 35170 h 492370"/>
              <a:gd name="connsiteX15" fmla="*/ 298938 w 351692"/>
              <a:gd name="connsiteY15" fmla="*/ 70339 h 492370"/>
              <a:gd name="connsiteX16" fmla="*/ 316523 w 351692"/>
              <a:gd name="connsiteY16" fmla="*/ 105508 h 492370"/>
              <a:gd name="connsiteX17" fmla="*/ 322384 w 351692"/>
              <a:gd name="connsiteY17" fmla="*/ 140677 h 492370"/>
              <a:gd name="connsiteX18" fmla="*/ 328246 w 351692"/>
              <a:gd name="connsiteY18" fmla="*/ 181708 h 492370"/>
              <a:gd name="connsiteX19" fmla="*/ 339969 w 351692"/>
              <a:gd name="connsiteY19" fmla="*/ 216877 h 492370"/>
              <a:gd name="connsiteX20" fmla="*/ 351692 w 351692"/>
              <a:gd name="connsiteY20" fmla="*/ 257908 h 492370"/>
              <a:gd name="connsiteX21" fmla="*/ 345831 w 351692"/>
              <a:gd name="connsiteY21" fmla="*/ 351693 h 492370"/>
              <a:gd name="connsiteX22" fmla="*/ 339969 w 351692"/>
              <a:gd name="connsiteY22" fmla="*/ 398585 h 492370"/>
              <a:gd name="connsiteX23" fmla="*/ 334108 w 351692"/>
              <a:gd name="connsiteY23" fmla="*/ 433754 h 492370"/>
              <a:gd name="connsiteX24" fmla="*/ 334108 w 351692"/>
              <a:gd name="connsiteY24" fmla="*/ 492370 h 492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51692" h="492370">
                <a:moveTo>
                  <a:pt x="0" y="480647"/>
                </a:moveTo>
                <a:cubicBezTo>
                  <a:pt x="1954" y="429847"/>
                  <a:pt x="2690" y="378986"/>
                  <a:pt x="5861" y="328247"/>
                </a:cubicBezTo>
                <a:cubicBezTo>
                  <a:pt x="6602" y="316385"/>
                  <a:pt x="11723" y="304962"/>
                  <a:pt x="11723" y="293077"/>
                </a:cubicBezTo>
                <a:cubicBezTo>
                  <a:pt x="11723" y="259804"/>
                  <a:pt x="7815" y="226646"/>
                  <a:pt x="5861" y="193431"/>
                </a:cubicBezTo>
                <a:cubicBezTo>
                  <a:pt x="6198" y="190058"/>
                  <a:pt x="7446" y="134127"/>
                  <a:pt x="17584" y="117231"/>
                </a:cubicBezTo>
                <a:cubicBezTo>
                  <a:pt x="20427" y="112492"/>
                  <a:pt x="25400" y="109416"/>
                  <a:pt x="29308" y="105508"/>
                </a:cubicBezTo>
                <a:cubicBezTo>
                  <a:pt x="33792" y="87572"/>
                  <a:pt x="33399" y="77970"/>
                  <a:pt x="46892" y="64477"/>
                </a:cubicBezTo>
                <a:cubicBezTo>
                  <a:pt x="51873" y="59496"/>
                  <a:pt x="58615" y="56662"/>
                  <a:pt x="64477" y="52754"/>
                </a:cubicBezTo>
                <a:cubicBezTo>
                  <a:pt x="68385" y="46893"/>
                  <a:pt x="71219" y="40151"/>
                  <a:pt x="76200" y="35170"/>
                </a:cubicBezTo>
                <a:cubicBezTo>
                  <a:pt x="92998" y="18372"/>
                  <a:pt x="92300" y="27119"/>
                  <a:pt x="111369" y="17585"/>
                </a:cubicBezTo>
                <a:cubicBezTo>
                  <a:pt x="156823" y="-5142"/>
                  <a:pt x="102337" y="14735"/>
                  <a:pt x="146538" y="0"/>
                </a:cubicBezTo>
                <a:cubicBezTo>
                  <a:pt x="168030" y="1954"/>
                  <a:pt x="189762" y="2111"/>
                  <a:pt x="211015" y="5862"/>
                </a:cubicBezTo>
                <a:cubicBezTo>
                  <a:pt x="223184" y="8010"/>
                  <a:pt x="246184" y="17585"/>
                  <a:pt x="246184" y="17585"/>
                </a:cubicBezTo>
                <a:cubicBezTo>
                  <a:pt x="250092" y="21493"/>
                  <a:pt x="253169" y="26465"/>
                  <a:pt x="257908" y="29308"/>
                </a:cubicBezTo>
                <a:cubicBezTo>
                  <a:pt x="263206" y="32487"/>
                  <a:pt x="271123" y="30801"/>
                  <a:pt x="275492" y="35170"/>
                </a:cubicBezTo>
                <a:cubicBezTo>
                  <a:pt x="285455" y="45133"/>
                  <a:pt x="291123" y="58616"/>
                  <a:pt x="298938" y="70339"/>
                </a:cubicBezTo>
                <a:cubicBezTo>
                  <a:pt x="314088" y="93064"/>
                  <a:pt x="308433" y="81242"/>
                  <a:pt x="316523" y="105508"/>
                </a:cubicBezTo>
                <a:cubicBezTo>
                  <a:pt x="318477" y="117231"/>
                  <a:pt x="320577" y="128931"/>
                  <a:pt x="322384" y="140677"/>
                </a:cubicBezTo>
                <a:cubicBezTo>
                  <a:pt x="324485" y="154332"/>
                  <a:pt x="325139" y="168246"/>
                  <a:pt x="328246" y="181708"/>
                </a:cubicBezTo>
                <a:cubicBezTo>
                  <a:pt x="331025" y="193749"/>
                  <a:pt x="336061" y="205154"/>
                  <a:pt x="339969" y="216877"/>
                </a:cubicBezTo>
                <a:cubicBezTo>
                  <a:pt x="348380" y="242108"/>
                  <a:pt x="344331" y="228463"/>
                  <a:pt x="351692" y="257908"/>
                </a:cubicBezTo>
                <a:cubicBezTo>
                  <a:pt x="349738" y="289170"/>
                  <a:pt x="348432" y="320479"/>
                  <a:pt x="345831" y="351693"/>
                </a:cubicBezTo>
                <a:cubicBezTo>
                  <a:pt x="344523" y="367391"/>
                  <a:pt x="342197" y="382991"/>
                  <a:pt x="339969" y="398585"/>
                </a:cubicBezTo>
                <a:cubicBezTo>
                  <a:pt x="338288" y="410350"/>
                  <a:pt x="334849" y="421892"/>
                  <a:pt x="334108" y="433754"/>
                </a:cubicBezTo>
                <a:cubicBezTo>
                  <a:pt x="332889" y="453255"/>
                  <a:pt x="334108" y="472831"/>
                  <a:pt x="334108" y="49237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63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697019"/>
              </p:ext>
            </p:extLst>
          </p:nvPr>
        </p:nvGraphicFramePr>
        <p:xfrm>
          <a:off x="7242663" y="930154"/>
          <a:ext cx="4144963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Worksheet" r:id="rId3" imgW="6562562" imgH="8582040" progId="Excel.Sheet.12">
                  <p:embed/>
                </p:oleObj>
              </mc:Choice>
              <mc:Fallback>
                <p:oleObj name="Worksheet" r:id="rId3" imgW="6562562" imgH="85820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42663" y="930154"/>
                        <a:ext cx="4144963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9788" y="1225063"/>
            <a:ext cx="5906843" cy="6623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Air/water weights w/2000 meter foam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 air weight = 1402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Drop weight = 300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 water weight w/drop weight = 111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 water weight wo/drop weight = -149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/>
              <a:t>Note: 4000 meter foam loses 79 </a:t>
            </a:r>
            <a:r>
              <a:rPr lang="en-US" dirty="0" err="1" smtClean="0"/>
              <a:t>lbs</a:t>
            </a:r>
            <a:r>
              <a:rPr lang="en-US" dirty="0" smtClean="0"/>
              <a:t> of buoyancy and adds 77 </a:t>
            </a:r>
            <a:r>
              <a:rPr lang="en-US" dirty="0" err="1" smtClean="0"/>
              <a:t>lbs</a:t>
            </a:r>
            <a:r>
              <a:rPr lang="en-US" dirty="0" smtClean="0"/>
              <a:t> to in air weight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6296</TotalTime>
  <Words>201</Words>
  <Application>Microsoft Office PowerPoint</Application>
  <PresentationFormat>Widescreen</PresentationFormat>
  <Paragraphs>42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Microsoft Excel Worksheet</vt:lpstr>
      <vt:lpstr>Coral Observatory</vt:lpstr>
      <vt:lpstr>Mechanical Requirements:</vt:lpstr>
      <vt:lpstr>Tripod Frame</vt:lpstr>
      <vt:lpstr>PowerPoint Presentation</vt:lpstr>
      <vt:lpstr>Air/water weights w/2000 meter foam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Coral Observatory</dc:title>
  <dc:creator>Dale Graves</dc:creator>
  <cp:lastModifiedBy>Dale Graves</cp:lastModifiedBy>
  <cp:revision>24</cp:revision>
  <cp:lastPrinted>2019-03-27T16:15:43Z</cp:lastPrinted>
  <dcterms:created xsi:type="dcterms:W3CDTF">2019-03-27T13:57:38Z</dcterms:created>
  <dcterms:modified xsi:type="dcterms:W3CDTF">2019-04-01T16:57:49Z</dcterms:modified>
</cp:coreProperties>
</file>