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>
        <p:scale>
          <a:sx n="100" d="100"/>
          <a:sy n="100" d="100"/>
        </p:scale>
        <p:origin x="2286" y="16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79BC4-0BC6-470D-B555-C0EA38F25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39989C-87BB-4D21-998F-D711C5ABC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511CE-AB01-474F-873E-A8880EFB5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4CB26-2A9A-4BB0-A4D2-6F2C395F7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45291-98E6-42F6-B50B-8BA7DE39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83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30323-7CF4-46F4-98BA-A8D10D6BA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AC3C5-2D10-4644-A487-A1DBC1067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FA700-12CA-4F58-BA2F-7066B499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FA1EE-8556-4C82-9574-EA893246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151B6-74CC-48FB-B6EB-BBFC61F4D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49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F5EB75-B8E9-48FB-B586-47921F4DD9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EAE4E-E9FE-4737-A514-3B9F11F8C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1163A-F88A-4525-A90C-FBCBF516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F5586-FC74-4669-AB61-157CB966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5FDC6-B854-4224-B6FB-B686F928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3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543B-CD77-4A52-8019-86E7F8C26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BFA80-842F-4AC2-A7CD-9EFD6F94E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8A22D-17DA-437F-86F7-06629EBD0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308D3-8EA8-44D8-92A1-D118CBD8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51EE8-F9F2-4B4D-84D6-E030E8B8B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0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C7153-1EF7-4661-8FE9-CB17C3268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F2A12-F850-49A6-B48C-B3DD23EAE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D45D1-C339-4D1C-AAE6-CD613B3D3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1D958-C19B-4880-A882-6EC1A4E8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105E8-C831-4C30-BBD2-B2FA4EC11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4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A358D-631F-4D3A-9CE1-D82717DA9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9CE20-DBCC-4D8E-AB02-7B952C2B2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969CD-32FF-4EA3-BC13-D7AC350B2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68599-8313-47C2-9C46-4BFC3EBE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58FA8-149A-4E30-BBAB-64ACFA1F1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7ABE9-369A-4C07-80F2-728B93CB9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2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1BF8C-EDBC-43A9-B5D9-772DC0D4F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1DDCE-6266-4A59-ABC6-0A703FC99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7E118-47D2-4AD8-8617-2F472709B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B39FD-5532-49DA-8D0A-BA9C9F823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778A11-7FB0-4C7C-A4DD-4C92950073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73F199-C074-42CF-8BDE-E8D594AC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DAA0B-5B15-4731-A0A9-CF27279F4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CA665-D81D-4819-99C4-05F556B5C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5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7523-0A09-4559-8B47-FC730DEB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000C4-3A2D-41C0-8EB1-B08FB56A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F7F49-BA43-4A35-8A42-5FB2F13F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590EDD-3DC5-45ED-88AF-44B93199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9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A1941B-2FFD-4935-B864-43AAE68A1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44209-3DC8-4BED-929E-A74B07909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D3E5B-0E4E-4A12-A7B6-BCE485B6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2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B3CBC-2C36-487D-832B-DDBCDB49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2D754-27F0-43AE-876F-B4CE60CE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74670-8156-49E7-BA4B-91DBC32D9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3549A-3B48-457E-A472-0397442F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D3A0B-8228-4269-B5C2-D57F7F68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9E6FC-2FAC-426C-B9D0-01142A8BD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35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C2F73-564D-4BFD-9954-F8B68BFC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26628A-180C-4D28-8EE9-8473426E8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69160-7263-4B1E-AB67-D1F8DCB64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8DE6F-8338-48BC-A51C-3DF36563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0BF92-1642-413B-9A81-D96B6E4E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3E93C8-9D0F-42E1-AE5B-982994DA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0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2C602B-EA57-4FE5-9636-8C3B7F98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3CC99-98F4-4956-A706-A3DB99F49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0B67C-D817-48EB-8967-3AE2C2706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D591B-AEE9-4ECA-ADF7-C7CC22BCB1E2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63703-C721-4EC5-B283-B27D3EC02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274B0-C770-4A7E-B93F-4E5F41CC5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0E4B886-9B4C-4A20-B405-4E6D5FC1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73" y="3097936"/>
            <a:ext cx="3750045" cy="36025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74328E-BC17-4B80-BD0F-2AABFF61A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829" y="96917"/>
            <a:ext cx="3433747" cy="3399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E6637F-B907-4405-9132-C830D9D28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4707" y="391681"/>
            <a:ext cx="4642981" cy="919379"/>
          </a:xfrm>
        </p:spPr>
        <p:txBody>
          <a:bodyPr>
            <a:normAutofit/>
          </a:bodyPr>
          <a:lstStyle/>
          <a:p>
            <a:r>
              <a:rPr lang="en-US" sz="4000" b="1" dirty="0"/>
              <a:t>Resolution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71B6A-46DA-473E-8564-09708585B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0741" y="1519824"/>
            <a:ext cx="4609578" cy="2466359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600" dirty="0"/>
              <a:t>The bottom line is that resolution is a key factor.  A7RIII has the resolution to discriminate smaller objects.  Obvious in the images to left.  </a:t>
            </a:r>
          </a:p>
          <a:p>
            <a:pPr algn="l"/>
            <a:r>
              <a:rPr lang="en-US" sz="1600" dirty="0"/>
              <a:t>See the 1 mm box in both images.  Easy to discriminate.  In upper (A7R image, easy to see down to at least 0.1 mm.  Great!   Gets blurry in A7S at this scale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So, as long as we have the storage capacity, I’d vote for higher res. camera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F5366-0565-45CA-981B-7DB3B374F07F}"/>
              </a:ext>
            </a:extLst>
          </p:cNvPr>
          <p:cNvSpPr txBox="1"/>
          <p:nvPr/>
        </p:nvSpPr>
        <p:spPr>
          <a:xfrm>
            <a:off x="3067153" y="157493"/>
            <a:ext cx="1122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A7RIII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D937A6-2330-4377-B979-B92107A6084F}"/>
              </a:ext>
            </a:extLst>
          </p:cNvPr>
          <p:cNvSpPr txBox="1"/>
          <p:nvPr/>
        </p:nvSpPr>
        <p:spPr>
          <a:xfrm>
            <a:off x="3366915" y="3462963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A7S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3C8BE9-501F-4863-A9F1-ACB5C7FBA01D}"/>
              </a:ext>
            </a:extLst>
          </p:cNvPr>
          <p:cNvSpPr txBox="1"/>
          <p:nvPr/>
        </p:nvSpPr>
        <p:spPr>
          <a:xfrm>
            <a:off x="1225046" y="1149846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1 mm</a:t>
            </a:r>
          </a:p>
          <a:p>
            <a:r>
              <a:rPr lang="en-US" sz="1400" dirty="0">
                <a:solidFill>
                  <a:srgbClr val="FFFF00"/>
                </a:solidFill>
              </a:rPr>
              <a:t>box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F41B07-CF06-4714-89C3-13E52E15AD03}"/>
              </a:ext>
            </a:extLst>
          </p:cNvPr>
          <p:cNvCxnSpPr>
            <a:cxnSpLocks/>
          </p:cNvCxnSpPr>
          <p:nvPr/>
        </p:nvCxnSpPr>
        <p:spPr>
          <a:xfrm>
            <a:off x="1647606" y="1457041"/>
            <a:ext cx="277478" cy="2807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92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A5FB11-BE05-44A8-B222-CD14F6A30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87" y="175629"/>
            <a:ext cx="3703528" cy="63926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BF379B-D527-4033-915E-6A35125F0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959" y="175629"/>
            <a:ext cx="2899843" cy="64670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A900B-34A1-4668-8F01-42F44915ECC0}"/>
              </a:ext>
            </a:extLst>
          </p:cNvPr>
          <p:cNvSpPr txBox="1"/>
          <p:nvPr/>
        </p:nvSpPr>
        <p:spPr>
          <a:xfrm>
            <a:off x="2976063" y="219977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A7S</a:t>
            </a:r>
          </a:p>
          <a:p>
            <a:r>
              <a:rPr lang="en-US" sz="2000" dirty="0">
                <a:solidFill>
                  <a:srgbClr val="FFFF00"/>
                </a:solidFill>
              </a:rPr>
              <a:t>100 ml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C9BF9-0912-4F2C-AB0F-74B4708A2CA2}"/>
              </a:ext>
            </a:extLst>
          </p:cNvPr>
          <p:cNvSpPr txBox="1"/>
          <p:nvPr/>
        </p:nvSpPr>
        <p:spPr>
          <a:xfrm>
            <a:off x="6037454" y="317325"/>
            <a:ext cx="10823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A7S</a:t>
            </a:r>
          </a:p>
          <a:p>
            <a:r>
              <a:rPr lang="en-US" sz="2800" dirty="0">
                <a:solidFill>
                  <a:srgbClr val="FFFF00"/>
                </a:solidFill>
              </a:rPr>
              <a:t>50 ml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4A0F80-80AF-4271-B1D4-3CBA5D4BA948}"/>
              </a:ext>
            </a:extLst>
          </p:cNvPr>
          <p:cNvCxnSpPr>
            <a:cxnSpLocks/>
          </p:cNvCxnSpPr>
          <p:nvPr/>
        </p:nvCxnSpPr>
        <p:spPr>
          <a:xfrm>
            <a:off x="2233809" y="835068"/>
            <a:ext cx="45928" cy="4513545"/>
          </a:xfrm>
          <a:prstGeom prst="line">
            <a:avLst/>
          </a:prstGeom>
          <a:ln w="41275" cap="flat">
            <a:solidFill>
              <a:srgbClr val="FFC000"/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134801-2C7D-4D44-8622-5B625EE4C9D8}"/>
              </a:ext>
            </a:extLst>
          </p:cNvPr>
          <p:cNvCxnSpPr>
            <a:cxnSpLocks/>
          </p:cNvCxnSpPr>
          <p:nvPr/>
        </p:nvCxnSpPr>
        <p:spPr>
          <a:xfrm>
            <a:off x="5607486" y="835068"/>
            <a:ext cx="129435" cy="3878894"/>
          </a:xfrm>
          <a:prstGeom prst="line">
            <a:avLst/>
          </a:prstGeom>
          <a:ln w="41275" cap="flat">
            <a:solidFill>
              <a:srgbClr val="FFC000"/>
            </a:solidFill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B607512-2FCB-4768-8994-E1A686C8477E}"/>
              </a:ext>
            </a:extLst>
          </p:cNvPr>
          <p:cNvSpPr txBox="1"/>
          <p:nvPr/>
        </p:nvSpPr>
        <p:spPr>
          <a:xfrm>
            <a:off x="7342646" y="219977"/>
            <a:ext cx="40309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Depth of Field – </a:t>
            </a:r>
          </a:p>
          <a:p>
            <a:r>
              <a:rPr lang="en-US" dirty="0"/>
              <a:t>In order to evaluate this, we need the angle of the ruler from vertical to calculate the critical depth (horizontal) of focus </a:t>
            </a:r>
          </a:p>
        </p:txBody>
      </p:sp>
    </p:spTree>
    <p:extLst>
      <p:ext uri="{BB962C8B-B14F-4D97-AF65-F5344CB8AC3E}">
        <p14:creationId xmlns:p14="http://schemas.microsoft.com/office/powerpoint/2010/main" val="1575982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3E1804-DFE6-46FB-B6E7-2B08693F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45190" y="-2116228"/>
            <a:ext cx="16163643" cy="2704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06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26" y="0"/>
            <a:ext cx="582207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15450" y="5381625"/>
            <a:ext cx="1786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A7R, f14, 50 mm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Calculated 16 cm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64" y="28575"/>
            <a:ext cx="531757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6975" y="5381625"/>
            <a:ext cx="2183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A7R, f14, 90 mm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(calculated DOF 5cm)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4991101" y="1790701"/>
            <a:ext cx="19049" cy="30098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11010900" y="114300"/>
            <a:ext cx="90808" cy="4953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6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8594</TotalTime>
  <Words>144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Resolution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Barry</dc:creator>
  <cp:lastModifiedBy>Alana Sherman</cp:lastModifiedBy>
  <cp:revision>13</cp:revision>
  <dcterms:created xsi:type="dcterms:W3CDTF">2020-07-24T21:07:59Z</dcterms:created>
  <dcterms:modified xsi:type="dcterms:W3CDTF">2020-08-07T04:12:28Z</dcterms:modified>
</cp:coreProperties>
</file>