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8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0" y="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79BC4-0BC6-470D-B555-C0EA38F25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39989C-87BB-4D21-998F-D711C5ABC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511CE-AB01-474F-873E-A8880EFB5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4CB26-2A9A-4BB0-A4D2-6F2C395F7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45291-98E6-42F6-B50B-8BA7DE39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83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30323-7CF4-46F4-98BA-A8D10D6BA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AC3C5-2D10-4644-A487-A1DBC1067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FA700-12CA-4F58-BA2F-7066B499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FA1EE-8556-4C82-9574-EA893246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151B6-74CC-48FB-B6EB-BBFC61F4D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49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F5EB75-B8E9-48FB-B586-47921F4DD9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EAE4E-E9FE-4737-A514-3B9F11F8C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1163A-F88A-4525-A90C-FBCBF516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F5586-FC74-4669-AB61-157CB966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5FDC6-B854-4224-B6FB-B686F928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3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543B-CD77-4A52-8019-86E7F8C26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BFA80-842F-4AC2-A7CD-9EFD6F94E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8A22D-17DA-437F-86F7-06629EBD0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308D3-8EA8-44D8-92A1-D118CBD8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51EE8-F9F2-4B4D-84D6-E030E8B8B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0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C7153-1EF7-4661-8FE9-CB17C3268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F2A12-F850-49A6-B48C-B3DD23EAE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D45D1-C339-4D1C-AAE6-CD613B3D3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1D958-C19B-4880-A882-6EC1A4E8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105E8-C831-4C30-BBD2-B2FA4EC11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544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A358D-631F-4D3A-9CE1-D82717DA9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9CE20-DBCC-4D8E-AB02-7B952C2B26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969CD-32FF-4EA3-BC13-D7AC350B2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B68599-8313-47C2-9C46-4BFC3EBE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58FA8-149A-4E30-BBAB-64ACFA1F1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7ABE9-369A-4C07-80F2-728B93CB9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2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1BF8C-EDBC-43A9-B5D9-772DC0D4F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1DDCE-6266-4A59-ABC6-0A703FC99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37E118-47D2-4AD8-8617-2F472709B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CB39FD-5532-49DA-8D0A-BA9C9F823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778A11-7FB0-4C7C-A4DD-4C92950073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73F199-C074-42CF-8BDE-E8D594AC3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DDAA0B-5B15-4731-A0A9-CF27279F4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CA665-D81D-4819-99C4-05F556B5C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5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87523-0A09-4559-8B47-FC730DEB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000C4-3A2D-41C0-8EB1-B08FB56A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F7F49-BA43-4A35-8A42-5FB2F13F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590EDD-3DC5-45ED-88AF-44B93199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91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A1941B-2FFD-4935-B864-43AAE68A1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44209-3DC8-4BED-929E-A74B07909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D3E5B-0E4E-4A12-A7B6-BCE485B6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2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B3CBC-2C36-487D-832B-DDBCDB49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2D754-27F0-43AE-876F-B4CE60CE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174670-8156-49E7-BA4B-91DBC32D9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3549A-3B48-457E-A472-0397442F5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D3A0B-8228-4269-B5C2-D57F7F68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9E6FC-2FAC-426C-B9D0-01142A8BD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35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C2F73-564D-4BFD-9954-F8B68BFC1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26628A-180C-4D28-8EE9-8473426E8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869160-7263-4B1E-AB67-D1F8DCB64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8DE6F-8338-48BC-A51C-3DF36563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0BF92-1642-413B-9A81-D96B6E4E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3E93C8-9D0F-42E1-AE5B-982994DA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0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2C602B-EA57-4FE5-9636-8C3B7F98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3CC99-98F4-4956-A706-A3DB99F49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0B67C-D817-48EB-8967-3AE2C2706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D591B-AEE9-4ECA-ADF7-C7CC22BCB1E2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63703-C721-4EC5-B283-B27D3EC02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274B0-C770-4A7E-B93F-4E5F41CC5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54FBD-F28C-46D7-80BB-2FC19F30E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0E4B886-9B4C-4A20-B405-4E6D5FC1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73" y="3097936"/>
            <a:ext cx="3750045" cy="36025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74328E-BC17-4B80-BD0F-2AABFF61A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829" y="96917"/>
            <a:ext cx="3433747" cy="3399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E6637F-B907-4405-9132-C830D9D28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4707" y="391681"/>
            <a:ext cx="4642981" cy="919379"/>
          </a:xfrm>
        </p:spPr>
        <p:txBody>
          <a:bodyPr>
            <a:normAutofit/>
          </a:bodyPr>
          <a:lstStyle/>
          <a:p>
            <a:r>
              <a:rPr lang="en-US" sz="4000" b="1" dirty="0"/>
              <a:t>Resolution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F71B6A-46DA-473E-8564-09708585B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0741" y="1519824"/>
            <a:ext cx="4609578" cy="2466359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600" dirty="0"/>
              <a:t>The bottom line is that resolution is a key factor.  A7RIII has the resolution to discriminate smaller objects.  Obvious in the images to left.  </a:t>
            </a:r>
          </a:p>
          <a:p>
            <a:pPr algn="l"/>
            <a:r>
              <a:rPr lang="en-US" sz="1600" dirty="0"/>
              <a:t>See the 1 mm box in both images.  Easy to discriminate.  In upper (A7R image, easy to see down to at least 0.1 mm.  Great!   Gets blurry in A7S at this scale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So, as long as we have the storage capacity, I’d vote for higher res. camera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F5366-0565-45CA-981B-7DB3B374F07F}"/>
              </a:ext>
            </a:extLst>
          </p:cNvPr>
          <p:cNvSpPr txBox="1"/>
          <p:nvPr/>
        </p:nvSpPr>
        <p:spPr>
          <a:xfrm>
            <a:off x="3067153" y="157493"/>
            <a:ext cx="1122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A7RIII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D937A6-2330-4377-B979-B92107A6084F}"/>
              </a:ext>
            </a:extLst>
          </p:cNvPr>
          <p:cNvSpPr txBox="1"/>
          <p:nvPr/>
        </p:nvSpPr>
        <p:spPr>
          <a:xfrm>
            <a:off x="3366915" y="3462963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A7S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3C8BE9-501F-4863-A9F1-ACB5C7FBA01D}"/>
              </a:ext>
            </a:extLst>
          </p:cNvPr>
          <p:cNvSpPr txBox="1"/>
          <p:nvPr/>
        </p:nvSpPr>
        <p:spPr>
          <a:xfrm>
            <a:off x="1225046" y="1149846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1 mm</a:t>
            </a:r>
          </a:p>
          <a:p>
            <a:r>
              <a:rPr lang="en-US" sz="1400" dirty="0">
                <a:solidFill>
                  <a:srgbClr val="FFFF00"/>
                </a:solidFill>
              </a:rPr>
              <a:t>box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F41B07-CF06-4714-89C3-13E52E15AD03}"/>
              </a:ext>
            </a:extLst>
          </p:cNvPr>
          <p:cNvCxnSpPr>
            <a:cxnSpLocks/>
          </p:cNvCxnSpPr>
          <p:nvPr/>
        </p:nvCxnSpPr>
        <p:spPr>
          <a:xfrm>
            <a:off x="1647606" y="1457041"/>
            <a:ext cx="277478" cy="2807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92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86707DC-64FB-4E44-BE0A-BD2D98D85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879" y="738770"/>
            <a:ext cx="2024601" cy="61936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C5C7EA-C79C-450F-A3BB-7E37D5310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697" y="793686"/>
            <a:ext cx="1621703" cy="5914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6732D3-C691-4642-967D-8B57D8398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728" y="639516"/>
            <a:ext cx="1830725" cy="606902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DC1154-5274-4C14-93CE-9BAB92BFF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1109" y="688229"/>
            <a:ext cx="1408073" cy="6169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7C84ED-BDAC-42AB-8CD8-40D7FC419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700" y="627208"/>
            <a:ext cx="1668300" cy="6081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6A0501-7F9E-4D39-A6CD-E0C04739D9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6" y="627208"/>
            <a:ext cx="1995818" cy="60813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A900B-34A1-4668-8F01-42F44915ECC0}"/>
              </a:ext>
            </a:extLst>
          </p:cNvPr>
          <p:cNvSpPr txBox="1"/>
          <p:nvPr/>
        </p:nvSpPr>
        <p:spPr>
          <a:xfrm>
            <a:off x="1686714" y="39311"/>
            <a:ext cx="2496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A7RIII 90 mm  ISO 125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BF28A1-D229-4342-9C78-44BB2BBD7EA8}"/>
              </a:ext>
            </a:extLst>
          </p:cNvPr>
          <p:cNvSpPr txBox="1"/>
          <p:nvPr/>
        </p:nvSpPr>
        <p:spPr>
          <a:xfrm>
            <a:off x="8893251" y="120637"/>
            <a:ext cx="2496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A7RIII  50 mm ISO 125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34CE42-32B7-4802-A066-C8DDECDBB1A6}"/>
              </a:ext>
            </a:extLst>
          </p:cNvPr>
          <p:cNvSpPr txBox="1"/>
          <p:nvPr/>
        </p:nvSpPr>
        <p:spPr>
          <a:xfrm>
            <a:off x="8695277" y="3297857"/>
            <a:ext cx="715260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F11</a:t>
            </a:r>
          </a:p>
          <a:p>
            <a:r>
              <a:rPr lang="en-US" sz="1400" dirty="0">
                <a:solidFill>
                  <a:srgbClr val="002060"/>
                </a:solidFill>
              </a:rPr>
              <a:t>&gt;13 cm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BEB5E7-FDAF-4C1C-93DB-AE55DB6D2EBB}"/>
              </a:ext>
            </a:extLst>
          </p:cNvPr>
          <p:cNvSpPr txBox="1"/>
          <p:nvPr/>
        </p:nvSpPr>
        <p:spPr>
          <a:xfrm>
            <a:off x="10934377" y="3297857"/>
            <a:ext cx="625492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F9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12 cm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C2A66D-FCF1-47F2-8507-AAFA709BF8D6}"/>
              </a:ext>
            </a:extLst>
          </p:cNvPr>
          <p:cNvSpPr txBox="1"/>
          <p:nvPr/>
        </p:nvSpPr>
        <p:spPr>
          <a:xfrm>
            <a:off x="7176884" y="3297857"/>
            <a:ext cx="715260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F14</a:t>
            </a:r>
          </a:p>
          <a:p>
            <a:r>
              <a:rPr lang="en-US" sz="1400" dirty="0">
                <a:solidFill>
                  <a:srgbClr val="002060"/>
                </a:solidFill>
              </a:rPr>
              <a:t>&gt;13 cm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AE39E1-AB7C-42F1-99A5-E43A97079A6F}"/>
              </a:ext>
            </a:extLst>
          </p:cNvPr>
          <p:cNvSpPr txBox="1"/>
          <p:nvPr/>
        </p:nvSpPr>
        <p:spPr>
          <a:xfrm>
            <a:off x="4132247" y="3297857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F9</a:t>
            </a:r>
          </a:p>
          <a:p>
            <a:r>
              <a:rPr lang="en-US" sz="1400" dirty="0">
                <a:solidFill>
                  <a:srgbClr val="002060"/>
                </a:solidFill>
              </a:rPr>
              <a:t>6.4 cm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719606-31D7-4214-AEA3-7D360CFDCC44}"/>
              </a:ext>
            </a:extLst>
          </p:cNvPr>
          <p:cNvSpPr txBox="1"/>
          <p:nvPr/>
        </p:nvSpPr>
        <p:spPr>
          <a:xfrm>
            <a:off x="2677418" y="3297857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F11</a:t>
            </a:r>
          </a:p>
          <a:p>
            <a:r>
              <a:rPr lang="en-US" sz="1400" dirty="0">
                <a:solidFill>
                  <a:srgbClr val="002060"/>
                </a:solidFill>
              </a:rPr>
              <a:t>8.9 cm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18DE0D-CD52-4D1E-90B4-872936A5C790}"/>
              </a:ext>
            </a:extLst>
          </p:cNvPr>
          <p:cNvSpPr txBox="1"/>
          <p:nvPr/>
        </p:nvSpPr>
        <p:spPr>
          <a:xfrm>
            <a:off x="930643" y="3297857"/>
            <a:ext cx="761747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F14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11.4 cm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01A2557-7E6F-4181-82F0-DA1A1C797BCB}"/>
              </a:ext>
            </a:extLst>
          </p:cNvPr>
          <p:cNvCxnSpPr>
            <a:cxnSpLocks/>
          </p:cNvCxnSpPr>
          <p:nvPr/>
        </p:nvCxnSpPr>
        <p:spPr>
          <a:xfrm flipV="1">
            <a:off x="4096595" y="2182762"/>
            <a:ext cx="0" cy="3114016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F5DA232-68AF-4D43-9927-DC4106B2D1FF}"/>
              </a:ext>
            </a:extLst>
          </p:cNvPr>
          <p:cNvCxnSpPr>
            <a:cxnSpLocks/>
          </p:cNvCxnSpPr>
          <p:nvPr/>
        </p:nvCxnSpPr>
        <p:spPr>
          <a:xfrm flipV="1">
            <a:off x="2630887" y="1762421"/>
            <a:ext cx="0" cy="4427688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ACCF027-842E-4418-A499-4B9683A06DC2}"/>
              </a:ext>
            </a:extLst>
          </p:cNvPr>
          <p:cNvCxnSpPr>
            <a:cxnSpLocks/>
          </p:cNvCxnSpPr>
          <p:nvPr/>
        </p:nvCxnSpPr>
        <p:spPr>
          <a:xfrm flipV="1">
            <a:off x="861079" y="960400"/>
            <a:ext cx="0" cy="5668649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1C1FEF9-F933-45AD-B141-0FC0B26EFF9E}"/>
              </a:ext>
            </a:extLst>
          </p:cNvPr>
          <p:cNvCxnSpPr>
            <a:cxnSpLocks/>
          </p:cNvCxnSpPr>
          <p:nvPr/>
        </p:nvCxnSpPr>
        <p:spPr>
          <a:xfrm flipV="1">
            <a:off x="7218538" y="793686"/>
            <a:ext cx="0" cy="5914856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8ABFC58-C047-4044-91DE-F7ED0B45AF7F}"/>
              </a:ext>
            </a:extLst>
          </p:cNvPr>
          <p:cNvCxnSpPr>
            <a:cxnSpLocks/>
          </p:cNvCxnSpPr>
          <p:nvPr/>
        </p:nvCxnSpPr>
        <p:spPr>
          <a:xfrm flipV="1">
            <a:off x="10822062" y="925757"/>
            <a:ext cx="0" cy="4526932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A871D0D-13A5-4FF3-A4E1-D5D098D5C7C0}"/>
              </a:ext>
            </a:extLst>
          </p:cNvPr>
          <p:cNvCxnSpPr>
            <a:cxnSpLocks/>
          </p:cNvCxnSpPr>
          <p:nvPr/>
        </p:nvCxnSpPr>
        <p:spPr>
          <a:xfrm flipV="1">
            <a:off x="8709827" y="828797"/>
            <a:ext cx="0" cy="5727915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3AA730C-EB71-45A2-9197-1FECFB932DAE}"/>
              </a:ext>
            </a:extLst>
          </p:cNvPr>
          <p:cNvSpPr txBox="1"/>
          <p:nvPr/>
        </p:nvSpPr>
        <p:spPr>
          <a:xfrm>
            <a:off x="4726248" y="69837"/>
            <a:ext cx="2182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Depth of Field (cm)</a:t>
            </a:r>
          </a:p>
        </p:txBody>
      </p:sp>
    </p:spTree>
    <p:extLst>
      <p:ext uri="{BB962C8B-B14F-4D97-AF65-F5344CB8AC3E}">
        <p14:creationId xmlns:p14="http://schemas.microsoft.com/office/powerpoint/2010/main" val="2796340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D3485A9-67E5-4854-A7E8-377B8F770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3" y="554460"/>
            <a:ext cx="1121398" cy="61413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B289CA-D488-498A-843C-2EBFCFB2B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049" y="557440"/>
            <a:ext cx="1143674" cy="61414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B3F0A7-E7CA-4BFB-BDB4-CC55487BF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245" y="557519"/>
            <a:ext cx="1148356" cy="61267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5DE7C-8DD3-4AE9-A6AC-0627C6058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9029" y="561654"/>
            <a:ext cx="1164933" cy="60937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02C00F-AD83-4420-BAF4-EED9E0EAE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9484" y="564350"/>
            <a:ext cx="1203001" cy="61267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83E49A6-49CD-4244-BB65-E81916633A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8006" y="563902"/>
            <a:ext cx="1267259" cy="61103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594A13-5AAA-4538-BBDB-32CAFF65FB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7443" y="550245"/>
            <a:ext cx="1056084" cy="61582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A915A76-772A-4C13-8D07-5CDB0F1B0A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2123" y="555923"/>
            <a:ext cx="1041384" cy="61267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A900B-34A1-4668-8F01-42F44915ECC0}"/>
              </a:ext>
            </a:extLst>
          </p:cNvPr>
          <p:cNvSpPr txBox="1"/>
          <p:nvPr/>
        </p:nvSpPr>
        <p:spPr>
          <a:xfrm>
            <a:off x="2240866" y="48910"/>
            <a:ext cx="2101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A7S 90 mm, ISO64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AE39E1-AB7C-42F1-99A5-E43A97079A6F}"/>
              </a:ext>
            </a:extLst>
          </p:cNvPr>
          <p:cNvSpPr txBox="1"/>
          <p:nvPr/>
        </p:nvSpPr>
        <p:spPr>
          <a:xfrm>
            <a:off x="9170937" y="3102363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F9</a:t>
            </a:r>
          </a:p>
          <a:p>
            <a:r>
              <a:rPr lang="en-US" sz="1400" dirty="0">
                <a:solidFill>
                  <a:srgbClr val="002060"/>
                </a:solidFill>
              </a:rPr>
              <a:t>6.5 cm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719606-31D7-4214-AEA3-7D360CFDCC44}"/>
              </a:ext>
            </a:extLst>
          </p:cNvPr>
          <p:cNvSpPr txBox="1"/>
          <p:nvPr/>
        </p:nvSpPr>
        <p:spPr>
          <a:xfrm>
            <a:off x="7717865" y="3102363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F11</a:t>
            </a:r>
          </a:p>
          <a:p>
            <a:r>
              <a:rPr lang="en-US" sz="1400" dirty="0">
                <a:solidFill>
                  <a:srgbClr val="002060"/>
                </a:solidFill>
              </a:rPr>
              <a:t>9.5 cm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18DE0D-CD52-4D1E-90B4-872936A5C790}"/>
              </a:ext>
            </a:extLst>
          </p:cNvPr>
          <p:cNvSpPr txBox="1"/>
          <p:nvPr/>
        </p:nvSpPr>
        <p:spPr>
          <a:xfrm>
            <a:off x="4856524" y="3102363"/>
            <a:ext cx="761747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F14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11.2 cm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01A2557-7E6F-4181-82F0-DA1A1C797BCB}"/>
              </a:ext>
            </a:extLst>
          </p:cNvPr>
          <p:cNvCxnSpPr>
            <a:cxnSpLocks/>
          </p:cNvCxnSpPr>
          <p:nvPr/>
        </p:nvCxnSpPr>
        <p:spPr>
          <a:xfrm flipV="1">
            <a:off x="9127898" y="1829829"/>
            <a:ext cx="0" cy="2951909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F5DA232-68AF-4D43-9927-DC4106B2D1FF}"/>
              </a:ext>
            </a:extLst>
          </p:cNvPr>
          <p:cNvCxnSpPr>
            <a:cxnSpLocks/>
          </p:cNvCxnSpPr>
          <p:nvPr/>
        </p:nvCxnSpPr>
        <p:spPr>
          <a:xfrm flipV="1">
            <a:off x="4822070" y="896519"/>
            <a:ext cx="0" cy="5078685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ACCF027-842E-4418-A499-4B9683A06DC2}"/>
              </a:ext>
            </a:extLst>
          </p:cNvPr>
          <p:cNvCxnSpPr>
            <a:cxnSpLocks/>
          </p:cNvCxnSpPr>
          <p:nvPr/>
        </p:nvCxnSpPr>
        <p:spPr>
          <a:xfrm flipV="1">
            <a:off x="3385159" y="636903"/>
            <a:ext cx="0" cy="5881884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8ABFC58-C047-4044-91DE-F7ED0B45AF7F}"/>
              </a:ext>
            </a:extLst>
          </p:cNvPr>
          <p:cNvCxnSpPr>
            <a:cxnSpLocks/>
          </p:cNvCxnSpPr>
          <p:nvPr/>
        </p:nvCxnSpPr>
        <p:spPr>
          <a:xfrm flipV="1">
            <a:off x="12339034" y="925757"/>
            <a:ext cx="0" cy="4526932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6F793A4-53C4-4710-B1D4-D5C26B716A27}"/>
              </a:ext>
            </a:extLst>
          </p:cNvPr>
          <p:cNvSpPr txBox="1"/>
          <p:nvPr/>
        </p:nvSpPr>
        <p:spPr>
          <a:xfrm>
            <a:off x="10775704" y="3102363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F7.1</a:t>
            </a:r>
          </a:p>
          <a:p>
            <a:r>
              <a:rPr lang="en-US" sz="1400" dirty="0">
                <a:solidFill>
                  <a:srgbClr val="002060"/>
                </a:solidFill>
              </a:rPr>
              <a:t>4.9 cm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FCEF59-C488-4934-AF42-E3A4B1A24BAC}"/>
              </a:ext>
            </a:extLst>
          </p:cNvPr>
          <p:cNvSpPr txBox="1"/>
          <p:nvPr/>
        </p:nvSpPr>
        <p:spPr>
          <a:xfrm>
            <a:off x="3477833" y="3102363"/>
            <a:ext cx="625492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F18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13 cm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0F4768-8A92-4612-9617-F1F1FE4A6325}"/>
              </a:ext>
            </a:extLst>
          </p:cNvPr>
          <p:cNvSpPr txBox="1"/>
          <p:nvPr/>
        </p:nvSpPr>
        <p:spPr>
          <a:xfrm>
            <a:off x="524059" y="3102363"/>
            <a:ext cx="715260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F22</a:t>
            </a:r>
          </a:p>
          <a:p>
            <a:r>
              <a:rPr lang="en-US" sz="1400" dirty="0">
                <a:solidFill>
                  <a:srgbClr val="002060"/>
                </a:solidFill>
              </a:rPr>
              <a:t>&gt;13 cm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79B9ED-C4B9-4491-9FCD-F31B882C87FD}"/>
              </a:ext>
            </a:extLst>
          </p:cNvPr>
          <p:cNvSpPr txBox="1"/>
          <p:nvPr/>
        </p:nvSpPr>
        <p:spPr>
          <a:xfrm>
            <a:off x="2000946" y="3102363"/>
            <a:ext cx="715260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F20</a:t>
            </a:r>
          </a:p>
          <a:p>
            <a:r>
              <a:rPr lang="en-US" sz="1400" dirty="0">
                <a:solidFill>
                  <a:srgbClr val="002060"/>
                </a:solidFill>
              </a:rPr>
              <a:t>&gt;13 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B6E064-19E9-46B1-A892-9C6D9485BDF9}"/>
              </a:ext>
            </a:extLst>
          </p:cNvPr>
          <p:cNvSpPr txBox="1"/>
          <p:nvPr/>
        </p:nvSpPr>
        <p:spPr>
          <a:xfrm>
            <a:off x="6291408" y="3102363"/>
            <a:ext cx="761747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F13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10.8 cm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C973477-7EDF-43B5-B180-BB549883FBD0}"/>
              </a:ext>
            </a:extLst>
          </p:cNvPr>
          <p:cNvCxnSpPr>
            <a:cxnSpLocks/>
          </p:cNvCxnSpPr>
          <p:nvPr/>
        </p:nvCxnSpPr>
        <p:spPr>
          <a:xfrm flipV="1">
            <a:off x="524677" y="611054"/>
            <a:ext cx="0" cy="5924111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478A13B-B270-4AAC-AC76-CC7A1182F0DD}"/>
              </a:ext>
            </a:extLst>
          </p:cNvPr>
          <p:cNvCxnSpPr>
            <a:cxnSpLocks/>
          </p:cNvCxnSpPr>
          <p:nvPr/>
        </p:nvCxnSpPr>
        <p:spPr>
          <a:xfrm flipV="1">
            <a:off x="1958080" y="594676"/>
            <a:ext cx="0" cy="5924111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E5080A5-1082-4A57-872B-68190CB5474A}"/>
              </a:ext>
            </a:extLst>
          </p:cNvPr>
          <p:cNvCxnSpPr>
            <a:cxnSpLocks/>
          </p:cNvCxnSpPr>
          <p:nvPr/>
        </p:nvCxnSpPr>
        <p:spPr>
          <a:xfrm flipV="1">
            <a:off x="6230570" y="1033876"/>
            <a:ext cx="0" cy="4827554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3CE06E1-69B6-40FA-AB0F-193208E3FDBF}"/>
              </a:ext>
            </a:extLst>
          </p:cNvPr>
          <p:cNvCxnSpPr>
            <a:cxnSpLocks/>
          </p:cNvCxnSpPr>
          <p:nvPr/>
        </p:nvCxnSpPr>
        <p:spPr>
          <a:xfrm flipV="1">
            <a:off x="7695725" y="1256403"/>
            <a:ext cx="0" cy="4299723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C1BE983-CAA3-4838-A2E8-C4A949E6D300}"/>
              </a:ext>
            </a:extLst>
          </p:cNvPr>
          <p:cNvCxnSpPr>
            <a:cxnSpLocks/>
          </p:cNvCxnSpPr>
          <p:nvPr/>
        </p:nvCxnSpPr>
        <p:spPr>
          <a:xfrm flipV="1">
            <a:off x="10744147" y="2072038"/>
            <a:ext cx="0" cy="2178569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D1BFD28D-F93E-4AC6-AEB5-AC19CDEABB3C}"/>
              </a:ext>
            </a:extLst>
          </p:cNvPr>
          <p:cNvSpPr txBox="1"/>
          <p:nvPr/>
        </p:nvSpPr>
        <p:spPr>
          <a:xfrm>
            <a:off x="4726248" y="69837"/>
            <a:ext cx="2182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Depth of Field (cm)</a:t>
            </a:r>
          </a:p>
        </p:txBody>
      </p:sp>
    </p:spTree>
    <p:extLst>
      <p:ext uri="{BB962C8B-B14F-4D97-AF65-F5344CB8AC3E}">
        <p14:creationId xmlns:p14="http://schemas.microsoft.com/office/powerpoint/2010/main" val="2918161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7AF8884-FC5D-45C3-91F4-4D0B4B7BC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35" y="485597"/>
            <a:ext cx="1115095" cy="62101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D59BCF-527C-41E6-926B-DC43E4DF3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637" y="477169"/>
            <a:ext cx="1076361" cy="6227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7F3074-8B79-414E-9780-CBACA6243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405" y="476028"/>
            <a:ext cx="1011485" cy="62323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A876E6-C264-4E81-8039-AC78B49D7F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297" y="470090"/>
            <a:ext cx="1011917" cy="6255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D65407-0FF0-4E05-ACAF-EDC0E1815B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1337" y="477169"/>
            <a:ext cx="1067530" cy="62669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A900B-34A1-4668-8F01-42F44915ECC0}"/>
              </a:ext>
            </a:extLst>
          </p:cNvPr>
          <p:cNvSpPr txBox="1"/>
          <p:nvPr/>
        </p:nvSpPr>
        <p:spPr>
          <a:xfrm>
            <a:off x="9102631" y="521609"/>
            <a:ext cx="2101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A7S 50 mm, ISO64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AE39E1-AB7C-42F1-99A5-E43A97079A6F}"/>
              </a:ext>
            </a:extLst>
          </p:cNvPr>
          <p:cNvSpPr txBox="1"/>
          <p:nvPr/>
        </p:nvSpPr>
        <p:spPr>
          <a:xfrm>
            <a:off x="5644381" y="3320571"/>
            <a:ext cx="761747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F9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10.1 cm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719606-31D7-4214-AEA3-7D360CFDCC44}"/>
              </a:ext>
            </a:extLst>
          </p:cNvPr>
          <p:cNvSpPr txBox="1"/>
          <p:nvPr/>
        </p:nvSpPr>
        <p:spPr>
          <a:xfrm>
            <a:off x="4055690" y="3311415"/>
            <a:ext cx="625492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F10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12 cm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18DE0D-CD52-4D1E-90B4-872936A5C790}"/>
              </a:ext>
            </a:extLst>
          </p:cNvPr>
          <p:cNvSpPr txBox="1"/>
          <p:nvPr/>
        </p:nvSpPr>
        <p:spPr>
          <a:xfrm>
            <a:off x="730813" y="3312542"/>
            <a:ext cx="715260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F16</a:t>
            </a:r>
          </a:p>
          <a:p>
            <a:r>
              <a:rPr lang="en-US" sz="1400" dirty="0">
                <a:solidFill>
                  <a:srgbClr val="002060"/>
                </a:solidFill>
              </a:rPr>
              <a:t>&gt;13 cm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01A2557-7E6F-4181-82F0-DA1A1C797BCB}"/>
              </a:ext>
            </a:extLst>
          </p:cNvPr>
          <p:cNvCxnSpPr>
            <a:cxnSpLocks/>
          </p:cNvCxnSpPr>
          <p:nvPr/>
        </p:nvCxnSpPr>
        <p:spPr>
          <a:xfrm flipV="1">
            <a:off x="5643065" y="728969"/>
            <a:ext cx="0" cy="4361331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F5DA232-68AF-4D43-9927-DC4106B2D1FF}"/>
              </a:ext>
            </a:extLst>
          </p:cNvPr>
          <p:cNvCxnSpPr>
            <a:cxnSpLocks/>
          </p:cNvCxnSpPr>
          <p:nvPr/>
        </p:nvCxnSpPr>
        <p:spPr>
          <a:xfrm flipV="1">
            <a:off x="628554" y="691147"/>
            <a:ext cx="0" cy="5782069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8ABFC58-C047-4044-91DE-F7ED0B45AF7F}"/>
              </a:ext>
            </a:extLst>
          </p:cNvPr>
          <p:cNvCxnSpPr>
            <a:cxnSpLocks/>
          </p:cNvCxnSpPr>
          <p:nvPr/>
        </p:nvCxnSpPr>
        <p:spPr>
          <a:xfrm flipV="1">
            <a:off x="12339034" y="925757"/>
            <a:ext cx="0" cy="4526932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6F793A4-53C4-4710-B1D4-D5C26B716A27}"/>
              </a:ext>
            </a:extLst>
          </p:cNvPr>
          <p:cNvSpPr txBox="1"/>
          <p:nvPr/>
        </p:nvSpPr>
        <p:spPr>
          <a:xfrm>
            <a:off x="7278554" y="3311415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F7.1</a:t>
            </a:r>
          </a:p>
          <a:p>
            <a:r>
              <a:rPr lang="en-US" sz="1400" dirty="0">
                <a:solidFill>
                  <a:srgbClr val="002060"/>
                </a:solidFill>
              </a:rPr>
              <a:t>9.1 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B6E064-19E9-46B1-A892-9C6D9485BDF9}"/>
              </a:ext>
            </a:extLst>
          </p:cNvPr>
          <p:cNvSpPr txBox="1"/>
          <p:nvPr/>
        </p:nvSpPr>
        <p:spPr>
          <a:xfrm>
            <a:off x="2392925" y="3312542"/>
            <a:ext cx="625492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F13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13 cm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E5080A5-1082-4A57-872B-68190CB5474A}"/>
              </a:ext>
            </a:extLst>
          </p:cNvPr>
          <p:cNvCxnSpPr>
            <a:cxnSpLocks/>
          </p:cNvCxnSpPr>
          <p:nvPr/>
        </p:nvCxnSpPr>
        <p:spPr>
          <a:xfrm flipV="1">
            <a:off x="2467625" y="691146"/>
            <a:ext cx="0" cy="5751792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3CE06E1-69B6-40FA-AB0F-193208E3FDBF}"/>
              </a:ext>
            </a:extLst>
          </p:cNvPr>
          <p:cNvCxnSpPr>
            <a:cxnSpLocks/>
          </p:cNvCxnSpPr>
          <p:nvPr/>
        </p:nvCxnSpPr>
        <p:spPr>
          <a:xfrm flipV="1">
            <a:off x="3983346" y="691146"/>
            <a:ext cx="0" cy="5132361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C1BE983-CAA3-4838-A2E8-C4A949E6D300}"/>
              </a:ext>
            </a:extLst>
          </p:cNvPr>
          <p:cNvCxnSpPr>
            <a:cxnSpLocks/>
          </p:cNvCxnSpPr>
          <p:nvPr/>
        </p:nvCxnSpPr>
        <p:spPr>
          <a:xfrm flipV="1">
            <a:off x="7221389" y="728969"/>
            <a:ext cx="0" cy="3889383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3989718-D717-4D5E-A665-5E3E37251CF9}"/>
              </a:ext>
            </a:extLst>
          </p:cNvPr>
          <p:cNvSpPr txBox="1"/>
          <p:nvPr/>
        </p:nvSpPr>
        <p:spPr>
          <a:xfrm>
            <a:off x="8980748" y="124535"/>
            <a:ext cx="2182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Depth of Field (cm)</a:t>
            </a:r>
          </a:p>
        </p:txBody>
      </p:sp>
    </p:spTree>
    <p:extLst>
      <p:ext uri="{BB962C8B-B14F-4D97-AF65-F5344CB8AC3E}">
        <p14:creationId xmlns:p14="http://schemas.microsoft.com/office/powerpoint/2010/main" val="637382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4E57336-D844-4892-893B-E3BA8E577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31" y="313264"/>
            <a:ext cx="1206612" cy="6364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A245EB-8912-425E-B401-D5C768B58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982" y="313264"/>
            <a:ext cx="1266795" cy="63646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21E611-A57F-43EA-B500-822740432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16" y="347128"/>
            <a:ext cx="1152216" cy="6354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EDA61C-3E2E-491D-A08C-EEA116116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2072" y="376762"/>
            <a:ext cx="1177549" cy="62949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5BD5BB5-7B09-4E51-AF6B-E58A2BBFB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7161" y="368296"/>
            <a:ext cx="1196792" cy="63307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A900B-34A1-4668-8F01-42F44915ECC0}"/>
              </a:ext>
            </a:extLst>
          </p:cNvPr>
          <p:cNvSpPr txBox="1"/>
          <p:nvPr/>
        </p:nvSpPr>
        <p:spPr>
          <a:xfrm>
            <a:off x="8642250" y="513319"/>
            <a:ext cx="2231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A7S 100 mm, ISO64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AE39E1-AB7C-42F1-99A5-E43A97079A6F}"/>
              </a:ext>
            </a:extLst>
          </p:cNvPr>
          <p:cNvSpPr txBox="1"/>
          <p:nvPr/>
        </p:nvSpPr>
        <p:spPr>
          <a:xfrm>
            <a:off x="7264494" y="3410424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F9</a:t>
            </a:r>
          </a:p>
          <a:p>
            <a:r>
              <a:rPr lang="en-US" sz="1400" dirty="0">
                <a:solidFill>
                  <a:srgbClr val="002060"/>
                </a:solidFill>
              </a:rPr>
              <a:t>5.1 cm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719606-31D7-4214-AEA3-7D360CFDCC44}"/>
              </a:ext>
            </a:extLst>
          </p:cNvPr>
          <p:cNvSpPr txBox="1"/>
          <p:nvPr/>
        </p:nvSpPr>
        <p:spPr>
          <a:xfrm>
            <a:off x="5719506" y="3410424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F11</a:t>
            </a:r>
          </a:p>
          <a:p>
            <a:r>
              <a:rPr lang="en-US" sz="1400" dirty="0">
                <a:solidFill>
                  <a:srgbClr val="002060"/>
                </a:solidFill>
              </a:rPr>
              <a:t>6.7 cm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18DE0D-CD52-4D1E-90B4-872936A5C790}"/>
              </a:ext>
            </a:extLst>
          </p:cNvPr>
          <p:cNvSpPr txBox="1"/>
          <p:nvPr/>
        </p:nvSpPr>
        <p:spPr>
          <a:xfrm>
            <a:off x="590525" y="3410424"/>
            <a:ext cx="715260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F22</a:t>
            </a:r>
          </a:p>
          <a:p>
            <a:r>
              <a:rPr lang="en-US" sz="1400" dirty="0">
                <a:solidFill>
                  <a:srgbClr val="002060"/>
                </a:solidFill>
              </a:rPr>
              <a:t>&gt;12 cm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01A2557-7E6F-4181-82F0-DA1A1C797BCB}"/>
              </a:ext>
            </a:extLst>
          </p:cNvPr>
          <p:cNvCxnSpPr>
            <a:cxnSpLocks/>
          </p:cNvCxnSpPr>
          <p:nvPr/>
        </p:nvCxnSpPr>
        <p:spPr>
          <a:xfrm flipV="1">
            <a:off x="7154357" y="2337723"/>
            <a:ext cx="0" cy="2611044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F5DA232-68AF-4D43-9927-DC4106B2D1FF}"/>
              </a:ext>
            </a:extLst>
          </p:cNvPr>
          <p:cNvCxnSpPr>
            <a:cxnSpLocks/>
          </p:cNvCxnSpPr>
          <p:nvPr/>
        </p:nvCxnSpPr>
        <p:spPr>
          <a:xfrm flipV="1">
            <a:off x="518488" y="588433"/>
            <a:ext cx="0" cy="6083297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8ABFC58-C047-4044-91DE-F7ED0B45AF7F}"/>
              </a:ext>
            </a:extLst>
          </p:cNvPr>
          <p:cNvCxnSpPr>
            <a:cxnSpLocks/>
          </p:cNvCxnSpPr>
          <p:nvPr/>
        </p:nvCxnSpPr>
        <p:spPr>
          <a:xfrm flipV="1">
            <a:off x="12339034" y="925757"/>
            <a:ext cx="0" cy="4526932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6F793A4-53C4-4710-B1D4-D5C26B716A27}"/>
              </a:ext>
            </a:extLst>
          </p:cNvPr>
          <p:cNvSpPr txBox="1"/>
          <p:nvPr/>
        </p:nvSpPr>
        <p:spPr>
          <a:xfrm>
            <a:off x="2388462" y="3410424"/>
            <a:ext cx="761747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F18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11.5 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B6E064-19E9-46B1-A892-9C6D9485BDF9}"/>
              </a:ext>
            </a:extLst>
          </p:cNvPr>
          <p:cNvSpPr txBox="1"/>
          <p:nvPr/>
        </p:nvSpPr>
        <p:spPr>
          <a:xfrm>
            <a:off x="4119333" y="3410424"/>
            <a:ext cx="670376" cy="52322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F14</a:t>
            </a:r>
          </a:p>
          <a:p>
            <a:r>
              <a:rPr lang="en-US" sz="1400" dirty="0">
                <a:solidFill>
                  <a:srgbClr val="002060"/>
                </a:solidFill>
              </a:rPr>
              <a:t>8.2 cm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E5080A5-1082-4A57-872B-68190CB5474A}"/>
              </a:ext>
            </a:extLst>
          </p:cNvPr>
          <p:cNvCxnSpPr>
            <a:cxnSpLocks/>
          </p:cNvCxnSpPr>
          <p:nvPr/>
        </p:nvCxnSpPr>
        <p:spPr>
          <a:xfrm flipV="1">
            <a:off x="3932351" y="1618246"/>
            <a:ext cx="0" cy="4325354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3CE06E1-69B6-40FA-AB0F-193208E3FDBF}"/>
              </a:ext>
            </a:extLst>
          </p:cNvPr>
          <p:cNvCxnSpPr>
            <a:cxnSpLocks/>
          </p:cNvCxnSpPr>
          <p:nvPr/>
        </p:nvCxnSpPr>
        <p:spPr>
          <a:xfrm flipV="1">
            <a:off x="5541205" y="2023533"/>
            <a:ext cx="0" cy="3452282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C1BE983-CAA3-4838-A2E8-C4A949E6D300}"/>
              </a:ext>
            </a:extLst>
          </p:cNvPr>
          <p:cNvCxnSpPr>
            <a:cxnSpLocks/>
          </p:cNvCxnSpPr>
          <p:nvPr/>
        </p:nvCxnSpPr>
        <p:spPr>
          <a:xfrm flipV="1">
            <a:off x="2196415" y="964943"/>
            <a:ext cx="0" cy="5706786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AAF1FEF-D040-4CB2-89CD-6CEC92BC3366}"/>
              </a:ext>
            </a:extLst>
          </p:cNvPr>
          <p:cNvSpPr txBox="1"/>
          <p:nvPr/>
        </p:nvSpPr>
        <p:spPr>
          <a:xfrm>
            <a:off x="8661493" y="113209"/>
            <a:ext cx="2182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Depth of Field (cm)</a:t>
            </a:r>
          </a:p>
        </p:txBody>
      </p:sp>
    </p:spTree>
    <p:extLst>
      <p:ext uri="{BB962C8B-B14F-4D97-AF65-F5344CB8AC3E}">
        <p14:creationId xmlns:p14="http://schemas.microsoft.com/office/powerpoint/2010/main" val="4136602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F9EF18F-2C4B-4342-A439-174D26076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087" y="314010"/>
            <a:ext cx="8675360" cy="62977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C9D45B8-BDD9-4752-9949-8360F2B234FC}"/>
              </a:ext>
            </a:extLst>
          </p:cNvPr>
          <p:cNvSpPr txBox="1"/>
          <p:nvPr/>
        </p:nvSpPr>
        <p:spPr>
          <a:xfrm>
            <a:off x="6701367" y="2081198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 mm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94AE56-FDD9-4E94-A938-EFACB1FFD797}"/>
              </a:ext>
            </a:extLst>
          </p:cNvPr>
          <p:cNvSpPr txBox="1"/>
          <p:nvPr/>
        </p:nvSpPr>
        <p:spPr>
          <a:xfrm>
            <a:off x="4846587" y="2408767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 mm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FC4036-90E6-49AE-A194-F63FAAAEB011}"/>
              </a:ext>
            </a:extLst>
          </p:cNvPr>
          <p:cNvSpPr txBox="1"/>
          <p:nvPr/>
        </p:nvSpPr>
        <p:spPr>
          <a:xfrm>
            <a:off x="3725334" y="189653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 mm</a:t>
            </a:r>
          </a:p>
        </p:txBody>
      </p:sp>
    </p:spTree>
    <p:extLst>
      <p:ext uri="{BB962C8B-B14F-4D97-AF65-F5344CB8AC3E}">
        <p14:creationId xmlns:p14="http://schemas.microsoft.com/office/powerpoint/2010/main" val="1229582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3E1804-DFE6-46FB-B6E7-2B08693F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45190" y="-2116228"/>
            <a:ext cx="16163643" cy="2704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06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8634</TotalTime>
  <Words>222</Words>
  <Application>Microsoft Office PowerPoint</Application>
  <PresentationFormat>Widescreen</PresentationFormat>
  <Paragraphs>69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Resolution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Barry</dc:creator>
  <cp:lastModifiedBy>Alana Sherman</cp:lastModifiedBy>
  <cp:revision>29</cp:revision>
  <dcterms:created xsi:type="dcterms:W3CDTF">2020-07-24T21:07:59Z</dcterms:created>
  <dcterms:modified xsi:type="dcterms:W3CDTF">2020-08-28T22:21:27Z</dcterms:modified>
</cp:coreProperties>
</file>