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4" r:id="rId8"/>
    <p:sldId id="257" r:id="rId9"/>
    <p:sldId id="266" r:id="rId10"/>
    <p:sldId id="267" r:id="rId11"/>
    <p:sldId id="270" r:id="rId12"/>
    <p:sldId id="271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3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7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9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09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7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5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4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1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4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2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88210-7083-4943-8B20-E62F9A1F46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85E0C-B966-4975-970D-A1A0CE6BF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6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0"/>
            <a:ext cx="83058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Phytoplankton taxa proxies</a:t>
            </a:r>
            <a:br>
              <a:rPr lang="en-US" dirty="0" smtClean="0"/>
            </a:br>
            <a:r>
              <a:rPr lang="en-US" dirty="0" smtClean="0"/>
              <a:t>from </a:t>
            </a:r>
            <a:r>
              <a:rPr lang="en-US" strike="sngStrike" dirty="0" smtClean="0"/>
              <a:t>satellite and </a:t>
            </a:r>
            <a:r>
              <a:rPr lang="en-US" dirty="0" smtClean="0"/>
              <a:t>autonomous sensors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9775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Goals: </a:t>
            </a:r>
          </a:p>
          <a:p>
            <a:r>
              <a:rPr lang="en-US" dirty="0" smtClean="0"/>
              <a:t>1- quickly review feasibility study results</a:t>
            </a:r>
          </a:p>
          <a:p>
            <a:r>
              <a:rPr lang="en-US" dirty="0" smtClean="0"/>
              <a:t>2- plans for follow-up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963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performance: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2400" y="1828799"/>
            <a:ext cx="8839200" cy="4369593"/>
            <a:chOff x="679061" y="1325563"/>
            <a:chExt cx="10215895" cy="48728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061" y="1325563"/>
              <a:ext cx="4843949" cy="487283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7743" y="1325563"/>
              <a:ext cx="4757213" cy="4785577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587009" y="4419600"/>
            <a:ext cx="1241791" cy="13931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1981200" y="4807975"/>
            <a:ext cx="2966625" cy="1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47825" y="201117"/>
            <a:ext cx="373189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provide reasonable separation between Diatoms and Pico classes, but are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unable to separate</a:t>
            </a:r>
            <a:r>
              <a:rPr lang="en-US" b="1" dirty="0" smtClean="0"/>
              <a:t>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class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00100" y="6247272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classification regions from the SVM are shown in the background shading, with data points (actual labels)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overlaid</a:t>
            </a:r>
          </a:p>
        </p:txBody>
      </p:sp>
    </p:spTree>
    <p:extLst>
      <p:ext uri="{BB962C8B-B14F-4D97-AF65-F5344CB8AC3E}">
        <p14:creationId xmlns:p14="http://schemas.microsoft.com/office/powerpoint/2010/main" val="289397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172" y="273352"/>
            <a:ext cx="8228763" cy="1145009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err="1" smtClean="0">
                <a:solidFill>
                  <a:srgbClr val="FFFFFF"/>
                </a:solidFill>
                <a:latin typeface="Arial"/>
              </a:rPr>
              <a:t>Biolum</a:t>
            </a:r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 proxies</a:t>
            </a:r>
            <a:endParaRPr lang="en-US" sz="4000" spc="-1" dirty="0">
              <a:latin typeface="Arial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2176" y="6218856"/>
            <a:ext cx="271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Messié et al., submitted to </a:t>
            </a:r>
            <a:r>
              <a:rPr lang="en-US" i="1" dirty="0" smtClean="0"/>
              <a:t>Progress in Oceanography</a:t>
            </a:r>
            <a:endParaRPr lang="en-US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5255"/>
            <a:ext cx="9144000" cy="360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573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172" y="273352"/>
            <a:ext cx="8228763" cy="1145009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err="1" smtClean="0">
                <a:solidFill>
                  <a:srgbClr val="FFFFFF"/>
                </a:solidFill>
                <a:latin typeface="Arial"/>
              </a:rPr>
              <a:t>Biolum</a:t>
            </a:r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 proxies</a:t>
            </a:r>
            <a:endParaRPr lang="en-US" sz="4000" spc="-1" dirty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32176" y="6218856"/>
            <a:ext cx="271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Messié et al., submitted to </a:t>
            </a:r>
            <a:r>
              <a:rPr lang="en-US" i="1" dirty="0" smtClean="0"/>
              <a:t>Progress in Oceanography</a:t>
            </a:r>
            <a:endParaRPr lang="en-US" i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0" t="19314"/>
          <a:stretch/>
        </p:blipFill>
        <p:spPr>
          <a:xfrm>
            <a:off x="0" y="1435735"/>
            <a:ext cx="4953000" cy="54222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5400" y="2945161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Proxies for diatoms and autotrophic dinoflagellates (nighttime Dorado only)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6482" y="1556266"/>
            <a:ext cx="347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Stars/dots = in situ plankton counts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062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172" y="273352"/>
            <a:ext cx="8228763" cy="1145009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Follow-up project</a:t>
            </a:r>
            <a:endParaRPr lang="en-US" sz="4000" spc="-1" dirty="0"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457172" y="2057400"/>
            <a:ext cx="8228763" cy="42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spcBef>
                <a:spcPts val="600"/>
              </a:spcBef>
            </a:pPr>
            <a:r>
              <a:rPr lang="en-US" sz="2000" u="sng" spc="-1" dirty="0">
                <a:solidFill>
                  <a:srgbClr val="000000"/>
                </a:solidFill>
                <a:latin typeface="Arial"/>
                <a:ea typeface="DejaVu Sans"/>
              </a:rPr>
              <a:t>Main conclusions:</a:t>
            </a:r>
            <a:r>
              <a:rPr lang="en-US" sz="20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2000" spc="-1" dirty="0">
              <a:latin typeface="Arial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Mixed samples will remain an issue…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… but on other samples there </a:t>
            </a:r>
            <a:r>
              <a:rPr lang="en-US" sz="1600" spc="-1" dirty="0">
                <a:solidFill>
                  <a:srgbClr val="000000"/>
                </a:solidFill>
                <a:latin typeface="Arial"/>
                <a:ea typeface="DejaVu Sans"/>
              </a:rPr>
              <a:t>is a relationship between taxa and </a:t>
            </a:r>
            <a:r>
              <a:rPr lang="en-US" sz="1600" spc="-1" dirty="0" err="1">
                <a:solidFill>
                  <a:srgbClr val="000000"/>
                </a:solidFill>
                <a:latin typeface="Arial"/>
                <a:ea typeface="DejaVu Sans"/>
              </a:rPr>
              <a:t>Chl</a:t>
            </a:r>
            <a:r>
              <a:rPr lang="en-US" sz="1600" spc="-1" dirty="0">
                <a:solidFill>
                  <a:srgbClr val="000000"/>
                </a:solidFill>
                <a:latin typeface="Arial"/>
                <a:ea typeface="DejaVu Sans"/>
              </a:rPr>
              <a:t>/POC (in situ</a:t>
            </a: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)…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solidFill>
                  <a:srgbClr val="000000"/>
                </a:solidFill>
                <a:latin typeface="Arial"/>
              </a:rPr>
              <a:t>… which </a:t>
            </a: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cannot be captured using the CTD dataset (fails when </a:t>
            </a:r>
            <a:r>
              <a:rPr lang="en-US" sz="1600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dinos</a:t>
            </a: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 are present).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M</a:t>
            </a: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ooring </a:t>
            </a:r>
            <a:r>
              <a:rPr lang="en-US" sz="1600" spc="-1" dirty="0">
                <a:solidFill>
                  <a:srgbClr val="000000"/>
                </a:solidFill>
                <a:latin typeface="Arial"/>
                <a:ea typeface="DejaVu Sans"/>
              </a:rPr>
              <a:t>dataset (</a:t>
            </a:r>
            <a:r>
              <a:rPr lang="en-US" sz="1600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1600" spc="-1" dirty="0">
                <a:solidFill>
                  <a:srgbClr val="000000"/>
                </a:solidFill>
                <a:latin typeface="Arial"/>
                <a:ea typeface="DejaVu Sans"/>
              </a:rPr>
              <a:t>/</a:t>
            </a:r>
            <a:r>
              <a:rPr lang="en-US" sz="1600" spc="-1" dirty="0" err="1">
                <a:solidFill>
                  <a:srgbClr val="000000"/>
                </a:solidFill>
                <a:latin typeface="Arial"/>
                <a:ea typeface="DejaVu Sans"/>
              </a:rPr>
              <a:t>bbp</a:t>
            </a:r>
            <a:r>
              <a:rPr lang="en-US" sz="1600" spc="-1" dirty="0">
                <a:solidFill>
                  <a:srgbClr val="000000"/>
                </a:solidFill>
                <a:latin typeface="Arial"/>
                <a:ea typeface="DejaVu Sans"/>
              </a:rPr>
              <a:t>) </a:t>
            </a:r>
            <a:r>
              <a:rPr lang="en-US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more encouraging but number of samples too small (N=23).</a:t>
            </a:r>
          </a:p>
          <a:p>
            <a:pPr>
              <a:spcBef>
                <a:spcPts val="600"/>
              </a:spcBef>
            </a:pPr>
            <a:endParaRPr lang="en-US" sz="1600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spcBef>
                <a:spcPts val="600"/>
              </a:spcBef>
            </a:pPr>
            <a:r>
              <a:rPr lang="en-US" sz="2000" u="sng" spc="-1" dirty="0" smtClean="0">
                <a:solidFill>
                  <a:srgbClr val="000000"/>
                </a:solidFill>
                <a:latin typeface="Arial"/>
                <a:ea typeface="DejaVu Sans"/>
              </a:rPr>
              <a:t>Overarching goals:</a:t>
            </a:r>
            <a:r>
              <a:rPr lang="en-US" sz="2000" spc="-1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2000" spc="-1" dirty="0">
              <a:latin typeface="Arial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Characterize plankton communities from AUV sensors (phytoplankton taxonomy on all AUVs/gliders, plus zooplankton on Dorado)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Investigate </a:t>
            </a:r>
            <a:r>
              <a:rPr lang="en-US" sz="1600" spc="-1" dirty="0" err="1" smtClean="0">
                <a:latin typeface="Arial"/>
              </a:rPr>
              <a:t>spatio</a:t>
            </a:r>
            <a:r>
              <a:rPr lang="en-US" sz="1600" spc="-1" dirty="0" smtClean="0">
                <a:latin typeface="Arial"/>
              </a:rPr>
              <a:t>-temporal patterns</a:t>
            </a:r>
            <a:r>
              <a:rPr lang="en-US" sz="1600" spc="-1" dirty="0">
                <a:latin typeface="Arial"/>
              </a:rPr>
              <a:t>, environmental drivers</a:t>
            </a:r>
            <a:r>
              <a:rPr lang="en-US" sz="1600" spc="-1" dirty="0" smtClean="0">
                <a:latin typeface="Arial"/>
              </a:rPr>
              <a:t>, </a:t>
            </a:r>
            <a:r>
              <a:rPr lang="en-US" sz="1600" spc="-1" dirty="0" err="1" smtClean="0">
                <a:latin typeface="Arial"/>
              </a:rPr>
              <a:t>phyto</a:t>
            </a:r>
            <a:r>
              <a:rPr lang="en-US" sz="1600" spc="-1" dirty="0" smtClean="0">
                <a:latin typeface="Arial"/>
              </a:rPr>
              <a:t>/zoo interactions from 15 years of Monterey Bay data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Provide </a:t>
            </a:r>
            <a:r>
              <a:rPr lang="en-US" sz="1600" spc="-1" dirty="0" err="1" smtClean="0">
                <a:latin typeface="Arial"/>
              </a:rPr>
              <a:t>realtime</a:t>
            </a:r>
            <a:r>
              <a:rPr lang="en-US" sz="1600" spc="-1" dirty="0" smtClean="0">
                <a:latin typeface="Arial"/>
              </a:rPr>
              <a:t> information (onboard processing) for CANON-type experiments (</a:t>
            </a:r>
            <a:r>
              <a:rPr lang="en-US" sz="1600" spc="-1" dirty="0" err="1" smtClean="0">
                <a:latin typeface="Arial"/>
              </a:rPr>
              <a:t>eg</a:t>
            </a:r>
            <a:r>
              <a:rPr lang="en-US" sz="1600" spc="-1" dirty="0" smtClean="0">
                <a:latin typeface="Arial"/>
              </a:rPr>
              <a:t> follow plankton succession following upwelling) and targeted sampling</a:t>
            </a:r>
            <a:endParaRPr lang="en-US" sz="16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32543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172" y="273352"/>
            <a:ext cx="8228763" cy="1145009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Follow-up project</a:t>
            </a:r>
            <a:endParaRPr lang="en-US" sz="4000" spc="-1" dirty="0"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457172" y="1752600"/>
            <a:ext cx="8228763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lvl="0">
              <a:spcBef>
                <a:spcPts val="600"/>
              </a:spcBef>
            </a:pPr>
            <a:r>
              <a:rPr lang="en-US" sz="2000" u="sng" spc="-1" dirty="0">
                <a:solidFill>
                  <a:srgbClr val="000000"/>
                </a:solidFill>
                <a:latin typeface="Arial"/>
                <a:ea typeface="DejaVu Sans"/>
              </a:rPr>
              <a:t>Possible paths (proxies):</a:t>
            </a:r>
            <a:r>
              <a:rPr lang="en-US" sz="20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2000" spc="-1" dirty="0">
              <a:solidFill>
                <a:prstClr val="black"/>
              </a:solidFill>
              <a:latin typeface="Arial"/>
            </a:endParaRP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>
                <a:solidFill>
                  <a:prstClr val="black"/>
                </a:solidFill>
                <a:latin typeface="Arial"/>
              </a:rPr>
              <a:t>focus on the Dorado dataset and attempt to transfer the </a:t>
            </a:r>
            <a:r>
              <a:rPr lang="en-US" sz="1600" spc="-1" dirty="0" err="1">
                <a:solidFill>
                  <a:prstClr val="black"/>
                </a:solidFill>
                <a:latin typeface="Arial"/>
              </a:rPr>
              <a:t>fluo</a:t>
            </a:r>
            <a:r>
              <a:rPr lang="en-US" sz="1600" spc="-1" dirty="0">
                <a:solidFill>
                  <a:prstClr val="black"/>
                </a:solidFill>
                <a:latin typeface="Arial"/>
              </a:rPr>
              <a:t>/</a:t>
            </a:r>
            <a:r>
              <a:rPr lang="en-US" sz="1600" spc="-1" dirty="0" err="1">
                <a:solidFill>
                  <a:prstClr val="black"/>
                </a:solidFill>
                <a:latin typeface="Arial"/>
              </a:rPr>
              <a:t>biolum</a:t>
            </a:r>
            <a:r>
              <a:rPr lang="en-US" sz="1600" spc="-1" dirty="0">
                <a:solidFill>
                  <a:prstClr val="black"/>
                </a:solidFill>
                <a:latin typeface="Arial"/>
              </a:rPr>
              <a:t> proxies to </a:t>
            </a:r>
            <a:r>
              <a:rPr lang="en-US" sz="1600" spc="-1" dirty="0" err="1">
                <a:solidFill>
                  <a:prstClr val="black"/>
                </a:solidFill>
                <a:latin typeface="Arial"/>
              </a:rPr>
              <a:t>fluo</a:t>
            </a:r>
            <a:r>
              <a:rPr lang="en-US" sz="1600" spc="-1" dirty="0">
                <a:solidFill>
                  <a:prstClr val="black"/>
                </a:solidFill>
                <a:latin typeface="Arial"/>
              </a:rPr>
              <a:t>/</a:t>
            </a:r>
            <a:r>
              <a:rPr lang="en-US" sz="1600" spc="-1" dirty="0" err="1">
                <a:solidFill>
                  <a:prstClr val="black"/>
                </a:solidFill>
                <a:latin typeface="Arial"/>
              </a:rPr>
              <a:t>bbp</a:t>
            </a:r>
            <a:r>
              <a:rPr lang="en-US" sz="1600" spc="-1" dirty="0">
                <a:solidFill>
                  <a:prstClr val="black"/>
                </a:solidFill>
                <a:latin typeface="Arial"/>
              </a:rPr>
              <a:t> using supervised learning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>
                <a:solidFill>
                  <a:prstClr val="black"/>
                </a:solidFill>
                <a:latin typeface="Arial"/>
              </a:rPr>
              <a:t>focus on the Dorado dataset and look at information carried by additional sensors (LISST-100x, LOPC, LISST-HOLO)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>
                <a:solidFill>
                  <a:prstClr val="black"/>
                </a:solidFill>
                <a:latin typeface="Arial"/>
              </a:rPr>
              <a:t>focus on the Dorado diamond dataset that can be matched with gulper analysis (?) and Monterey/Santa Cruz wharf samples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>
                <a:solidFill>
                  <a:prstClr val="black"/>
                </a:solidFill>
                <a:latin typeface="Arial"/>
              </a:rPr>
              <a:t>analysis of all available AUV/gliders datasets, using unsupervised learning (look for patterns in data, not necessarily linked to proxies)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600" spc="-1" dirty="0" smtClean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u="sng" spc="-1" dirty="0" smtClean="0">
                <a:latin typeface="Arial"/>
              </a:rPr>
              <a:t>Challenges (technical):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bring </a:t>
            </a:r>
            <a:r>
              <a:rPr lang="en-US" sz="1600" spc="-1" dirty="0">
                <a:latin typeface="Arial"/>
              </a:rPr>
              <a:t>together </a:t>
            </a:r>
            <a:r>
              <a:rPr lang="en-US" sz="1600" spc="-1" dirty="0" smtClean="0">
                <a:latin typeface="Arial"/>
              </a:rPr>
              <a:t>huge </a:t>
            </a:r>
            <a:r>
              <a:rPr lang="en-US" sz="1600" spc="-1" dirty="0">
                <a:latin typeface="Arial"/>
              </a:rPr>
              <a:t>and disparate datasets </a:t>
            </a:r>
            <a:r>
              <a:rPr lang="en-US" sz="1600" spc="-1" dirty="0" smtClean="0">
                <a:latin typeface="Arial"/>
              </a:rPr>
              <a:t>efficiently (this analysis and others)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unlimited number of parameters to look at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features vs. point-by-point </a:t>
            </a:r>
            <a:r>
              <a:rPr lang="fr-FR" sz="1600" spc="-1" dirty="0" smtClean="0">
                <a:latin typeface="Arial"/>
              </a:rPr>
              <a:t>→ look at patches</a:t>
            </a:r>
            <a:endParaRPr lang="en-US" sz="1600" spc="-1" dirty="0" smtClean="0">
              <a:latin typeface="Arial"/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 smtClean="0">
                <a:latin typeface="Arial"/>
              </a:rPr>
              <a:t>propagate the information back into the databases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spc="-1" dirty="0">
                <a:latin typeface="Arial"/>
              </a:rPr>
              <a:t>s</a:t>
            </a:r>
            <a:r>
              <a:rPr lang="en-US" sz="1600" spc="-1" dirty="0" smtClean="0">
                <a:latin typeface="Arial"/>
              </a:rPr>
              <a:t>cientific analysis of the results (big data)</a:t>
            </a:r>
            <a:endParaRPr lang="en-US" sz="1600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6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4894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dss.mbari.org/data/other/routine/Products/Dorado/diamond_MontereyBay/2017/Dorado_2017_05_04_zoomdino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90"/>
          <a:stretch/>
        </p:blipFill>
        <p:spPr bwMode="auto">
          <a:xfrm>
            <a:off x="17591" y="2286000"/>
            <a:ext cx="9139856" cy="442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" r="61961"/>
          <a:stretch/>
        </p:blipFill>
        <p:spPr>
          <a:xfrm>
            <a:off x="4144" y="22412"/>
            <a:ext cx="2281856" cy="218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92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304800" y="1946444"/>
            <a:ext cx="8211456" cy="32351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2000" u="sng" spc="-1" dirty="0">
                <a:solidFill>
                  <a:srgbClr val="000000"/>
                </a:solidFill>
                <a:latin typeface="Arial"/>
                <a:ea typeface="DejaVu Sans"/>
              </a:rPr>
              <a:t>Questions:</a:t>
            </a:r>
            <a:r>
              <a:rPr lang="en-US" sz="20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20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1) Is C:Chl taxa-specific? </a:t>
            </a:r>
            <a:r>
              <a:rPr dirty="0"/>
              <a:t/>
            </a:r>
            <a:br>
              <a:rPr dirty="0"/>
            </a:b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(= relationship between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Chl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/POC and taxa from in situ samples)</a:t>
            </a: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en-US" sz="1600" b="1" spc="-1" dirty="0">
                <a:solidFill>
                  <a:srgbClr val="000000"/>
                </a:solidFill>
                <a:latin typeface="Arial"/>
                <a:ea typeface="DejaVu Sans"/>
              </a:rPr>
              <a:t>1pre) Are samples taxa-specific? 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(can samples be attributed to one taxon?)</a:t>
            </a: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2) Are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beamc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bbp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proxies for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Chl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/ C? </a:t>
            </a:r>
            <a:r>
              <a:rPr dirty="0"/>
              <a:t/>
            </a:r>
            <a:br>
              <a:rPr dirty="0"/>
            </a:b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(= relationship between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/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Chl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 and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Cproxy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/POC, where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Cproxy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 =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beamc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 or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bbp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en-US" sz="1600" b="1" spc="-1" dirty="0">
                <a:solidFill>
                  <a:srgbClr val="000000"/>
                </a:solidFill>
                <a:latin typeface="Arial"/>
                <a:ea typeface="DejaVu Sans"/>
              </a:rPr>
              <a:t>2pre) Is the mooring dataset reliable? 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(QC /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interdeployment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 calibration)</a:t>
            </a: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3) Can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beamc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or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latin typeface="Arial"/>
                <a:ea typeface="DejaVu Sans"/>
              </a:rPr>
              <a:t>bbp</a:t>
            </a:r>
            <a:r>
              <a:rPr lang="en-US" sz="2000" b="1" spc="-1" dirty="0">
                <a:solidFill>
                  <a:srgbClr val="000000"/>
                </a:solidFill>
                <a:latin typeface="Arial"/>
                <a:ea typeface="DejaVu Sans"/>
              </a:rPr>
              <a:t> be used to predict taxonomy?</a:t>
            </a:r>
            <a:r>
              <a:rPr lang="en-US" sz="2000" b="1" i="1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(= relationship between 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/</a:t>
            </a:r>
            <a:r>
              <a:rPr lang="en-US" sz="1500" i="1" spc="-1" dirty="0" err="1">
                <a:solidFill>
                  <a:srgbClr val="000000"/>
                </a:solidFill>
                <a:latin typeface="Arial"/>
                <a:ea typeface="DejaVu Sans"/>
              </a:rPr>
              <a:t>Cproxy</a:t>
            </a:r>
            <a:r>
              <a:rPr lang="en-US" sz="1500" i="1" spc="-1" dirty="0">
                <a:solidFill>
                  <a:srgbClr val="000000"/>
                </a:solidFill>
                <a:latin typeface="Arial"/>
                <a:ea typeface="DejaVu Sans"/>
              </a:rPr>
              <a:t> and taxa)</a:t>
            </a: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5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500" spc="-1" dirty="0">
              <a:latin typeface="Arial"/>
            </a:endParaRPr>
          </a:p>
        </p:txBody>
      </p:sp>
      <p:pic>
        <p:nvPicPr>
          <p:cNvPr id="124" name="Image 40"/>
          <p:cNvPicPr/>
          <p:nvPr/>
        </p:nvPicPr>
        <p:blipFill>
          <a:blip r:embed="rId2"/>
          <a:srcRect t="30992" r="44076" b="24220"/>
          <a:stretch/>
        </p:blipFill>
        <p:spPr>
          <a:xfrm>
            <a:off x="1575936" y="5206099"/>
            <a:ext cx="5391360" cy="1347165"/>
          </a:xfrm>
          <a:prstGeom prst="rect">
            <a:avLst/>
          </a:prstGeom>
          <a:ln>
            <a:noFill/>
          </a:ln>
        </p:spPr>
      </p:pic>
      <p:sp>
        <p:nvSpPr>
          <p:cNvPr id="125" name="TextShape 2"/>
          <p:cNvSpPr txBox="1"/>
          <p:nvPr/>
        </p:nvSpPr>
        <p:spPr>
          <a:xfrm>
            <a:off x="8047527" y="2239723"/>
            <a:ext cx="57864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YES</a:t>
            </a:r>
            <a:endParaRPr lang="en-US" sz="1600" spc="-1" dirty="0">
              <a:latin typeface="Arial"/>
            </a:endParaRPr>
          </a:p>
        </p:txBody>
      </p:sp>
      <p:sp>
        <p:nvSpPr>
          <p:cNvPr id="126" name="TextShape 3"/>
          <p:cNvSpPr txBox="1"/>
          <p:nvPr/>
        </p:nvSpPr>
        <p:spPr>
          <a:xfrm>
            <a:off x="8058984" y="2733825"/>
            <a:ext cx="1161216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500" b="1" spc="-1" dirty="0">
                <a:solidFill>
                  <a:srgbClr val="BA131A"/>
                </a:solidFill>
                <a:latin typeface="Arial"/>
              </a:rPr>
              <a:t>only ~ </a:t>
            </a:r>
            <a:r>
              <a:rPr lang="en-US" sz="1500" b="1" spc="-1" dirty="0" smtClean="0">
                <a:solidFill>
                  <a:srgbClr val="BA131A"/>
                </a:solidFill>
                <a:latin typeface="Arial"/>
              </a:rPr>
              <a:t>50%</a:t>
            </a:r>
            <a:endParaRPr lang="en-US" sz="1500" spc="-1" dirty="0">
              <a:latin typeface="Arial"/>
            </a:endParaRPr>
          </a:p>
        </p:txBody>
      </p:sp>
      <p:sp>
        <p:nvSpPr>
          <p:cNvPr id="127" name="TextShape 4"/>
          <p:cNvSpPr txBox="1"/>
          <p:nvPr/>
        </p:nvSpPr>
        <p:spPr>
          <a:xfrm>
            <a:off x="6552576" y="3120197"/>
            <a:ext cx="2590857" cy="778580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r"/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YES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fluo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, </a:t>
            </a:r>
            <a:r>
              <a:rPr dirty="0"/>
              <a:t/>
            </a:r>
            <a:br>
              <a:rPr dirty="0"/>
            </a:b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NOT REALLY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beamc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, NOT SURE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bbp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 </a:t>
            </a:r>
            <a:endParaRPr lang="en-US" sz="1600" spc="-1" dirty="0">
              <a:latin typeface="Arial"/>
            </a:endParaRPr>
          </a:p>
        </p:txBody>
      </p:sp>
      <p:sp>
        <p:nvSpPr>
          <p:cNvPr id="128" name="TextShape 5"/>
          <p:cNvSpPr txBox="1"/>
          <p:nvPr/>
        </p:nvSpPr>
        <p:spPr>
          <a:xfrm>
            <a:off x="8211456" y="4257825"/>
            <a:ext cx="893771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BA131A"/>
                </a:solidFill>
                <a:latin typeface="Arial"/>
              </a:rPr>
              <a:t>MAYBE</a:t>
            </a:r>
            <a:endParaRPr lang="en-US" sz="1600" spc="-1">
              <a:latin typeface="Arial"/>
            </a:endParaRPr>
          </a:p>
        </p:txBody>
      </p:sp>
      <p:sp>
        <p:nvSpPr>
          <p:cNvPr id="129" name="TextShape 6"/>
          <p:cNvSpPr txBox="1"/>
          <p:nvPr/>
        </p:nvSpPr>
        <p:spPr>
          <a:xfrm>
            <a:off x="457498" y="273352"/>
            <a:ext cx="8228763" cy="1145009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>
                <a:solidFill>
                  <a:srgbClr val="FFFFFF"/>
                </a:solidFill>
                <a:latin typeface="Arial"/>
              </a:rPr>
              <a:t>Proxies from autonomous sensors</a:t>
            </a:r>
            <a:endParaRPr lang="en-US" sz="4000" spc="-1">
              <a:latin typeface="Arial"/>
            </a:endParaRPr>
          </a:p>
        </p:txBody>
      </p:sp>
      <p:sp>
        <p:nvSpPr>
          <p:cNvPr id="130" name="TextShape 7"/>
          <p:cNvSpPr txBox="1"/>
          <p:nvPr/>
        </p:nvSpPr>
        <p:spPr>
          <a:xfrm>
            <a:off x="3429000" y="3962400"/>
            <a:ext cx="3887520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500" b="1" spc="-1" dirty="0">
                <a:solidFill>
                  <a:srgbClr val="BA131A"/>
                </a:solidFill>
                <a:latin typeface="Arial"/>
              </a:rPr>
              <a:t>QC / calibration difficult → small dataset</a:t>
            </a:r>
            <a:endParaRPr lang="en-US" sz="15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17060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/>
          <p:cNvPicPr/>
          <p:nvPr/>
        </p:nvPicPr>
        <p:blipFill>
          <a:blip r:embed="rId2"/>
          <a:srcRect r="7255" b="8094"/>
          <a:stretch/>
        </p:blipFill>
        <p:spPr>
          <a:xfrm>
            <a:off x="5152325" y="4583627"/>
            <a:ext cx="3059131" cy="2274668"/>
          </a:xfrm>
          <a:prstGeom prst="rect">
            <a:avLst/>
          </a:prstGeom>
          <a:ln>
            <a:noFill/>
          </a:ln>
        </p:spPr>
      </p:pic>
      <p:pic>
        <p:nvPicPr>
          <p:cNvPr id="132" name="Picture 131"/>
          <p:cNvPicPr/>
          <p:nvPr/>
        </p:nvPicPr>
        <p:blipFill>
          <a:blip r:embed="rId3"/>
          <a:srcRect r="8162" b="16560"/>
          <a:stretch/>
        </p:blipFill>
        <p:spPr>
          <a:xfrm>
            <a:off x="912384" y="4645351"/>
            <a:ext cx="3251144" cy="2216536"/>
          </a:xfrm>
          <a:prstGeom prst="rect">
            <a:avLst/>
          </a:prstGeom>
          <a:ln>
            <a:noFill/>
          </a:ln>
        </p:spPr>
      </p:pic>
      <p:pic>
        <p:nvPicPr>
          <p:cNvPr id="133" name="Picture 132"/>
          <p:cNvPicPr/>
          <p:nvPr/>
        </p:nvPicPr>
        <p:blipFill>
          <a:blip r:embed="rId4"/>
          <a:srcRect l="2932"/>
          <a:stretch/>
        </p:blipFill>
        <p:spPr>
          <a:xfrm>
            <a:off x="82944" y="1494455"/>
            <a:ext cx="6220800" cy="2404322"/>
          </a:xfrm>
          <a:prstGeom prst="rect">
            <a:avLst/>
          </a:prstGeom>
          <a:ln>
            <a:noFill/>
          </a:ln>
        </p:spPr>
      </p:pic>
      <p:pic>
        <p:nvPicPr>
          <p:cNvPr id="134" name="Picture 133"/>
          <p:cNvPicPr/>
          <p:nvPr/>
        </p:nvPicPr>
        <p:blipFill>
          <a:blip r:embed="rId5"/>
          <a:srcRect r="8151" b="8299"/>
          <a:stretch/>
        </p:blipFill>
        <p:spPr>
          <a:xfrm>
            <a:off x="6220800" y="1536911"/>
            <a:ext cx="2820096" cy="2113008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smtClean="0">
                <a:latin typeface="Arial"/>
              </a:rPr>
              <a:t>1pre) Phytoplankton </a:t>
            </a:r>
            <a:r>
              <a:rPr lang="en-US" sz="4000" spc="-1" dirty="0">
                <a:latin typeface="Arial"/>
              </a:rPr>
              <a:t>community</a:t>
            </a:r>
          </a:p>
        </p:txBody>
      </p:sp>
      <p:sp>
        <p:nvSpPr>
          <p:cNvPr id="136" name="CustomShape 2"/>
          <p:cNvSpPr/>
          <p:nvPr/>
        </p:nvSpPr>
        <p:spPr>
          <a:xfrm>
            <a:off x="7627256" y="2455269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centric diatoms</a:t>
            </a:r>
            <a:endParaRPr lang="en-US" sz="1000" spc="-1">
              <a:latin typeface="Arial"/>
            </a:endParaRPr>
          </a:p>
        </p:txBody>
      </p:sp>
      <p:sp>
        <p:nvSpPr>
          <p:cNvPr id="137" name="CustomShape 3"/>
          <p:cNvSpPr/>
          <p:nvPr/>
        </p:nvSpPr>
        <p:spPr>
          <a:xfrm>
            <a:off x="7050240" y="2952986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pennate diatoms</a:t>
            </a:r>
            <a:endParaRPr lang="en-US" sz="1000" spc="-1">
              <a:latin typeface="Arial"/>
            </a:endParaRPr>
          </a:p>
        </p:txBody>
      </p:sp>
      <p:sp>
        <p:nvSpPr>
          <p:cNvPr id="138" name="CustomShape 4"/>
          <p:cNvSpPr/>
          <p:nvPr/>
        </p:nvSpPr>
        <p:spPr>
          <a:xfrm>
            <a:off x="6405628" y="2571534"/>
            <a:ext cx="810500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dinoflagellates</a:t>
            </a:r>
            <a:endParaRPr lang="en-US" sz="1000" spc="-1">
              <a:latin typeface="Arial"/>
            </a:endParaRPr>
          </a:p>
        </p:txBody>
      </p:sp>
      <p:sp>
        <p:nvSpPr>
          <p:cNvPr id="139" name="TextShape 5"/>
          <p:cNvSpPr txBox="1"/>
          <p:nvPr/>
        </p:nvSpPr>
        <p:spPr>
          <a:xfrm>
            <a:off x="82944" y="3981730"/>
            <a:ext cx="4230144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Most samples are a mix of species,</a:t>
            </a:r>
            <a:r>
              <a:t/>
            </a:r>
            <a:br/>
            <a:r>
              <a:rPr lang="en-US" sz="1600" b="1" spc="-1">
                <a:solidFill>
                  <a:srgbClr val="FFFFFF"/>
                </a:solidFill>
                <a:latin typeface="Arial"/>
              </a:rPr>
              <a:t>not a lot of samples dominated by dinos.</a:t>
            </a:r>
            <a:endParaRPr lang="en-US" sz="1600" spc="-1">
              <a:latin typeface="Arial"/>
            </a:endParaRPr>
          </a:p>
        </p:txBody>
      </p:sp>
      <p:sp>
        <p:nvSpPr>
          <p:cNvPr id="140" name="CustomShape 6"/>
          <p:cNvSpPr/>
          <p:nvPr/>
        </p:nvSpPr>
        <p:spPr>
          <a:xfrm>
            <a:off x="1741824" y="6188141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centric diatoms</a:t>
            </a:r>
            <a:endParaRPr lang="en-US" sz="1000" spc="-1">
              <a:latin typeface="Arial"/>
            </a:endParaRPr>
          </a:p>
        </p:txBody>
      </p:sp>
      <p:sp>
        <p:nvSpPr>
          <p:cNvPr id="141" name="CustomShape 7"/>
          <p:cNvSpPr/>
          <p:nvPr/>
        </p:nvSpPr>
        <p:spPr>
          <a:xfrm>
            <a:off x="1492992" y="5773378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pennate diatoms</a:t>
            </a:r>
            <a:endParaRPr lang="en-US" sz="1000" spc="-1">
              <a:latin typeface="Arial"/>
            </a:endParaRPr>
          </a:p>
        </p:txBody>
      </p:sp>
      <p:sp>
        <p:nvSpPr>
          <p:cNvPr id="142" name="CustomShape 8"/>
          <p:cNvSpPr/>
          <p:nvPr/>
        </p:nvSpPr>
        <p:spPr>
          <a:xfrm>
            <a:off x="1244160" y="5557831"/>
            <a:ext cx="810500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dinoflagellates</a:t>
            </a:r>
            <a:endParaRPr lang="en-US" sz="1000" spc="-1">
              <a:latin typeface="Arial"/>
            </a:endParaRPr>
          </a:p>
        </p:txBody>
      </p:sp>
      <p:sp>
        <p:nvSpPr>
          <p:cNvPr id="143" name="CustomShape 9"/>
          <p:cNvSpPr/>
          <p:nvPr/>
        </p:nvSpPr>
        <p:spPr>
          <a:xfrm>
            <a:off x="2571264" y="5806690"/>
            <a:ext cx="414393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NONE</a:t>
            </a:r>
            <a:endParaRPr lang="en-US" sz="1000" spc="-1">
              <a:latin typeface="Arial"/>
            </a:endParaRPr>
          </a:p>
        </p:txBody>
      </p:sp>
      <p:sp>
        <p:nvSpPr>
          <p:cNvPr id="144" name="CustomShape 10"/>
          <p:cNvSpPr/>
          <p:nvPr/>
        </p:nvSpPr>
        <p:spPr>
          <a:xfrm>
            <a:off x="6552576" y="5084936"/>
            <a:ext cx="414393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NONE</a:t>
            </a:r>
            <a:endParaRPr lang="en-US" sz="1000" spc="-1">
              <a:latin typeface="Arial"/>
            </a:endParaRPr>
          </a:p>
        </p:txBody>
      </p:sp>
      <p:sp>
        <p:nvSpPr>
          <p:cNvPr id="145" name="CustomShape 11"/>
          <p:cNvSpPr/>
          <p:nvPr/>
        </p:nvSpPr>
        <p:spPr>
          <a:xfrm>
            <a:off x="6714872" y="5773378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centric diatoms</a:t>
            </a:r>
            <a:endParaRPr lang="en-US" sz="1000" spc="-1">
              <a:latin typeface="Arial"/>
            </a:endParaRPr>
          </a:p>
        </p:txBody>
      </p:sp>
      <p:sp>
        <p:nvSpPr>
          <p:cNvPr id="146" name="CustomShape 12"/>
          <p:cNvSpPr/>
          <p:nvPr/>
        </p:nvSpPr>
        <p:spPr>
          <a:xfrm>
            <a:off x="6307336" y="6221453"/>
            <a:ext cx="501256" cy="282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pennate diatoms</a:t>
            </a:r>
            <a:endParaRPr lang="en-US" sz="1000" spc="-1">
              <a:latin typeface="Arial"/>
            </a:endParaRPr>
          </a:p>
        </p:txBody>
      </p:sp>
      <p:sp>
        <p:nvSpPr>
          <p:cNvPr id="147" name="CustomShape 13"/>
          <p:cNvSpPr/>
          <p:nvPr/>
        </p:nvSpPr>
        <p:spPr>
          <a:xfrm>
            <a:off x="5391360" y="6089512"/>
            <a:ext cx="965612" cy="1319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dinoflagellates</a:t>
            </a:r>
            <a:endParaRPr lang="en-US" sz="1000" spc="-1">
              <a:latin typeface="Arial"/>
            </a:endParaRPr>
          </a:p>
        </p:txBody>
      </p:sp>
      <p:sp>
        <p:nvSpPr>
          <p:cNvPr id="148" name="CustomShape 14"/>
          <p:cNvSpPr/>
          <p:nvPr/>
        </p:nvSpPr>
        <p:spPr>
          <a:xfrm>
            <a:off x="4452199" y="3815825"/>
            <a:ext cx="4588044" cy="743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9" tIns="40820" rIns="81639" bIns="40820"/>
          <a:lstStyle/>
          <a:p>
            <a:pPr>
              <a:lnSpc>
                <a:spcPct val="100000"/>
              </a:lnSpc>
            </a:pPr>
            <a:r>
              <a:rPr lang="en-US" sz="1500" i="1" spc="-1">
                <a:solidFill>
                  <a:srgbClr val="000000"/>
                </a:solidFill>
                <a:latin typeface="Arial"/>
                <a:ea typeface="DejaVu Sans"/>
              </a:rPr>
              <a:t>- absolute dominance: </a:t>
            </a:r>
            <a:r>
              <a:rPr lang="en-US" sz="1500" spc="-1">
                <a:solidFill>
                  <a:srgbClr val="000000"/>
                </a:solidFill>
                <a:latin typeface="Arial"/>
                <a:ea typeface="DejaVu Sans"/>
              </a:rPr>
              <a:t>species &gt;= 50% of the biomass</a:t>
            </a:r>
            <a:endParaRPr lang="en-US" sz="1500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500" i="1" spc="-1">
                <a:solidFill>
                  <a:srgbClr val="000000"/>
                </a:solidFill>
                <a:latin typeface="Arial"/>
                <a:ea typeface="DejaVu Sans"/>
              </a:rPr>
              <a:t>- relative dominance:</a:t>
            </a:r>
            <a:r>
              <a:rPr lang="en-US" sz="1500" spc="-1">
                <a:solidFill>
                  <a:srgbClr val="000000"/>
                </a:solidFill>
                <a:latin typeface="Arial"/>
                <a:ea typeface="DejaVu Sans"/>
              </a:rPr>
              <a:t> species is the most abundant </a:t>
            </a:r>
            <a:r>
              <a:t/>
            </a:r>
            <a:br/>
            <a:r>
              <a:rPr lang="en-US" sz="1500" spc="-1">
                <a:solidFill>
                  <a:srgbClr val="000000"/>
                </a:solidFill>
                <a:latin typeface="Arial"/>
                <a:ea typeface="DejaVu Sans"/>
              </a:rPr>
              <a:t>	and represents &gt; 30% of the biomass</a:t>
            </a:r>
            <a:endParaRPr lang="en-US" sz="1500" spc="-1">
              <a:latin typeface="Arial"/>
            </a:endParaRPr>
          </a:p>
        </p:txBody>
      </p:sp>
      <p:sp>
        <p:nvSpPr>
          <p:cNvPr id="149" name="CustomShape 15"/>
          <p:cNvSpPr/>
          <p:nvPr/>
        </p:nvSpPr>
        <p:spPr>
          <a:xfrm>
            <a:off x="7050240" y="2015685"/>
            <a:ext cx="331776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small</a:t>
            </a:r>
            <a:endParaRPr lang="en-US" sz="1000" spc="-1">
              <a:latin typeface="Arial"/>
            </a:endParaRPr>
          </a:p>
        </p:txBody>
      </p:sp>
      <p:sp>
        <p:nvSpPr>
          <p:cNvPr id="150" name="CustomShape 16"/>
          <p:cNvSpPr/>
          <p:nvPr/>
        </p:nvSpPr>
        <p:spPr>
          <a:xfrm>
            <a:off x="1907712" y="5250841"/>
            <a:ext cx="331776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small</a:t>
            </a:r>
            <a:endParaRPr lang="en-US" sz="1000" spc="-1">
              <a:latin typeface="Arial"/>
            </a:endParaRPr>
          </a:p>
        </p:txBody>
      </p:sp>
      <p:sp>
        <p:nvSpPr>
          <p:cNvPr id="151" name="CustomShape 17"/>
          <p:cNvSpPr/>
          <p:nvPr/>
        </p:nvSpPr>
        <p:spPr>
          <a:xfrm>
            <a:off x="5889024" y="5391926"/>
            <a:ext cx="331776" cy="141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1000" spc="-1">
                <a:solidFill>
                  <a:srgbClr val="000000"/>
                </a:solidFill>
                <a:latin typeface="Arial"/>
                <a:ea typeface="DejaVu Sans"/>
              </a:rPr>
              <a:t>small</a:t>
            </a:r>
            <a:endParaRPr lang="en-US" sz="10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35262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51"/>
          <p:cNvPicPr/>
          <p:nvPr/>
        </p:nvPicPr>
        <p:blipFill>
          <a:blip r:embed="rId2"/>
          <a:stretch/>
        </p:blipFill>
        <p:spPr>
          <a:xfrm>
            <a:off x="660940" y="2639464"/>
            <a:ext cx="4147200" cy="2944821"/>
          </a:xfrm>
          <a:prstGeom prst="rect">
            <a:avLst/>
          </a:prstGeom>
          <a:ln>
            <a:noFill/>
          </a:ln>
        </p:spPr>
      </p:pic>
      <p:pic>
        <p:nvPicPr>
          <p:cNvPr id="153" name="Picture 152"/>
          <p:cNvPicPr/>
          <p:nvPr/>
        </p:nvPicPr>
        <p:blipFill>
          <a:blip r:embed="rId3"/>
          <a:stretch/>
        </p:blipFill>
        <p:spPr>
          <a:xfrm>
            <a:off x="4727808" y="2405629"/>
            <a:ext cx="4147200" cy="3276632"/>
          </a:xfrm>
          <a:prstGeom prst="rect">
            <a:avLst/>
          </a:prstGeom>
          <a:ln>
            <a:noFill/>
          </a:ln>
        </p:spPr>
      </p:pic>
      <p:sp>
        <p:nvSpPr>
          <p:cNvPr id="154" name="CustomShape 1"/>
          <p:cNvSpPr/>
          <p:nvPr/>
        </p:nvSpPr>
        <p:spPr>
          <a:xfrm>
            <a:off x="1075660" y="4796234"/>
            <a:ext cx="663552" cy="497716"/>
          </a:xfrm>
          <a:prstGeom prst="rect">
            <a:avLst/>
          </a:prstGeom>
          <a:noFill/>
          <a:ln w="3672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TextShape 2"/>
          <p:cNvSpPr txBox="1"/>
          <p:nvPr/>
        </p:nvSpPr>
        <p:spPr>
          <a:xfrm>
            <a:off x="3649536" y="5972595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POC</a:t>
            </a:r>
            <a:endParaRPr lang="en-US" sz="1600" spc="-1">
              <a:latin typeface="Arial"/>
            </a:endParaRPr>
          </a:p>
        </p:txBody>
      </p:sp>
      <p:sp>
        <p:nvSpPr>
          <p:cNvPr id="156" name="TextShape 3"/>
          <p:cNvSpPr txBox="1"/>
          <p:nvPr/>
        </p:nvSpPr>
        <p:spPr>
          <a:xfrm rot="16200000">
            <a:off x="-389968" y="3855358"/>
            <a:ext cx="1265845" cy="3141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Yaxis = Chl</a:t>
            </a:r>
            <a:endParaRPr lang="en-US" sz="1600" spc="-1">
              <a:latin typeface="Arial"/>
            </a:endParaRPr>
          </a:p>
        </p:txBody>
      </p:sp>
      <p:sp>
        <p:nvSpPr>
          <p:cNvPr id="157" name="TextShape 4"/>
          <p:cNvSpPr txBox="1"/>
          <p:nvPr/>
        </p:nvSpPr>
        <p:spPr>
          <a:xfrm>
            <a:off x="1327104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Dominating = </a:t>
            </a:r>
            <a:r>
              <a:rPr lang="en-US" sz="1600" b="1" spc="-1">
                <a:latin typeface="Arial"/>
              </a:rPr>
              <a:t>above 80%</a:t>
            </a:r>
            <a:endParaRPr lang="en-US" sz="1600" spc="-1">
              <a:latin typeface="Arial"/>
            </a:endParaRPr>
          </a:p>
        </p:txBody>
      </p:sp>
      <p:sp>
        <p:nvSpPr>
          <p:cNvPr id="158" name="TextShape 5"/>
          <p:cNvSpPr txBox="1"/>
          <p:nvPr/>
        </p:nvSpPr>
        <p:spPr>
          <a:xfrm>
            <a:off x="5225472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Dominating = </a:t>
            </a:r>
            <a:r>
              <a:rPr lang="en-US" sz="1600" b="1" spc="-1">
                <a:latin typeface="Arial"/>
              </a:rPr>
              <a:t>above 50%</a:t>
            </a:r>
            <a:endParaRPr lang="en-US" sz="1600" spc="-1">
              <a:latin typeface="Arial"/>
            </a:endParaRPr>
          </a:p>
        </p:txBody>
      </p:sp>
      <p:cxnSp>
        <p:nvCxnSpPr>
          <p:cNvPr id="159" name="Line 6"/>
          <p:cNvCxnSpPr>
            <a:endCxn id="153" idx="2"/>
          </p:cNvCxnSpPr>
          <p:nvPr/>
        </p:nvCxnSpPr>
        <p:spPr>
          <a:xfrm>
            <a:off x="1407438" y="5293950"/>
            <a:ext cx="5393970" cy="388311"/>
          </a:xfrm>
          <a:prstGeom prst="curvedConnector4">
            <a:avLst>
              <a:gd name="adj1" fmla="val 5683"/>
              <a:gd name="adj2" fmla="val 165795"/>
            </a:avLst>
          </a:prstGeom>
          <a:ln w="36720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160" name="TextShape 7"/>
          <p:cNvSpPr txBox="1"/>
          <p:nvPr/>
        </p:nvSpPr>
        <p:spPr>
          <a:xfrm>
            <a:off x="6485306" y="5715000"/>
            <a:ext cx="705677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>
                <a:solidFill>
                  <a:srgbClr val="FF0000"/>
                </a:solidFill>
                <a:latin typeface="Arial"/>
              </a:rPr>
              <a:t>zoom</a:t>
            </a:r>
            <a:endParaRPr lang="en-US" sz="1600" spc="-1" dirty="0">
              <a:latin typeface="Arial"/>
            </a:endParaRPr>
          </a:p>
        </p:txBody>
      </p:sp>
      <p:sp>
        <p:nvSpPr>
          <p:cNvPr id="161" name="TextShape 8"/>
          <p:cNvSpPr txBox="1"/>
          <p:nvPr/>
        </p:nvSpPr>
        <p:spPr>
          <a:xfrm>
            <a:off x="82944" y="6546732"/>
            <a:ext cx="3805301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i="1" spc="-1">
                <a:latin typeface="Arial"/>
              </a:rPr>
              <a:t>(only samples dominated by one group)</a:t>
            </a:r>
            <a:endParaRPr lang="en-US" sz="1600" spc="-1">
              <a:latin typeface="Arial"/>
            </a:endParaRPr>
          </a:p>
        </p:txBody>
      </p:sp>
      <p:sp>
        <p:nvSpPr>
          <p:cNvPr id="162" name="TextShape 9"/>
          <p:cNvSpPr txBox="1"/>
          <p:nvPr/>
        </p:nvSpPr>
        <p:spPr>
          <a:xfrm>
            <a:off x="580608" y="1451019"/>
            <a:ext cx="8045568" cy="323646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BUT samples strongly dominated by one taxon are separable in Chl/POC space.</a:t>
            </a:r>
            <a:endParaRPr lang="en-US" sz="1600" spc="-1">
              <a:latin typeface="Arial"/>
            </a:endParaRPr>
          </a:p>
        </p:txBody>
      </p:sp>
      <p:sp>
        <p:nvSpPr>
          <p:cNvPr id="163" name="CustomShape 10"/>
          <p:cNvSpPr/>
          <p:nvPr/>
        </p:nvSpPr>
        <p:spPr>
          <a:xfrm>
            <a:off x="457171" y="165905"/>
            <a:ext cx="8228437" cy="11446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en-US" sz="4000" spc="-1" dirty="0">
                <a:solidFill>
                  <a:srgbClr val="000000"/>
                </a:solidFill>
                <a:latin typeface="Arial"/>
                <a:ea typeface="DejaVu Sans"/>
              </a:rPr>
              <a:t>1) </a:t>
            </a:r>
            <a:r>
              <a:rPr lang="en-US" sz="4000" spc="-1" dirty="0" smtClean="0">
                <a:solidFill>
                  <a:srgbClr val="000000"/>
                </a:solidFill>
                <a:latin typeface="Arial"/>
                <a:ea typeface="DejaVu Sans"/>
              </a:rPr>
              <a:t>Taxonomy = f° (</a:t>
            </a:r>
            <a:r>
              <a:rPr lang="en-US" sz="4000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C,Chl</a:t>
            </a:r>
            <a:r>
              <a:rPr lang="en-US" sz="4000" spc="-1" dirty="0" smtClean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n-US" sz="4000" spc="-1" dirty="0">
              <a:latin typeface="Arial"/>
            </a:endParaRPr>
          </a:p>
        </p:txBody>
      </p:sp>
      <p:sp>
        <p:nvSpPr>
          <p:cNvPr id="25" name="TextShape 2"/>
          <p:cNvSpPr txBox="1"/>
          <p:nvPr/>
        </p:nvSpPr>
        <p:spPr>
          <a:xfrm>
            <a:off x="7267721" y="533399"/>
            <a:ext cx="1114280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>
                <a:solidFill>
                  <a:srgbClr val="BA131A"/>
                </a:solidFill>
                <a:latin typeface="Arial"/>
              </a:rPr>
              <a:t>YES</a:t>
            </a:r>
            <a:endParaRPr lang="en-US" sz="32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21738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72"/>
          <p:cNvPicPr/>
          <p:nvPr/>
        </p:nvPicPr>
        <p:blipFill>
          <a:blip r:embed="rId2"/>
          <a:stretch/>
        </p:blipFill>
        <p:spPr>
          <a:xfrm>
            <a:off x="1575936" y="2903345"/>
            <a:ext cx="4147200" cy="3276632"/>
          </a:xfrm>
          <a:prstGeom prst="rect">
            <a:avLst/>
          </a:prstGeom>
          <a:ln>
            <a:noFill/>
          </a:ln>
        </p:spPr>
      </p:pic>
      <p:sp>
        <p:nvSpPr>
          <p:cNvPr id="174" name="TextShape 1"/>
          <p:cNvSpPr txBox="1"/>
          <p:nvPr/>
        </p:nvSpPr>
        <p:spPr>
          <a:xfrm>
            <a:off x="2820096" y="6324654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POC</a:t>
            </a:r>
            <a:endParaRPr lang="en-US" sz="1600" spc="-1">
              <a:latin typeface="Arial"/>
            </a:endParaRPr>
          </a:p>
        </p:txBody>
      </p:sp>
      <p:sp>
        <p:nvSpPr>
          <p:cNvPr id="175" name="TextShape 2"/>
          <p:cNvSpPr txBox="1"/>
          <p:nvPr/>
        </p:nvSpPr>
        <p:spPr>
          <a:xfrm rot="16200000">
            <a:off x="-37996" y="4292983"/>
            <a:ext cx="2215556" cy="3141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Yaxis = beam-c @5m</a:t>
            </a:r>
            <a:endParaRPr lang="en-US" sz="1600" spc="-1">
              <a:latin typeface="Arial"/>
            </a:endParaRPr>
          </a:p>
        </p:txBody>
      </p:sp>
      <p:pic>
        <p:nvPicPr>
          <p:cNvPr id="176" name="Picture 175"/>
          <p:cNvPicPr/>
          <p:nvPr/>
        </p:nvPicPr>
        <p:blipFill>
          <a:blip r:embed="rId3"/>
          <a:stretch/>
        </p:blipFill>
        <p:spPr>
          <a:xfrm>
            <a:off x="82944" y="165905"/>
            <a:ext cx="2939940" cy="2322676"/>
          </a:xfrm>
          <a:prstGeom prst="rect">
            <a:avLst/>
          </a:prstGeom>
          <a:ln>
            <a:noFill/>
          </a:ln>
        </p:spPr>
      </p:pic>
      <p:sp>
        <p:nvSpPr>
          <p:cNvPr id="177" name="TextShape 3"/>
          <p:cNvSpPr txBox="1"/>
          <p:nvPr/>
        </p:nvSpPr>
        <p:spPr>
          <a:xfrm>
            <a:off x="2438400" y="273352"/>
            <a:ext cx="6247535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smtClean="0">
                <a:latin typeface="Arial"/>
              </a:rPr>
              <a:t>2) Beam-c proxy for POC?</a:t>
            </a:r>
            <a:endParaRPr lang="en-US" sz="4000" spc="-1" dirty="0">
              <a:latin typeface="Arial"/>
            </a:endParaRPr>
          </a:p>
        </p:txBody>
      </p:sp>
      <p:graphicFrame>
        <p:nvGraphicFramePr>
          <p:cNvPr id="178" name="Table 4"/>
          <p:cNvGraphicFramePr/>
          <p:nvPr/>
        </p:nvGraphicFramePr>
        <p:xfrm>
          <a:off x="5867472" y="1844555"/>
          <a:ext cx="3067622" cy="2166897"/>
        </p:xfrm>
        <a:graphic>
          <a:graphicData uri="http://schemas.openxmlformats.org/drawingml/2006/table">
            <a:tbl>
              <a:tblPr/>
              <a:tblGrid>
                <a:gridCol w="1941020"/>
                <a:gridCol w="1126602"/>
              </a:tblGrid>
              <a:tr h="361204">
                <a:tc gridSpan="2"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Correlation POC / beamc @5m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61204"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All samples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r = 0.68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61204"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pct_dinos &gt; 0.5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r = 0.50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61204"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pct _dinos &lt; 0.5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r = 0.74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61204"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pct_diatoms &gt; 0.5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r = 0.70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60877"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pct_diatoms &lt; 0.5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strike="noStrike" spc="-1">
                          <a:latin typeface="Arial"/>
                        </a:rPr>
                        <a:t>r = 0.64</a:t>
                      </a:r>
                    </a:p>
                  </a:txBody>
                  <a:tcPr marL="81638" marR="81638" marT="41476" marB="41476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179" name="TextShape 5"/>
          <p:cNvSpPr txBox="1"/>
          <p:nvPr/>
        </p:nvSpPr>
        <p:spPr>
          <a:xfrm>
            <a:off x="5806080" y="4894210"/>
            <a:ext cx="2985984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b="1" spc="-1">
                <a:solidFill>
                  <a:srgbClr val="FFFFFF"/>
                </a:solidFill>
                <a:latin typeface="Arial"/>
              </a:rPr>
              <a:t>→ relationship POC / beamc breaks down for dinos.</a:t>
            </a:r>
            <a:endParaRPr lang="en-US" sz="1600" spc="-1">
              <a:latin typeface="Arial"/>
            </a:endParaRPr>
          </a:p>
        </p:txBody>
      </p:sp>
      <p:sp>
        <p:nvSpPr>
          <p:cNvPr id="180" name="TextShape 6"/>
          <p:cNvSpPr txBox="1"/>
          <p:nvPr/>
        </p:nvSpPr>
        <p:spPr>
          <a:xfrm>
            <a:off x="6386688" y="5557832"/>
            <a:ext cx="1990656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(beamc lower than expected for dinos)</a:t>
            </a:r>
          </a:p>
        </p:txBody>
      </p:sp>
      <p:sp>
        <p:nvSpPr>
          <p:cNvPr id="10" name="TextShape 2"/>
          <p:cNvSpPr txBox="1"/>
          <p:nvPr/>
        </p:nvSpPr>
        <p:spPr>
          <a:xfrm>
            <a:off x="3276600" y="1177016"/>
            <a:ext cx="5638800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 smtClean="0">
                <a:solidFill>
                  <a:srgbClr val="BA131A"/>
                </a:solidFill>
                <a:latin typeface="Arial"/>
              </a:rPr>
              <a:t>NOT REALLY 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(particularly w/ </a:t>
            </a:r>
            <a:r>
              <a:rPr lang="en-US" sz="2000" b="1" spc="-1" dirty="0" err="1" smtClean="0">
                <a:solidFill>
                  <a:srgbClr val="BA131A"/>
                </a:solidFill>
                <a:latin typeface="Arial"/>
              </a:rPr>
              <a:t>dinos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)</a:t>
            </a:r>
            <a:endParaRPr lang="en-US" sz="20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9669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457498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>
                <a:latin typeface="Arial"/>
              </a:rPr>
              <a:t>3) Taxonomy = f°(Chl, beamc @5m)</a:t>
            </a:r>
          </a:p>
        </p:txBody>
      </p:sp>
      <p:pic>
        <p:nvPicPr>
          <p:cNvPr id="165" name="Picture 164"/>
          <p:cNvPicPr/>
          <p:nvPr/>
        </p:nvPicPr>
        <p:blipFill>
          <a:blip r:embed="rId2"/>
          <a:stretch/>
        </p:blipFill>
        <p:spPr>
          <a:xfrm>
            <a:off x="608038" y="1939591"/>
            <a:ext cx="4147200" cy="3276632"/>
          </a:xfrm>
          <a:prstGeom prst="rect">
            <a:avLst/>
          </a:prstGeom>
          <a:ln>
            <a:noFill/>
          </a:ln>
        </p:spPr>
      </p:pic>
      <p:pic>
        <p:nvPicPr>
          <p:cNvPr id="166" name="Picture 165"/>
          <p:cNvPicPr/>
          <p:nvPr/>
        </p:nvPicPr>
        <p:blipFill>
          <a:blip r:embed="rId3"/>
          <a:stretch/>
        </p:blipFill>
        <p:spPr>
          <a:xfrm>
            <a:off x="4805527" y="1930773"/>
            <a:ext cx="4147200" cy="3276632"/>
          </a:xfrm>
          <a:prstGeom prst="rect">
            <a:avLst/>
          </a:prstGeom>
          <a:ln>
            <a:noFill/>
          </a:ln>
        </p:spPr>
      </p:pic>
      <p:sp>
        <p:nvSpPr>
          <p:cNvPr id="167" name="TextShape 2"/>
          <p:cNvSpPr txBox="1"/>
          <p:nvPr/>
        </p:nvSpPr>
        <p:spPr>
          <a:xfrm rot="16200000">
            <a:off x="-389968" y="3430797"/>
            <a:ext cx="1265845" cy="3141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Yaxis = Chl</a:t>
            </a:r>
            <a:endParaRPr lang="en-US" sz="1600" spc="-1">
              <a:latin typeface="Arial"/>
            </a:endParaRPr>
          </a:p>
        </p:txBody>
      </p:sp>
      <p:sp>
        <p:nvSpPr>
          <p:cNvPr id="168" name="TextShape 3"/>
          <p:cNvSpPr txBox="1"/>
          <p:nvPr/>
        </p:nvSpPr>
        <p:spPr>
          <a:xfrm>
            <a:off x="1511605" y="5322037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POC</a:t>
            </a:r>
            <a:endParaRPr lang="en-US" sz="1600" spc="-1">
              <a:latin typeface="Arial"/>
            </a:endParaRPr>
          </a:p>
        </p:txBody>
      </p:sp>
      <p:sp>
        <p:nvSpPr>
          <p:cNvPr id="169" name="TextShape 4"/>
          <p:cNvSpPr txBox="1"/>
          <p:nvPr/>
        </p:nvSpPr>
        <p:spPr>
          <a:xfrm>
            <a:off x="5723789" y="5301789"/>
            <a:ext cx="2157197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beamc @5m</a:t>
            </a:r>
            <a:endParaRPr lang="en-US" sz="1600" spc="-1">
              <a:latin typeface="Arial"/>
            </a:endParaRPr>
          </a:p>
        </p:txBody>
      </p:sp>
      <p:sp>
        <p:nvSpPr>
          <p:cNvPr id="170" name="TextShape 5"/>
          <p:cNvSpPr txBox="1"/>
          <p:nvPr/>
        </p:nvSpPr>
        <p:spPr>
          <a:xfrm>
            <a:off x="663552" y="6128703"/>
            <a:ext cx="3575735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spc="-1">
                <a:latin typeface="Arial"/>
              </a:rPr>
              <a:t>C:Chl higher for dinos – as expected</a:t>
            </a:r>
            <a:r>
              <a:t/>
            </a:r>
            <a:br/>
            <a:r>
              <a:rPr lang="en-US" sz="1600" spc="-1">
                <a:latin typeface="Arial"/>
              </a:rPr>
              <a:t>(same plot as slide 8)</a:t>
            </a:r>
          </a:p>
        </p:txBody>
      </p:sp>
      <p:sp>
        <p:nvSpPr>
          <p:cNvPr id="171" name="TextShape 6"/>
          <p:cNvSpPr txBox="1"/>
          <p:nvPr/>
        </p:nvSpPr>
        <p:spPr>
          <a:xfrm>
            <a:off x="5474304" y="5960185"/>
            <a:ext cx="3210651" cy="331811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spc="-1">
                <a:latin typeface="Arial"/>
              </a:rPr>
              <a:t>beamc:Chl lower for dinos</a:t>
            </a:r>
          </a:p>
        </p:txBody>
      </p:sp>
      <p:sp>
        <p:nvSpPr>
          <p:cNvPr id="172" name="TextShape 7"/>
          <p:cNvSpPr txBox="1"/>
          <p:nvPr/>
        </p:nvSpPr>
        <p:spPr>
          <a:xfrm>
            <a:off x="5077218" y="6315183"/>
            <a:ext cx="3548958" cy="323646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opposite to expected relationship</a:t>
            </a:r>
            <a:endParaRPr lang="en-US" sz="1600" spc="-1">
              <a:latin typeface="Arial"/>
            </a:endParaRPr>
          </a:p>
        </p:txBody>
      </p:sp>
      <p:sp>
        <p:nvSpPr>
          <p:cNvPr id="11" name="TextShape 2"/>
          <p:cNvSpPr txBox="1"/>
          <p:nvPr/>
        </p:nvSpPr>
        <p:spPr>
          <a:xfrm>
            <a:off x="4114800" y="1177016"/>
            <a:ext cx="4800600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 smtClean="0">
                <a:solidFill>
                  <a:srgbClr val="BA131A"/>
                </a:solidFill>
                <a:latin typeface="Arial"/>
              </a:rPr>
              <a:t>NO 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(b/c of beam-c/POC </a:t>
            </a:r>
            <a:r>
              <a:rPr lang="en-US" sz="2000" b="1" spc="-1" dirty="0" err="1" smtClean="0">
                <a:solidFill>
                  <a:srgbClr val="BA131A"/>
                </a:solidFill>
                <a:latin typeface="Arial"/>
              </a:rPr>
              <a:t>dinos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 issue)</a:t>
            </a:r>
            <a:endParaRPr lang="en-US" sz="20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8738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80"/>
          <p:cNvPicPr/>
          <p:nvPr/>
        </p:nvPicPr>
        <p:blipFill>
          <a:blip r:embed="rId2"/>
          <a:stretch/>
        </p:blipFill>
        <p:spPr>
          <a:xfrm>
            <a:off x="688370" y="1888317"/>
            <a:ext cx="4306884" cy="3400408"/>
          </a:xfrm>
          <a:prstGeom prst="rect">
            <a:avLst/>
          </a:prstGeom>
          <a:ln>
            <a:noFill/>
          </a:ln>
        </p:spPr>
      </p:pic>
      <p:pic>
        <p:nvPicPr>
          <p:cNvPr id="182" name="Picture 181"/>
          <p:cNvPicPr/>
          <p:nvPr/>
        </p:nvPicPr>
        <p:blipFill>
          <a:blip r:embed="rId3"/>
          <a:stretch/>
        </p:blipFill>
        <p:spPr>
          <a:xfrm>
            <a:off x="4630822" y="1742334"/>
            <a:ext cx="4493018" cy="3549657"/>
          </a:xfrm>
          <a:prstGeom prst="rect">
            <a:avLst/>
          </a:prstGeom>
          <a:ln>
            <a:noFill/>
          </a:ln>
        </p:spPr>
      </p:pic>
      <p:sp>
        <p:nvSpPr>
          <p:cNvPr id="183" name="CustomShape 1"/>
          <p:cNvSpPr/>
          <p:nvPr/>
        </p:nvSpPr>
        <p:spPr>
          <a:xfrm>
            <a:off x="457171" y="165905"/>
            <a:ext cx="8228437" cy="11446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en-US" sz="4000" spc="-1" dirty="0" smtClean="0">
                <a:solidFill>
                  <a:srgbClr val="000000"/>
                </a:solidFill>
                <a:latin typeface="Arial"/>
                <a:ea typeface="DejaVu Sans"/>
              </a:rPr>
              <a:t>3) Taxonomy = f°(</a:t>
            </a:r>
            <a:r>
              <a:rPr lang="en-US" sz="4000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fluo</a:t>
            </a:r>
            <a:r>
              <a:rPr lang="en-US" sz="4000" spc="-1" dirty="0" smtClean="0">
                <a:solidFill>
                  <a:srgbClr val="000000"/>
                </a:solidFill>
                <a:latin typeface="Arial"/>
                <a:ea typeface="DejaVu Sans"/>
              </a:rPr>
              <a:t>, </a:t>
            </a:r>
            <a:r>
              <a:rPr lang="en-US" sz="4000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bbp</a:t>
            </a:r>
            <a:r>
              <a:rPr lang="en-US" sz="4000" spc="-1" dirty="0" smtClean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n-US" sz="4000" spc="-1" dirty="0"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 rot="16200000">
            <a:off x="-1126756" y="3199574"/>
            <a:ext cx="2935677" cy="3134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en-US" sz="1600" i="1" spc="-1">
                <a:solidFill>
                  <a:srgbClr val="000000"/>
                </a:solidFill>
                <a:latin typeface="Arial"/>
                <a:ea typeface="DejaVu Sans"/>
              </a:rPr>
              <a:t>Surface mooring fluorescence</a:t>
            </a:r>
            <a:endParaRPr lang="en-US" sz="1600" spc="-1"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2654208" y="5339672"/>
            <a:ext cx="4207939" cy="3135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en-US" sz="1600" i="1" spc="-1">
                <a:solidFill>
                  <a:srgbClr val="000000"/>
                </a:solidFill>
                <a:latin typeface="Arial"/>
                <a:ea typeface="DejaVu Sans"/>
              </a:rPr>
              <a:t>Mooring surface backscatter (bb470)</a:t>
            </a:r>
            <a:endParaRPr lang="en-US" sz="1600" spc="-1">
              <a:latin typeface="Arial"/>
            </a:endParaRPr>
          </a:p>
        </p:txBody>
      </p:sp>
      <p:sp>
        <p:nvSpPr>
          <p:cNvPr id="187" name="TextShape 5"/>
          <p:cNvSpPr txBox="1"/>
          <p:nvPr/>
        </p:nvSpPr>
        <p:spPr>
          <a:xfrm>
            <a:off x="3323964" y="4258021"/>
            <a:ext cx="740292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bb470</a:t>
            </a:r>
          </a:p>
        </p:txBody>
      </p:sp>
      <p:sp>
        <p:nvSpPr>
          <p:cNvPr id="188" name="TextShape 6"/>
          <p:cNvSpPr txBox="1"/>
          <p:nvPr/>
        </p:nvSpPr>
        <p:spPr>
          <a:xfrm>
            <a:off x="1410048" y="1335408"/>
            <a:ext cx="7299072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machine learning tree algorithm succeeds in predicting taxonomy (relative dominance) </a:t>
            </a:r>
            <a:endParaRPr lang="en-US" sz="1600" spc="-1">
              <a:latin typeface="Arial"/>
            </a:endParaRPr>
          </a:p>
        </p:txBody>
      </p:sp>
      <p:sp>
        <p:nvSpPr>
          <p:cNvPr id="189" name="CustomShape 7"/>
          <p:cNvSpPr/>
          <p:nvPr/>
        </p:nvSpPr>
        <p:spPr>
          <a:xfrm>
            <a:off x="5142528" y="3750507"/>
            <a:ext cx="248832" cy="862186"/>
          </a:xfrm>
          <a:prstGeom prst="rect">
            <a:avLst/>
          </a:prstGeom>
          <a:noFill/>
          <a:ln w="18360">
            <a:solidFill>
              <a:srgbClr val="FF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TextShape 8"/>
          <p:cNvSpPr txBox="1"/>
          <p:nvPr/>
        </p:nvSpPr>
        <p:spPr>
          <a:xfrm>
            <a:off x="4147200" y="4867103"/>
            <a:ext cx="1575936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100" spc="-1">
                <a:solidFill>
                  <a:srgbClr val="FF00FF"/>
                </a:solidFill>
                <a:latin typeface="Arial"/>
              </a:rPr>
              <a:t>Zone that should possibly be attributed to diatoms</a:t>
            </a:r>
            <a:endParaRPr lang="en-US" sz="1100" spc="-1">
              <a:latin typeface="Arial"/>
            </a:endParaRPr>
          </a:p>
        </p:txBody>
      </p:sp>
      <p:sp>
        <p:nvSpPr>
          <p:cNvPr id="191" name="Line 9"/>
          <p:cNvSpPr/>
          <p:nvPr/>
        </p:nvSpPr>
        <p:spPr>
          <a:xfrm flipV="1">
            <a:off x="4727808" y="4612693"/>
            <a:ext cx="414720" cy="319727"/>
          </a:xfrm>
          <a:prstGeom prst="line">
            <a:avLst/>
          </a:prstGeom>
          <a:ln w="9000">
            <a:solidFill>
              <a:srgbClr val="FF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TextShape 10"/>
          <p:cNvSpPr txBox="1"/>
          <p:nvPr/>
        </p:nvSpPr>
        <p:spPr>
          <a:xfrm>
            <a:off x="248832" y="5889642"/>
            <a:ext cx="8626176" cy="778580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Algorithm trained on absolute dominance (&gt; 50%, filled circles, N=23) and evaluated on relative dominance (open circles, N=26): 55% accuracy on training dataset, </a:t>
            </a:r>
            <a:r>
              <a:rPr lang="en-US" sz="1600" b="1" spc="-1">
                <a:latin typeface="Arial"/>
              </a:rPr>
              <a:t>65% on evaluation dataset</a:t>
            </a:r>
            <a:r>
              <a:rPr lang="en-US" sz="1600" spc="-1">
                <a:latin typeface="Arial"/>
              </a:rPr>
              <a:t> (only predictors = fluo &amp; bb470).</a:t>
            </a:r>
          </a:p>
        </p:txBody>
      </p:sp>
      <p:sp>
        <p:nvSpPr>
          <p:cNvPr id="14" name="TextShape 2"/>
          <p:cNvSpPr txBox="1"/>
          <p:nvPr/>
        </p:nvSpPr>
        <p:spPr>
          <a:xfrm>
            <a:off x="7086600" y="738246"/>
            <a:ext cx="1788408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 smtClean="0">
                <a:solidFill>
                  <a:srgbClr val="BA131A"/>
                </a:solidFill>
                <a:latin typeface="Arial"/>
              </a:rPr>
              <a:t>MAYBE</a:t>
            </a:r>
            <a:endParaRPr lang="en-US" sz="32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11790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6"/>
          <p:cNvSpPr txBox="1"/>
          <p:nvPr/>
        </p:nvSpPr>
        <p:spPr>
          <a:xfrm>
            <a:off x="457498" y="273352"/>
            <a:ext cx="8228763" cy="1326848"/>
          </a:xfrm>
          <a:prstGeom prst="rect">
            <a:avLst/>
          </a:prstGeom>
          <a:solidFill>
            <a:srgbClr val="00599D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Machine learning tests </a:t>
            </a:r>
            <a:br>
              <a:rPr lang="en-US" sz="4000" spc="-1" dirty="0" smtClean="0">
                <a:solidFill>
                  <a:srgbClr val="FFFFFF"/>
                </a:solidFill>
                <a:latin typeface="Arial"/>
              </a:rPr>
            </a:br>
            <a:r>
              <a:rPr lang="en-US" sz="4000" spc="-1" dirty="0" smtClean="0">
                <a:solidFill>
                  <a:srgbClr val="FFFFFF"/>
                </a:solidFill>
                <a:latin typeface="Arial"/>
              </a:rPr>
              <a:t>(CTD dataset)</a:t>
            </a:r>
            <a:endParaRPr lang="en-US" sz="4000" spc="-1" dirty="0">
              <a:latin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038712"/>
            <a:ext cx="8610601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Goal: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 investigate the presence/absence and robustness of a relationship between phytoplankton taxa and various environmental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predictors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Main conclusions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: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Taxa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performance is limited 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feature discriminatory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power, not by sample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size (CTD dataset).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Explored features are limited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their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ability to separate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communities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dominated by Dinoflagellates.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Consistent high-bias model performance across all feature combinations may indicate the presence of noise in the response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variable (= taxonom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y from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BOG samples).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The predictive power of features that do not measure biological properties directly (e.g., time of year, water temp, distance from coast,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etc.)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suggests that a hierarchical approach that leverages these variables as priors (e.g., in a Bayesian network) may be more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2032703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214072"/>
              </p:ext>
            </p:extLst>
          </p:nvPr>
        </p:nvGraphicFramePr>
        <p:xfrm>
          <a:off x="76200" y="1905000"/>
          <a:ext cx="3905250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0525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9525" marR="9525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r>
                        <a:rPr lang="en-US" sz="16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+beamc_maxfluo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9525" marR="9525" marT="12700" marB="0" anchor="ctr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414" y="2057400"/>
            <a:ext cx="5117219" cy="4495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099" y="4724400"/>
            <a:ext cx="390525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Results after </a:t>
            </a:r>
            <a:r>
              <a:rPr lang="en-US" sz="2000" b="1" dirty="0" err="1" smtClean="0">
                <a:latin typeface="CMU Serif Roman" charset="0"/>
                <a:ea typeface="CMU Serif Roman" charset="0"/>
                <a:cs typeface="CMU Serif Roman" charset="0"/>
              </a:rPr>
              <a:t>hyperparameter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 optimization: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Confusion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matrix obtained from cross-validated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model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835</Words>
  <Application>Microsoft Office PowerPoint</Application>
  <PresentationFormat>On-screen Show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Phytoplankton taxa proxies from satellite and autonomous sensors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Monique Messié</dc:creator>
  <cp:lastModifiedBy>Monique Messié</cp:lastModifiedBy>
  <cp:revision>13</cp:revision>
  <dcterms:created xsi:type="dcterms:W3CDTF">2018-03-13T23:00:19Z</dcterms:created>
  <dcterms:modified xsi:type="dcterms:W3CDTF">2018-03-14T00:36:45Z</dcterms:modified>
</cp:coreProperties>
</file>