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3" r:id="rId3"/>
    <p:sldId id="258" r:id="rId4"/>
    <p:sldId id="259" r:id="rId5"/>
    <p:sldId id="260" r:id="rId6"/>
    <p:sldId id="262" r:id="rId7"/>
    <p:sldId id="285" r:id="rId8"/>
    <p:sldId id="287" r:id="rId9"/>
    <p:sldId id="288" r:id="rId10"/>
    <p:sldId id="289" r:id="rId11"/>
    <p:sldId id="290" r:id="rId12"/>
    <p:sldId id="291" r:id="rId13"/>
    <p:sldId id="292" r:id="rId14"/>
    <p:sldId id="267" r:id="rId15"/>
    <p:sldId id="293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8C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93"/>
    <p:restoredTop sz="94646"/>
  </p:normalViewPr>
  <p:slideViewPr>
    <p:cSldViewPr snapToGrid="0" snapToObjects="1">
      <p:cViewPr>
        <p:scale>
          <a:sx n="90" d="100"/>
          <a:sy n="90" d="100"/>
        </p:scale>
        <p:origin x="-2172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33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855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13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7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4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1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6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4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71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0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7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6A039-4528-D549-B46B-B09E5F4E3C6D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322B0-8EE8-2E4E-B972-5ECE7168D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6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694728"/>
          </a:xfrm>
        </p:spPr>
        <p:txBody>
          <a:bodyPr>
            <a:normAutofit/>
          </a:bodyPr>
          <a:lstStyle/>
          <a:p>
            <a:r>
              <a:rPr lang="en-US" sz="4400" dirty="0" smtClean="0"/>
              <a:t>Plankton taxonomic groups </a:t>
            </a:r>
            <a:br>
              <a:rPr lang="en-US" sz="4400" dirty="0" smtClean="0"/>
            </a:br>
            <a:r>
              <a:rPr lang="en-US" sz="4400" dirty="0" smtClean="0"/>
              <a:t>from AUV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4413292"/>
            <a:ext cx="6858000" cy="165576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Monique Messié </a:t>
            </a:r>
            <a:r>
              <a:rPr lang="en-US" dirty="0"/>
              <a:t>&amp; Ben </a:t>
            </a:r>
            <a:r>
              <a:rPr lang="en-US" dirty="0" err="1"/>
              <a:t>Yair</a:t>
            </a:r>
            <a:r>
              <a:rPr lang="en-US" dirty="0"/>
              <a:t> </a:t>
            </a:r>
            <a:r>
              <a:rPr lang="en-US" dirty="0" err="1"/>
              <a:t>Raanan</a:t>
            </a:r>
            <a:endParaRPr lang="en-US" dirty="0" smtClean="0"/>
          </a:p>
          <a:p>
            <a:r>
              <a:rPr lang="en-US" dirty="0" smtClean="0"/>
              <a:t>(+ Francisco Chavez, Mike McCann, Kevin Gomes, Katie </a:t>
            </a:r>
            <a:r>
              <a:rPr lang="en-US" dirty="0" err="1" smtClean="0"/>
              <a:t>Pitz</a:t>
            </a:r>
            <a:r>
              <a:rPr lang="en-US" dirty="0" smtClean="0"/>
              <a:t>, </a:t>
            </a:r>
            <a:r>
              <a:rPr lang="en-US" dirty="0" err="1" smtClean="0"/>
              <a:t>Yanwu</a:t>
            </a:r>
            <a:r>
              <a:rPr lang="en-US" dirty="0" smtClean="0"/>
              <a:t> Zhang, John Ryan)</a:t>
            </a:r>
          </a:p>
          <a:p>
            <a:endParaRPr lang="en-US" dirty="0" smtClean="0"/>
          </a:p>
          <a:p>
            <a:r>
              <a:rPr lang="en-US" i="1" dirty="0" smtClean="0"/>
              <a:t>901707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805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41"/>
    </mc:Choice>
    <mc:Fallback xmlns="">
      <p:transition spd="slow" advTm="1764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spc="-1" dirty="0">
                <a:solidFill>
                  <a:srgbClr val="000000"/>
                </a:solidFill>
                <a:ea typeface="DejaVu Sans"/>
              </a:rPr>
              <a:t>3) Taxonomy = f°(</a:t>
            </a:r>
            <a:r>
              <a:rPr lang="en-US" spc="-1" dirty="0" err="1">
                <a:solidFill>
                  <a:srgbClr val="000000"/>
                </a:solidFill>
                <a:ea typeface="DejaVu Sans"/>
              </a:rPr>
              <a:t>fluo</a:t>
            </a:r>
            <a:r>
              <a:rPr lang="en-US" spc="-1" dirty="0">
                <a:solidFill>
                  <a:srgbClr val="000000"/>
                </a:solidFill>
                <a:ea typeface="DejaVu Sans"/>
              </a:rPr>
              <a:t>, </a:t>
            </a:r>
            <a:r>
              <a:rPr lang="en-US" spc="-1" dirty="0" err="1">
                <a:solidFill>
                  <a:srgbClr val="000000"/>
                </a:solidFill>
                <a:ea typeface="DejaVu Sans"/>
              </a:rPr>
              <a:t>bbp</a:t>
            </a:r>
            <a:r>
              <a:rPr lang="en-US" spc="-1" dirty="0" smtClean="0">
                <a:solidFill>
                  <a:srgbClr val="000000"/>
                </a:solidFill>
                <a:ea typeface="DejaVu Sans"/>
              </a:rPr>
              <a:t>)</a:t>
            </a:r>
            <a:endParaRPr lang="en-US" dirty="0"/>
          </a:p>
        </p:txBody>
      </p:sp>
      <p:pic>
        <p:nvPicPr>
          <p:cNvPr id="21" name="Picture 20"/>
          <p:cNvPicPr/>
          <p:nvPr/>
        </p:nvPicPr>
        <p:blipFill>
          <a:blip r:embed="rId2"/>
          <a:stretch/>
        </p:blipFill>
        <p:spPr>
          <a:xfrm>
            <a:off x="688370" y="2078817"/>
            <a:ext cx="4306884" cy="3400408"/>
          </a:xfrm>
          <a:prstGeom prst="rect">
            <a:avLst/>
          </a:prstGeom>
          <a:ln>
            <a:noFill/>
          </a:ln>
        </p:spPr>
      </p:pic>
      <p:pic>
        <p:nvPicPr>
          <p:cNvPr id="22" name="Picture 21"/>
          <p:cNvPicPr/>
          <p:nvPr/>
        </p:nvPicPr>
        <p:blipFill>
          <a:blip r:embed="rId3"/>
          <a:stretch/>
        </p:blipFill>
        <p:spPr>
          <a:xfrm>
            <a:off x="4630822" y="1932834"/>
            <a:ext cx="4493018" cy="3549657"/>
          </a:xfrm>
          <a:prstGeom prst="rect">
            <a:avLst/>
          </a:prstGeom>
          <a:ln>
            <a:noFill/>
          </a:ln>
        </p:spPr>
      </p:pic>
      <p:sp>
        <p:nvSpPr>
          <p:cNvPr id="23" name="CustomShape 2"/>
          <p:cNvSpPr/>
          <p:nvPr/>
        </p:nvSpPr>
        <p:spPr>
          <a:xfrm rot="16200000">
            <a:off x="-1126756" y="3390074"/>
            <a:ext cx="2935677" cy="3134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 algn="ctr">
              <a:lnSpc>
                <a:spcPct val="100000"/>
              </a:lnSpc>
            </a:pPr>
            <a:r>
              <a:rPr lang="en-US" sz="1600" i="1" spc="-1" dirty="0">
                <a:solidFill>
                  <a:srgbClr val="000000"/>
                </a:solidFill>
                <a:ea typeface="DejaVu Sans"/>
              </a:rPr>
              <a:t>Surface mooring fluorescence</a:t>
            </a:r>
            <a:endParaRPr lang="en-US" sz="1600" spc="-1" dirty="0"/>
          </a:p>
        </p:txBody>
      </p:sp>
      <p:sp>
        <p:nvSpPr>
          <p:cNvPr id="24" name="CustomShape 3"/>
          <p:cNvSpPr/>
          <p:nvPr/>
        </p:nvSpPr>
        <p:spPr>
          <a:xfrm>
            <a:off x="2654208" y="5530172"/>
            <a:ext cx="4207939" cy="3135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9" tIns="40820" rIns="81639" bIns="40820"/>
          <a:lstStyle/>
          <a:p>
            <a:pPr algn="ctr">
              <a:lnSpc>
                <a:spcPct val="100000"/>
              </a:lnSpc>
            </a:pPr>
            <a:r>
              <a:rPr lang="en-US" sz="1600" i="1" spc="-1" dirty="0">
                <a:solidFill>
                  <a:srgbClr val="000000"/>
                </a:solidFill>
                <a:ea typeface="DejaVu Sans"/>
              </a:rPr>
              <a:t>Mooring surface backscatter (bb470)</a:t>
            </a:r>
            <a:endParaRPr lang="en-US" sz="1600" spc="-1" dirty="0"/>
          </a:p>
        </p:txBody>
      </p:sp>
      <p:sp>
        <p:nvSpPr>
          <p:cNvPr id="25" name="TextShape 5"/>
          <p:cNvSpPr txBox="1"/>
          <p:nvPr/>
        </p:nvSpPr>
        <p:spPr>
          <a:xfrm>
            <a:off x="3323964" y="4448521"/>
            <a:ext cx="740292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spc="-1">
                <a:latin typeface="Arial"/>
              </a:rPr>
              <a:t>bb470</a:t>
            </a:r>
          </a:p>
        </p:txBody>
      </p:sp>
      <p:sp>
        <p:nvSpPr>
          <p:cNvPr id="26" name="TextShape 6"/>
          <p:cNvSpPr txBox="1"/>
          <p:nvPr/>
        </p:nvSpPr>
        <p:spPr>
          <a:xfrm>
            <a:off x="1410048" y="1525908"/>
            <a:ext cx="7299072" cy="546377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solidFill>
                  <a:srgbClr val="FFFFFF"/>
                </a:solidFill>
                <a:latin typeface="Arial"/>
              </a:rPr>
              <a:t>machine learning tree algorithm succeeds in predicting taxonomy (relative dominance) </a:t>
            </a:r>
            <a:endParaRPr lang="en-US" sz="1600" spc="-1">
              <a:latin typeface="Arial"/>
            </a:endParaRPr>
          </a:p>
        </p:txBody>
      </p:sp>
      <p:sp>
        <p:nvSpPr>
          <p:cNvPr id="27" name="CustomShape 7"/>
          <p:cNvSpPr/>
          <p:nvPr/>
        </p:nvSpPr>
        <p:spPr>
          <a:xfrm>
            <a:off x="5142528" y="4032827"/>
            <a:ext cx="248832" cy="770366"/>
          </a:xfrm>
          <a:prstGeom prst="rect">
            <a:avLst/>
          </a:prstGeom>
          <a:noFill/>
          <a:ln w="18360">
            <a:solidFill>
              <a:srgbClr val="FF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" name="TextShape 8"/>
          <p:cNvSpPr txBox="1"/>
          <p:nvPr/>
        </p:nvSpPr>
        <p:spPr>
          <a:xfrm>
            <a:off x="4147200" y="5057603"/>
            <a:ext cx="1575936" cy="546377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100" spc="-1">
                <a:solidFill>
                  <a:srgbClr val="FF00FF"/>
                </a:solidFill>
                <a:latin typeface="Arial"/>
              </a:rPr>
              <a:t>Zone that should possibly be attributed to diatoms</a:t>
            </a:r>
            <a:endParaRPr lang="en-US" sz="1100" spc="-1">
              <a:latin typeface="Arial"/>
            </a:endParaRPr>
          </a:p>
        </p:txBody>
      </p:sp>
      <p:sp>
        <p:nvSpPr>
          <p:cNvPr id="29" name="Line 9"/>
          <p:cNvSpPr/>
          <p:nvPr/>
        </p:nvSpPr>
        <p:spPr>
          <a:xfrm flipV="1">
            <a:off x="4727808" y="4803193"/>
            <a:ext cx="414720" cy="319727"/>
          </a:xfrm>
          <a:prstGeom prst="line">
            <a:avLst/>
          </a:prstGeom>
          <a:ln w="9000">
            <a:solidFill>
              <a:srgbClr val="FF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" name="TextShape 10"/>
          <p:cNvSpPr txBox="1"/>
          <p:nvPr/>
        </p:nvSpPr>
        <p:spPr>
          <a:xfrm>
            <a:off x="248832" y="6191250"/>
            <a:ext cx="8626176" cy="47697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pc="-1" dirty="0"/>
              <a:t>Algorithm trained on absolute dominance </a:t>
            </a:r>
            <a:r>
              <a:rPr lang="en-US" spc="-1" dirty="0" smtClean="0"/>
              <a:t>(  ) </a:t>
            </a:r>
            <a:r>
              <a:rPr lang="en-US" spc="-1" dirty="0"/>
              <a:t>and evaluated on relative dominance </a:t>
            </a:r>
            <a:r>
              <a:rPr lang="en-US" spc="-1" dirty="0" smtClean="0"/>
              <a:t>(  )</a:t>
            </a:r>
            <a:endParaRPr lang="en-US" spc="-1" dirty="0"/>
          </a:p>
        </p:txBody>
      </p:sp>
      <p:sp>
        <p:nvSpPr>
          <p:cNvPr id="31" name="TextShape 2"/>
          <p:cNvSpPr txBox="1"/>
          <p:nvPr/>
        </p:nvSpPr>
        <p:spPr>
          <a:xfrm>
            <a:off x="7086600" y="738246"/>
            <a:ext cx="1788408" cy="482689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3200" b="1" spc="-1" dirty="0" smtClean="0">
                <a:solidFill>
                  <a:srgbClr val="BA131A"/>
                </a:solidFill>
                <a:latin typeface="Arial"/>
              </a:rPr>
              <a:t>MAYBE</a:t>
            </a:r>
            <a:endParaRPr lang="en-US" sz="3200" spc="-1" dirty="0">
              <a:latin typeface="Arial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409535" y="1443850"/>
            <a:ext cx="95271" cy="1144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09535" y="1675022"/>
            <a:ext cx="95271" cy="11447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574069" y="1305690"/>
            <a:ext cx="285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absolute dominance (&gt; </a:t>
            </a:r>
            <a:r>
              <a:rPr lang="fr-FR" dirty="0" smtClean="0"/>
              <a:t>50%)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80767" y="1555774"/>
            <a:ext cx="3690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relative dominance (</a:t>
            </a:r>
            <a:r>
              <a:rPr lang="fr-FR" dirty="0" err="1" smtClean="0"/>
              <a:t>highest</a:t>
            </a:r>
            <a:r>
              <a:rPr lang="fr-FR" dirty="0" smtClean="0"/>
              <a:t> </a:t>
            </a:r>
            <a:r>
              <a:rPr lang="fr-FR" dirty="0" err="1" smtClean="0"/>
              <a:t>biomass</a:t>
            </a:r>
            <a:r>
              <a:rPr lang="fr-FR" dirty="0" smtClean="0"/>
              <a:t>)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4338594" y="6315263"/>
            <a:ext cx="95271" cy="1144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8116864" y="6315262"/>
            <a:ext cx="95271" cy="11447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610375" y="0"/>
            <a:ext cx="1533625" cy="369332"/>
          </a:xfrm>
          <a:prstGeom prst="rect">
            <a:avLst/>
          </a:prstGeom>
          <a:solidFill>
            <a:srgbClr val="348C38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489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fr-FR" dirty="0" smtClean="0"/>
              <a:t>Machine </a:t>
            </a:r>
            <a:r>
              <a:rPr lang="fr-FR" dirty="0" err="1" smtClean="0"/>
              <a:t>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10375" y="0"/>
            <a:ext cx="1533625" cy="369332"/>
          </a:xfrm>
          <a:prstGeom prst="rect">
            <a:avLst/>
          </a:prstGeom>
          <a:solidFill>
            <a:srgbClr val="348C38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79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19"/>
            <a:ext cx="7886700" cy="1325563"/>
          </a:xfrm>
        </p:spPr>
        <p:txBody>
          <a:bodyPr/>
          <a:lstStyle/>
          <a:p>
            <a:r>
              <a:rPr lang="fr-FR" dirty="0" smtClean="0"/>
              <a:t>Bioluminescence </a:t>
            </a:r>
            <a:r>
              <a:rPr lang="fr-FR" dirty="0" err="1" smtClean="0"/>
              <a:t>proxies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10375" y="0"/>
            <a:ext cx="1533625" cy="369332"/>
          </a:xfrm>
          <a:prstGeom prst="rect">
            <a:avLst/>
          </a:prstGeom>
          <a:solidFill>
            <a:srgbClr val="348C38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32176" y="6218856"/>
            <a:ext cx="2711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Messié et al., submitted to </a:t>
            </a:r>
            <a:r>
              <a:rPr lang="en-US" i="1" dirty="0" smtClean="0"/>
              <a:t>Progress in Oceanography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5255"/>
            <a:ext cx="9144000" cy="360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99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fr-FR" dirty="0" smtClean="0"/>
              <a:t>Bioluminescence </a:t>
            </a:r>
            <a:r>
              <a:rPr lang="fr-FR" dirty="0" err="1" smtClean="0"/>
              <a:t>proxies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10375" y="0"/>
            <a:ext cx="1533625" cy="369332"/>
          </a:xfrm>
          <a:prstGeom prst="rect">
            <a:avLst/>
          </a:prstGeom>
          <a:solidFill>
            <a:srgbClr val="348C38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32176" y="6218856"/>
            <a:ext cx="2711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Messié et al., submitted to </a:t>
            </a:r>
            <a:r>
              <a:rPr lang="en-US" i="1" dirty="0" smtClean="0"/>
              <a:t>Progress in Oceanography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0" t="19314"/>
          <a:stretch/>
        </p:blipFill>
        <p:spPr>
          <a:xfrm>
            <a:off x="0" y="1435735"/>
            <a:ext cx="4953000" cy="54222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05400" y="2945161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Proxies for diatoms and autotrophic dinoflagellates (nighttime Dorado only)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576482" y="1556266"/>
            <a:ext cx="347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Stars/dots = in situ plankton counts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70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Project overview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1228436"/>
            <a:ext cx="9143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 smtClean="0">
                <a:solidFill>
                  <a:srgbClr val="0070C0"/>
                </a:solidFill>
              </a:rPr>
              <a:t>At first, focus on the Dorado dataset with 2 paths:</a:t>
            </a:r>
            <a:endParaRPr lang="en-US" sz="2200" i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8351" y="2381703"/>
            <a:ext cx="2488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Nighttime</a:t>
            </a:r>
            <a:r>
              <a:rPr lang="fr-FR" dirty="0" smtClean="0"/>
              <a:t> fluorescence / bioluminescence </a:t>
            </a:r>
            <a:r>
              <a:rPr lang="fr-FR" dirty="0" err="1" smtClean="0"/>
              <a:t>proxies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4231787" y="2030822"/>
            <a:ext cx="1605516" cy="13716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2472" y="2381703"/>
            <a:ext cx="2488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Fluorescence / </a:t>
            </a:r>
            <a:r>
              <a:rPr lang="fr-FR" dirty="0" err="1" smtClean="0"/>
              <a:t>backscatter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61669" y="2348690"/>
            <a:ext cx="14566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i="1" dirty="0" err="1" smtClean="0">
                <a:solidFill>
                  <a:srgbClr val="002060"/>
                </a:solidFill>
              </a:rPr>
              <a:t>supervised</a:t>
            </a:r>
            <a:r>
              <a:rPr lang="fr-FR" i="1" dirty="0" smtClean="0">
                <a:solidFill>
                  <a:srgbClr val="002060"/>
                </a:solidFill>
              </a:rPr>
              <a:t> machine </a:t>
            </a:r>
            <a:r>
              <a:rPr lang="fr-FR" i="1" dirty="0" err="1" smtClean="0">
                <a:solidFill>
                  <a:srgbClr val="002060"/>
                </a:solidFill>
              </a:rPr>
              <a:t>learning</a:t>
            </a:r>
            <a:endParaRPr lang="en-US" i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1" r="53551" b="6202"/>
          <a:stretch/>
        </p:blipFill>
        <p:spPr bwMode="auto">
          <a:xfrm>
            <a:off x="1148351" y="3795823"/>
            <a:ext cx="2626242" cy="2573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18"/>
          <p:cNvSpPr/>
          <p:nvPr/>
        </p:nvSpPr>
        <p:spPr>
          <a:xfrm>
            <a:off x="191385" y="2309227"/>
            <a:ext cx="701749" cy="724117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1</a:t>
            </a:r>
            <a:endParaRPr lang="en-US" sz="3200" b="1" dirty="0"/>
          </a:p>
        </p:txBody>
      </p:sp>
      <p:sp>
        <p:nvSpPr>
          <p:cNvPr id="21" name="Oval 20"/>
          <p:cNvSpPr/>
          <p:nvPr/>
        </p:nvSpPr>
        <p:spPr>
          <a:xfrm>
            <a:off x="191385" y="4720303"/>
            <a:ext cx="701749" cy="724117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2</a:t>
            </a:r>
            <a:endParaRPr lang="en-US" sz="3200" b="1" dirty="0"/>
          </a:p>
        </p:txBody>
      </p:sp>
      <p:sp>
        <p:nvSpPr>
          <p:cNvPr id="20" name="5-Point Star 19"/>
          <p:cNvSpPr/>
          <p:nvPr/>
        </p:nvSpPr>
        <p:spPr>
          <a:xfrm>
            <a:off x="1743738" y="4051002"/>
            <a:ext cx="308344" cy="265814"/>
          </a:xfrm>
          <a:prstGeom prst="star5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2238188" y="5957774"/>
            <a:ext cx="308344" cy="265814"/>
          </a:xfrm>
          <a:prstGeom prst="star5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733105" y="5231221"/>
            <a:ext cx="308344" cy="26636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546532" y="4949179"/>
            <a:ext cx="308344" cy="26636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5-Point Star 26"/>
          <p:cNvSpPr/>
          <p:nvPr/>
        </p:nvSpPr>
        <p:spPr>
          <a:xfrm>
            <a:off x="3886215" y="5691960"/>
            <a:ext cx="308344" cy="265814"/>
          </a:xfrm>
          <a:prstGeom prst="star5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886215" y="6102538"/>
            <a:ext cx="308344" cy="26636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301018" y="5670694"/>
            <a:ext cx="4754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w</a:t>
            </a:r>
            <a:r>
              <a:rPr lang="fr-FR" dirty="0" smtClean="0"/>
              <a:t>harf </a:t>
            </a:r>
            <a:r>
              <a:rPr lang="fr-FR" dirty="0" err="1" smtClean="0"/>
              <a:t>sampling</a:t>
            </a:r>
            <a:r>
              <a:rPr lang="fr-FR" dirty="0" smtClean="0"/>
              <a:t> (</a:t>
            </a:r>
            <a:r>
              <a:rPr lang="fr-FR" dirty="0" err="1" smtClean="0"/>
              <a:t>representative</a:t>
            </a:r>
            <a:r>
              <a:rPr lang="fr-FR" dirty="0" smtClean="0"/>
              <a:t> of N &amp; S corners)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325063" y="6017656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eDNA</a:t>
            </a:r>
            <a:r>
              <a:rPr lang="fr-FR" dirty="0" smtClean="0"/>
              <a:t> </a:t>
            </a:r>
            <a:r>
              <a:rPr lang="fr-FR" dirty="0" err="1" smtClean="0"/>
              <a:t>sampling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859632" y="6397620"/>
            <a:ext cx="3068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currently</a:t>
            </a:r>
            <a:r>
              <a:rPr lang="fr-FR" dirty="0" smtClean="0"/>
              <a:t> 16 </a:t>
            </a:r>
            <a:r>
              <a:rPr lang="fr-FR" dirty="0" err="1" smtClean="0"/>
              <a:t>Dorado</a:t>
            </a:r>
            <a:r>
              <a:rPr lang="fr-FR" dirty="0" smtClean="0"/>
              <a:t> </a:t>
            </a:r>
            <a:r>
              <a:rPr lang="fr-FR" dirty="0" err="1" smtClean="0"/>
              <a:t>diamonds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327478" y="4183909"/>
            <a:ext cx="3402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/>
              <a:t>Dorado</a:t>
            </a:r>
            <a:r>
              <a:rPr lang="fr-FR" sz="2400" dirty="0" smtClean="0"/>
              <a:t> </a:t>
            </a:r>
            <a:r>
              <a:rPr lang="fr-FR" sz="2400" dirty="0" err="1" smtClean="0"/>
              <a:t>diamond</a:t>
            </a:r>
            <a:r>
              <a:rPr lang="fr-FR" sz="2400" dirty="0" smtClean="0"/>
              <a:t> </a:t>
            </a:r>
            <a:r>
              <a:rPr lang="fr-FR" sz="2400" dirty="0" err="1" smtClean="0"/>
              <a:t>dataset</a:t>
            </a:r>
            <a:r>
              <a:rPr lang="fr-FR" sz="2400" dirty="0" smtClean="0"/>
              <a:t>: </a:t>
            </a:r>
            <a:endParaRPr lang="fr-FR" sz="2400" dirty="0"/>
          </a:p>
          <a:p>
            <a:r>
              <a:rPr lang="fr-FR" sz="2400" i="1" dirty="0" smtClean="0"/>
              <a:t>in situ </a:t>
            </a:r>
            <a:r>
              <a:rPr lang="fr-FR" sz="2400" dirty="0" err="1" smtClean="0"/>
              <a:t>samples</a:t>
            </a:r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8148599" y="0"/>
            <a:ext cx="995401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PROJECT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73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62"/>
    </mc:Choice>
    <mc:Fallback xmlns="">
      <p:transition spd="slow" advTm="39162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252"/>
            <a:ext cx="7886700" cy="1325563"/>
          </a:xfrm>
        </p:spPr>
        <p:txBody>
          <a:bodyPr/>
          <a:lstStyle/>
          <a:p>
            <a:r>
              <a:rPr lang="fr-FR" dirty="0" smtClean="0"/>
              <a:t>Plans for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First </a:t>
            </a:r>
            <a:r>
              <a:rPr lang="fr-FR" dirty="0" err="1" smtClean="0"/>
              <a:t>half</a:t>
            </a:r>
            <a:r>
              <a:rPr lang="fr-FR" dirty="0" smtClean="0"/>
              <a:t> (w/o Monique)</a:t>
            </a:r>
          </a:p>
          <a:p>
            <a:pPr lvl="1">
              <a:buFontTx/>
              <a:buChar char="-"/>
            </a:pPr>
            <a:r>
              <a:rPr lang="fr-FR" dirty="0" err="1" smtClean="0"/>
              <a:t>Load</a:t>
            </a:r>
            <a:r>
              <a:rPr lang="fr-FR" dirty="0" smtClean="0"/>
              <a:t> the </a:t>
            </a:r>
            <a:r>
              <a:rPr lang="fr-FR" dirty="0" err="1" smtClean="0"/>
              <a:t>entire</a:t>
            </a:r>
            <a:r>
              <a:rPr lang="fr-FR" dirty="0" smtClean="0"/>
              <a:t> </a:t>
            </a:r>
            <a:r>
              <a:rPr lang="fr-FR" dirty="0" err="1" smtClean="0"/>
              <a:t>Dorado</a:t>
            </a:r>
            <a:r>
              <a:rPr lang="fr-FR" dirty="0" smtClean="0"/>
              <a:t> </a:t>
            </a:r>
            <a:r>
              <a:rPr lang="fr-FR" dirty="0" err="1" smtClean="0"/>
              <a:t>dataset</a:t>
            </a:r>
            <a:r>
              <a:rPr lang="fr-FR" dirty="0" smtClean="0"/>
              <a:t> </a:t>
            </a:r>
            <a:r>
              <a:rPr lang="fr-FR" dirty="0" err="1" smtClean="0"/>
              <a:t>into</a:t>
            </a:r>
            <a:r>
              <a:rPr lang="fr-FR" dirty="0" smtClean="0"/>
              <a:t> STOQS</a:t>
            </a:r>
          </a:p>
          <a:p>
            <a:pPr lvl="1">
              <a:buFontTx/>
              <a:buChar char="-"/>
            </a:pPr>
            <a:r>
              <a:rPr lang="fr-FR" dirty="0" err="1" smtClean="0"/>
              <a:t>Assess</a:t>
            </a:r>
            <a:r>
              <a:rPr lang="fr-FR" dirty="0" smtClean="0"/>
              <a:t> </a:t>
            </a:r>
            <a:r>
              <a:rPr lang="fr-FR" dirty="0" err="1" smtClean="0"/>
              <a:t>usefulness</a:t>
            </a:r>
            <a:r>
              <a:rPr lang="fr-FR" dirty="0" smtClean="0"/>
              <a:t> of LISST-100x </a:t>
            </a:r>
            <a:r>
              <a:rPr lang="fr-FR" dirty="0" err="1" smtClean="0"/>
              <a:t>dataset</a:t>
            </a:r>
            <a:endParaRPr lang="fr-FR" dirty="0" smtClean="0"/>
          </a:p>
          <a:p>
            <a:pPr marL="457200" lvl="1" indent="0">
              <a:buNone/>
            </a:pPr>
            <a:endParaRPr lang="fr-FR" sz="1000" dirty="0" smtClean="0"/>
          </a:p>
          <a:p>
            <a:r>
              <a:rPr lang="fr-FR" dirty="0" smtClean="0"/>
              <a:t>Second </a:t>
            </a:r>
            <a:r>
              <a:rPr lang="fr-FR" dirty="0" err="1" smtClean="0"/>
              <a:t>half</a:t>
            </a:r>
            <a:endParaRPr lang="fr-FR" dirty="0" smtClean="0"/>
          </a:p>
          <a:p>
            <a:pPr lvl="1">
              <a:buFontTx/>
              <a:buChar char="-"/>
            </a:pPr>
            <a:r>
              <a:rPr lang="fr-FR" dirty="0" err="1" smtClean="0"/>
              <a:t>Generate</a:t>
            </a:r>
            <a:r>
              <a:rPr lang="fr-FR" dirty="0" smtClean="0"/>
              <a:t> the bioluminescence labels &amp; </a:t>
            </a:r>
            <a:r>
              <a:rPr lang="fr-FR" dirty="0" err="1" smtClean="0"/>
              <a:t>load</a:t>
            </a:r>
            <a:r>
              <a:rPr lang="fr-FR" dirty="0" smtClean="0"/>
              <a:t> </a:t>
            </a:r>
            <a:r>
              <a:rPr lang="fr-FR" dirty="0" err="1" smtClean="0"/>
              <a:t>into</a:t>
            </a:r>
            <a:r>
              <a:rPr lang="fr-FR" dirty="0" smtClean="0"/>
              <a:t> STOQS</a:t>
            </a:r>
          </a:p>
          <a:p>
            <a:pPr lvl="1">
              <a:buFontTx/>
              <a:buChar char="-"/>
            </a:pPr>
            <a:r>
              <a:rPr lang="fr-FR" dirty="0" err="1" smtClean="0"/>
              <a:t>Work</a:t>
            </a:r>
            <a:r>
              <a:rPr lang="fr-FR" dirty="0" smtClean="0"/>
              <a:t> w/ Katie to </a:t>
            </a:r>
            <a:r>
              <a:rPr lang="fr-FR" dirty="0" err="1" smtClean="0"/>
              <a:t>generate</a:t>
            </a:r>
            <a:r>
              <a:rPr lang="fr-FR" dirty="0" smtClean="0"/>
              <a:t> </a:t>
            </a:r>
            <a:r>
              <a:rPr lang="fr-FR" dirty="0" err="1" smtClean="0"/>
              <a:t>eDNA</a:t>
            </a:r>
            <a:r>
              <a:rPr lang="fr-FR" dirty="0" smtClean="0"/>
              <a:t> labels</a:t>
            </a:r>
          </a:p>
          <a:p>
            <a:pPr lvl="1">
              <a:buFontTx/>
              <a:buChar char="-"/>
            </a:pPr>
            <a:r>
              <a:rPr lang="fr-FR" dirty="0" smtClean="0"/>
              <a:t>Explore </a:t>
            </a:r>
            <a:r>
              <a:rPr lang="fr-FR" dirty="0" err="1" smtClean="0"/>
              <a:t>supervised</a:t>
            </a:r>
            <a:r>
              <a:rPr lang="fr-FR" dirty="0" smtClean="0"/>
              <a:t> ML on </a:t>
            </a:r>
            <a:r>
              <a:rPr lang="fr-FR" dirty="0" smtClean="0"/>
              <a:t>2 sets of labels</a:t>
            </a:r>
            <a:endParaRPr lang="fr-FR" dirty="0" smtClean="0"/>
          </a:p>
          <a:p>
            <a:pPr lvl="1">
              <a:buFontTx/>
              <a:buChar char="-"/>
            </a:pPr>
            <a:r>
              <a:rPr lang="fr-FR" dirty="0" smtClean="0"/>
              <a:t>Start </a:t>
            </a:r>
            <a:r>
              <a:rPr lang="fr-FR" dirty="0" err="1" smtClean="0"/>
              <a:t>investigating</a:t>
            </a:r>
            <a:r>
              <a:rPr lang="fr-FR" dirty="0" smtClean="0"/>
              <a:t> </a:t>
            </a:r>
            <a:r>
              <a:rPr lang="fr-FR" dirty="0" err="1" smtClean="0"/>
              <a:t>diamonds</a:t>
            </a:r>
            <a:r>
              <a:rPr lang="fr-FR" dirty="0" smtClean="0"/>
              <a:t> in </a:t>
            </a:r>
            <a:r>
              <a:rPr lang="fr-FR" dirty="0" err="1" smtClean="0"/>
              <a:t>depth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148599" y="0"/>
            <a:ext cx="995401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PROJECT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3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2584062"/>
            <a:ext cx="7886700" cy="317019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Relevance</a:t>
            </a:r>
          </a:p>
          <a:p>
            <a:pPr lvl="2">
              <a:buFontTx/>
              <a:buChar char="-"/>
            </a:pPr>
            <a:r>
              <a:rPr lang="en-US" dirty="0" smtClean="0"/>
              <a:t>Why develop plankton proxies?</a:t>
            </a:r>
          </a:p>
          <a:p>
            <a:pPr lvl="2">
              <a:buFontTx/>
              <a:buChar char="-"/>
            </a:pPr>
            <a:r>
              <a:rPr lang="en-US" dirty="0" smtClean="0"/>
              <a:t>Goals &amp; significance</a:t>
            </a:r>
          </a:p>
          <a:p>
            <a:pPr lvl="2">
              <a:buFontTx/>
              <a:buChar char="-"/>
            </a:pPr>
            <a:r>
              <a:rPr lang="en-US" dirty="0" smtClean="0"/>
              <a:t>Link to strategic plan / tech roadmap</a:t>
            </a:r>
          </a:p>
          <a:p>
            <a:pPr lvl="2">
              <a:buFontTx/>
              <a:buChar char="-"/>
            </a:pPr>
            <a:endParaRPr lang="en-US" sz="500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Background</a:t>
            </a:r>
          </a:p>
          <a:p>
            <a:pPr lvl="2">
              <a:buFontTx/>
              <a:buChar char="-"/>
            </a:pPr>
            <a:r>
              <a:rPr lang="en-US" dirty="0"/>
              <a:t>F</a:t>
            </a:r>
            <a:r>
              <a:rPr lang="en-US" dirty="0" smtClean="0"/>
              <a:t>easibility study results</a:t>
            </a:r>
          </a:p>
          <a:p>
            <a:pPr lvl="2">
              <a:buFontTx/>
              <a:buChar char="-"/>
            </a:pPr>
            <a:r>
              <a:rPr lang="en-US" dirty="0"/>
              <a:t>B</a:t>
            </a:r>
            <a:r>
              <a:rPr lang="en-US" dirty="0" smtClean="0"/>
              <a:t>ioluminescence proxies 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Project </a:t>
            </a:r>
          </a:p>
        </p:txBody>
      </p:sp>
      <p:sp>
        <p:nvSpPr>
          <p:cNvPr id="4" name="Ellipse 3"/>
          <p:cNvSpPr/>
          <p:nvPr/>
        </p:nvSpPr>
        <p:spPr>
          <a:xfrm>
            <a:off x="4732638" y="200115"/>
            <a:ext cx="4188942" cy="13153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“taxonomic groups” = diatoms, dinoflagellates, picoplankton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6386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57"/>
    </mc:Choice>
    <mc:Fallback xmlns="">
      <p:transition spd="slow" advTm="4195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8909" y="0"/>
            <a:ext cx="7776440" cy="1325563"/>
          </a:xfrm>
        </p:spPr>
        <p:txBody>
          <a:bodyPr/>
          <a:lstStyle/>
          <a:p>
            <a:r>
              <a:rPr lang="en-US" dirty="0" smtClean="0"/>
              <a:t>Phytoplankton taxonomy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from </a:t>
            </a:r>
            <a:r>
              <a:rPr lang="en-US" i="1" dirty="0" smtClean="0"/>
              <a:t>in situ </a:t>
            </a:r>
            <a:r>
              <a:rPr lang="en-US" dirty="0" smtClean="0"/>
              <a:t>data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" t="8702" r="6232" b="12842"/>
          <a:stretch/>
        </p:blipFill>
        <p:spPr>
          <a:xfrm>
            <a:off x="587141" y="1477478"/>
            <a:ext cx="7969718" cy="53805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80208" y="0"/>
            <a:ext cx="1270284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RELEVANCE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40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60"/>
    </mc:Choice>
    <mc:Fallback xmlns="">
      <p:transition spd="slow" advTm="2286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1963" y="211756"/>
            <a:ext cx="3385085" cy="1325563"/>
          </a:xfrm>
        </p:spPr>
        <p:txBody>
          <a:bodyPr/>
          <a:lstStyle/>
          <a:p>
            <a:r>
              <a:rPr lang="en-US" dirty="0" smtClean="0"/>
              <a:t>AUV</a:t>
            </a:r>
            <a:r>
              <a:rPr lang="en-US" i="1" dirty="0" smtClean="0"/>
              <a:t> </a:t>
            </a:r>
            <a:r>
              <a:rPr lang="en-US" dirty="0" smtClean="0"/>
              <a:t>coverage</a:t>
            </a:r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1" r="6533" b="12261"/>
          <a:stretch/>
        </p:blipFill>
        <p:spPr>
          <a:xfrm>
            <a:off x="3842877" y="35778"/>
            <a:ext cx="5065294" cy="33811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8" r="3165" b="12364"/>
          <a:stretch/>
        </p:blipFill>
        <p:spPr>
          <a:xfrm>
            <a:off x="3842877" y="3416970"/>
            <a:ext cx="5301123" cy="344103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" t="8702" r="6232" b="12842"/>
          <a:stretch/>
        </p:blipFill>
        <p:spPr>
          <a:xfrm>
            <a:off x="-7126" y="4139514"/>
            <a:ext cx="3878536" cy="261848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21964" y="2002055"/>
            <a:ext cx="3753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smtClean="0"/>
              <a:t>full profiles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almost 2 orders of magnitude more locations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also ships &amp; gliders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70284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RELEVANCE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79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59"/>
    </mc:Choice>
    <mc:Fallback xmlns="">
      <p:transition spd="slow" advTm="3855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Goals &amp; significance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Goal: </a:t>
            </a:r>
            <a:r>
              <a:rPr lang="en-US" dirty="0"/>
              <a:t>develop proxies for </a:t>
            </a:r>
            <a:r>
              <a:rPr lang="en-US" b="1" dirty="0"/>
              <a:t>high-level phytoplankton taxonomy</a:t>
            </a:r>
            <a:r>
              <a:rPr lang="en-US" dirty="0"/>
              <a:t> </a:t>
            </a:r>
            <a:r>
              <a:rPr lang="en-US" dirty="0" smtClean="0"/>
              <a:t>(diatoms</a:t>
            </a:r>
            <a:r>
              <a:rPr lang="en-US" dirty="0"/>
              <a:t>, dinoflagellates and picoplankton) from </a:t>
            </a:r>
            <a:r>
              <a:rPr lang="en-US" dirty="0" smtClean="0"/>
              <a:t>biological variables routinely measured by AUVs and gliders (fluorescence </a:t>
            </a:r>
            <a:r>
              <a:rPr lang="en-US" dirty="0"/>
              <a:t>and </a:t>
            </a:r>
            <a:r>
              <a:rPr lang="en-US" dirty="0" smtClean="0"/>
              <a:t>backscatter)</a:t>
            </a:r>
          </a:p>
          <a:p>
            <a:endParaRPr lang="en-US" sz="1000" dirty="0" smtClean="0"/>
          </a:p>
          <a:p>
            <a:r>
              <a:rPr lang="en-US" dirty="0" smtClean="0"/>
              <a:t>Then decades of ship/AUV/glider and satellite proxies can be processed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 unprecedented views of phytoplankton ecology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 inform more advanced targeted sampling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880208" y="0"/>
            <a:ext cx="1270284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RELEVANCE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3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848"/>
    </mc:Choice>
    <mc:Fallback xmlns="">
      <p:transition spd="slow" advTm="4784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Relevance to MBARI goals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7000" y="1813268"/>
            <a:ext cx="8329999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Tightly coupled to MBARI research themes </a:t>
            </a:r>
            <a:br>
              <a:rPr lang="en-US" dirty="0" smtClean="0"/>
            </a:br>
            <a:r>
              <a:rPr lang="en-US" dirty="0" smtClean="0">
                <a:solidFill>
                  <a:srgbClr val="0070C0"/>
                </a:solidFill>
              </a:rPr>
              <a:t>“ecosystem processes” </a:t>
            </a:r>
            <a:r>
              <a:rPr lang="en-US" sz="2000" dirty="0" smtClean="0"/>
              <a:t>(impacts of phytoplankton types on higher trophic levels and carbon cycle)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>
                <a:solidFill>
                  <a:srgbClr val="0070C0"/>
                </a:solidFill>
              </a:rPr>
              <a:t>“ocean visualization” </a:t>
            </a:r>
            <a:r>
              <a:rPr lang="en-US" sz="2000" dirty="0" smtClean="0"/>
              <a:t>(abundance &amp; distribution of phytoplankton)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 smtClean="0">
                <a:solidFill>
                  <a:srgbClr val="0070C0"/>
                </a:solidFill>
              </a:rPr>
              <a:t>“exploration and discovery” </a:t>
            </a:r>
            <a:r>
              <a:rPr lang="en-US" sz="2000" dirty="0" smtClean="0"/>
              <a:t>(new analytical tools)</a:t>
            </a:r>
          </a:p>
          <a:p>
            <a:endParaRPr lang="en-US" sz="2000" dirty="0" smtClean="0"/>
          </a:p>
          <a:p>
            <a:r>
              <a:rPr lang="en-US" dirty="0" smtClean="0"/>
              <a:t>In support of tech priorities</a:t>
            </a:r>
            <a:br>
              <a:rPr lang="en-US" dirty="0" smtClean="0"/>
            </a:br>
            <a:r>
              <a:rPr lang="en-US" dirty="0" smtClean="0">
                <a:solidFill>
                  <a:srgbClr val="C00000"/>
                </a:solidFill>
              </a:rPr>
              <a:t>“taking </a:t>
            </a:r>
            <a:r>
              <a:rPr lang="en-US" dirty="0">
                <a:solidFill>
                  <a:srgbClr val="C00000"/>
                </a:solidFill>
              </a:rPr>
              <a:t>the laboratory into the ocean” </a:t>
            </a:r>
            <a:r>
              <a:rPr lang="en-US" sz="2000" dirty="0" smtClean="0"/>
              <a:t>(developing </a:t>
            </a:r>
            <a:r>
              <a:rPr lang="en-US" sz="2000" dirty="0"/>
              <a:t>new tools and techniques for identifying, quantifying, and characterizing species)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 smtClean="0"/>
              <a:t>and </a:t>
            </a:r>
            <a:r>
              <a:rPr lang="en-US" dirty="0" smtClean="0">
                <a:solidFill>
                  <a:srgbClr val="C00000"/>
                </a:solidFill>
              </a:rPr>
              <a:t>“enabling targeted sampling</a:t>
            </a:r>
            <a:r>
              <a:rPr lang="en-US" dirty="0">
                <a:solidFill>
                  <a:srgbClr val="C00000"/>
                </a:solidFill>
              </a:rPr>
              <a:t>” </a:t>
            </a:r>
            <a:r>
              <a:rPr lang="en-US" sz="2000" dirty="0" smtClean="0"/>
              <a:t>(real-time </a:t>
            </a:r>
            <a:r>
              <a:rPr lang="en-US" sz="2000" dirty="0"/>
              <a:t>characterization of marine </a:t>
            </a:r>
            <a:r>
              <a:rPr lang="en-US" sz="2000" dirty="0" smtClean="0"/>
              <a:t>organisms </a:t>
            </a:r>
            <a:r>
              <a:rPr lang="en-US" sz="2000" dirty="0"/>
              <a:t>and </a:t>
            </a:r>
            <a:r>
              <a:rPr lang="en-US" sz="2000" dirty="0" smtClean="0"/>
              <a:t>communities).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880208" y="0"/>
            <a:ext cx="1270284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RELEVANCE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2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97"/>
    </mc:Choice>
    <mc:Fallback xmlns="">
      <p:transition spd="slow" advTm="5389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Results from the feasibility study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10375" y="0"/>
            <a:ext cx="1533625" cy="369332"/>
          </a:xfrm>
          <a:prstGeom prst="rect">
            <a:avLst/>
          </a:prstGeom>
          <a:solidFill>
            <a:srgbClr val="348C38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465988" y="3679226"/>
            <a:ext cx="8211456" cy="29976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en-US" sz="2000" u="sng" spc="-1" dirty="0">
                <a:solidFill>
                  <a:srgbClr val="000000"/>
                </a:solidFill>
                <a:ea typeface="DejaVu Sans"/>
              </a:rPr>
              <a:t>Questions:</a:t>
            </a:r>
            <a:r>
              <a:rPr lang="en-US" sz="2000" spc="-1" dirty="0">
                <a:solidFill>
                  <a:srgbClr val="000000"/>
                </a:solidFill>
                <a:ea typeface="DejaVu Sans"/>
              </a:rPr>
              <a:t> </a:t>
            </a:r>
            <a:endParaRPr lang="en-US" sz="2000" spc="-1" dirty="0"/>
          </a:p>
          <a:p>
            <a:pPr marL="457200" indent="-457200">
              <a:lnSpc>
                <a:spcPct val="100000"/>
              </a:lnSpc>
              <a:buAutoNum type="arabicParenR"/>
            </a:pPr>
            <a:r>
              <a:rPr lang="en-US" sz="2000" b="1" spc="-1" dirty="0" smtClean="0">
                <a:solidFill>
                  <a:srgbClr val="000000"/>
                </a:solidFill>
                <a:ea typeface="DejaVu Sans"/>
              </a:rPr>
              <a:t>Is </a:t>
            </a: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C:Chl taxa-specific? </a:t>
            </a:r>
            <a:r>
              <a:rPr dirty="0"/>
              <a:t/>
            </a:r>
            <a:br>
              <a:rPr dirty="0"/>
            </a:br>
            <a:r>
              <a:rPr lang="en-US" sz="1500" i="1" spc="-1" dirty="0">
                <a:solidFill>
                  <a:srgbClr val="000000"/>
                </a:solidFill>
                <a:ea typeface="DejaVu Sans"/>
              </a:rPr>
              <a:t>	</a:t>
            </a:r>
            <a:r>
              <a:rPr lang="en-US" sz="1600" b="1" spc="-1" dirty="0">
                <a:solidFill>
                  <a:srgbClr val="000000"/>
                </a:solidFill>
                <a:ea typeface="DejaVu Sans"/>
              </a:rPr>
              <a:t>1pre) Are samples taxa-specific? </a:t>
            </a:r>
            <a:endParaRPr lang="en-US" sz="1600" b="1" spc="-1" dirty="0" smtClean="0">
              <a:solidFill>
                <a:srgbClr val="000000"/>
              </a:solidFill>
              <a:ea typeface="DejaVu Sans"/>
            </a:endParaRPr>
          </a:p>
          <a:p>
            <a:pPr marL="342900" indent="-342900">
              <a:lnSpc>
                <a:spcPct val="100000"/>
              </a:lnSpc>
              <a:buAutoNum type="arabicParenR"/>
            </a:pPr>
            <a:endParaRPr lang="en-US" sz="1500" spc="-1" dirty="0" smtClean="0"/>
          </a:p>
          <a:p>
            <a:pPr marL="342900" indent="-342900">
              <a:lnSpc>
                <a:spcPct val="100000"/>
              </a:lnSpc>
              <a:buAutoNum type="arabicParenR"/>
            </a:pPr>
            <a:endParaRPr lang="en-US" sz="1500" spc="-1" dirty="0"/>
          </a:p>
          <a:p>
            <a:pPr>
              <a:lnSpc>
                <a:spcPct val="100000"/>
              </a:lnSpc>
            </a:pP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2) Are </a:t>
            </a:r>
            <a:r>
              <a:rPr lang="en-US" sz="2000" b="1" spc="-1" dirty="0" err="1">
                <a:solidFill>
                  <a:srgbClr val="000000"/>
                </a:solidFill>
                <a:ea typeface="DejaVu Sans"/>
              </a:rPr>
              <a:t>fluo</a:t>
            </a: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 / </a:t>
            </a:r>
            <a:r>
              <a:rPr lang="en-US" sz="2000" b="1" spc="-1" dirty="0" err="1">
                <a:solidFill>
                  <a:srgbClr val="000000"/>
                </a:solidFill>
                <a:ea typeface="DejaVu Sans"/>
              </a:rPr>
              <a:t>beamc</a:t>
            </a: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 / </a:t>
            </a:r>
            <a:r>
              <a:rPr lang="en-US" sz="2000" b="1" spc="-1" dirty="0" err="1">
                <a:solidFill>
                  <a:srgbClr val="000000"/>
                </a:solidFill>
                <a:ea typeface="DejaVu Sans"/>
              </a:rPr>
              <a:t>bbp</a:t>
            </a: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 proxies for </a:t>
            </a:r>
            <a:r>
              <a:rPr lang="en-US" sz="2000" b="1" spc="-1" dirty="0" err="1">
                <a:solidFill>
                  <a:srgbClr val="000000"/>
                </a:solidFill>
                <a:ea typeface="DejaVu Sans"/>
              </a:rPr>
              <a:t>Chl</a:t>
            </a: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 / C? </a:t>
            </a:r>
            <a:endParaRPr lang="en-US" sz="1500" spc="-1" dirty="0"/>
          </a:p>
          <a:p>
            <a:pPr>
              <a:lnSpc>
                <a:spcPct val="100000"/>
              </a:lnSpc>
            </a:pPr>
            <a:r>
              <a:rPr lang="en-US" sz="1500" i="1" spc="-1" dirty="0">
                <a:solidFill>
                  <a:srgbClr val="000000"/>
                </a:solidFill>
                <a:ea typeface="DejaVu Sans"/>
              </a:rPr>
              <a:t>	</a:t>
            </a:r>
            <a:endParaRPr lang="en-US" sz="1500" i="1" spc="-1" dirty="0" smtClean="0">
              <a:solidFill>
                <a:srgbClr val="000000"/>
              </a:solidFill>
              <a:ea typeface="DejaVu Sans"/>
            </a:endParaRPr>
          </a:p>
          <a:p>
            <a:pPr>
              <a:lnSpc>
                <a:spcPct val="100000"/>
              </a:lnSpc>
            </a:pPr>
            <a:endParaRPr lang="en-US" sz="1500" spc="-1" dirty="0"/>
          </a:p>
          <a:p>
            <a:pPr>
              <a:lnSpc>
                <a:spcPct val="100000"/>
              </a:lnSpc>
            </a:pP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3) Can </a:t>
            </a:r>
            <a:r>
              <a:rPr lang="en-US" sz="2000" b="1" spc="-1" dirty="0" err="1">
                <a:solidFill>
                  <a:srgbClr val="000000"/>
                </a:solidFill>
                <a:ea typeface="DejaVu Sans"/>
              </a:rPr>
              <a:t>fluo</a:t>
            </a: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 / </a:t>
            </a:r>
            <a:r>
              <a:rPr lang="en-US" sz="2000" b="1" spc="-1" dirty="0" err="1">
                <a:solidFill>
                  <a:srgbClr val="000000"/>
                </a:solidFill>
                <a:ea typeface="DejaVu Sans"/>
              </a:rPr>
              <a:t>beamc</a:t>
            </a: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 or </a:t>
            </a:r>
            <a:r>
              <a:rPr lang="en-US" sz="2000" b="1" spc="-1" dirty="0" err="1">
                <a:solidFill>
                  <a:srgbClr val="000000"/>
                </a:solidFill>
                <a:ea typeface="DejaVu Sans"/>
              </a:rPr>
              <a:t>fluo</a:t>
            </a: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 / </a:t>
            </a:r>
            <a:r>
              <a:rPr lang="en-US" sz="2000" b="1" spc="-1" dirty="0" err="1">
                <a:solidFill>
                  <a:srgbClr val="000000"/>
                </a:solidFill>
                <a:ea typeface="DejaVu Sans"/>
              </a:rPr>
              <a:t>bbp</a:t>
            </a:r>
            <a:r>
              <a:rPr lang="en-US" sz="2000" b="1" spc="-1" dirty="0">
                <a:solidFill>
                  <a:srgbClr val="000000"/>
                </a:solidFill>
                <a:ea typeface="DejaVu Sans"/>
              </a:rPr>
              <a:t> be used to predict taxonomy?</a:t>
            </a:r>
            <a:r>
              <a:rPr lang="en-US" sz="2000" b="1" i="1" spc="-1" dirty="0">
                <a:solidFill>
                  <a:srgbClr val="000000"/>
                </a:solidFill>
                <a:ea typeface="DejaVu Sans"/>
              </a:rPr>
              <a:t> </a:t>
            </a:r>
            <a:r>
              <a:rPr dirty="0"/>
              <a:t/>
            </a:r>
            <a:br>
              <a:rPr dirty="0"/>
            </a:br>
            <a:endParaRPr lang="en-US" sz="1500" spc="-1" dirty="0"/>
          </a:p>
          <a:p>
            <a:pPr>
              <a:lnSpc>
                <a:spcPct val="100000"/>
              </a:lnSpc>
            </a:pPr>
            <a:endParaRPr lang="en-US" sz="1500" spc="-1" dirty="0"/>
          </a:p>
        </p:txBody>
      </p:sp>
      <p:pic>
        <p:nvPicPr>
          <p:cNvPr id="6" name="Image 40"/>
          <p:cNvPicPr/>
          <p:nvPr/>
        </p:nvPicPr>
        <p:blipFill>
          <a:blip r:embed="rId2"/>
          <a:srcRect t="30992" r="44076" b="24220"/>
          <a:stretch/>
        </p:blipFill>
        <p:spPr>
          <a:xfrm>
            <a:off x="1876036" y="1841385"/>
            <a:ext cx="5391360" cy="1347165"/>
          </a:xfrm>
          <a:prstGeom prst="rect">
            <a:avLst/>
          </a:prstGeom>
          <a:ln>
            <a:noFill/>
          </a:ln>
        </p:spPr>
      </p:pic>
      <p:sp>
        <p:nvSpPr>
          <p:cNvPr id="7" name="TextShape 2"/>
          <p:cNvSpPr txBox="1"/>
          <p:nvPr/>
        </p:nvSpPr>
        <p:spPr>
          <a:xfrm>
            <a:off x="3590188" y="3940604"/>
            <a:ext cx="578649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YES</a:t>
            </a:r>
            <a:endParaRPr lang="en-US" sz="1600" spc="-1" dirty="0">
              <a:latin typeface="Arial"/>
            </a:endParaRPr>
          </a:p>
        </p:txBody>
      </p:sp>
      <p:sp>
        <p:nvSpPr>
          <p:cNvPr id="8" name="TextShape 3"/>
          <p:cNvSpPr txBox="1"/>
          <p:nvPr/>
        </p:nvSpPr>
        <p:spPr>
          <a:xfrm>
            <a:off x="4432804" y="4254780"/>
            <a:ext cx="1161216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500" b="1" spc="-1" dirty="0">
                <a:solidFill>
                  <a:srgbClr val="BA131A"/>
                </a:solidFill>
                <a:latin typeface="Arial"/>
              </a:rPr>
              <a:t>only ~ </a:t>
            </a:r>
            <a:r>
              <a:rPr lang="en-US" sz="1500" b="1" spc="-1" dirty="0" smtClean="0">
                <a:solidFill>
                  <a:srgbClr val="BA131A"/>
                </a:solidFill>
                <a:latin typeface="Arial"/>
              </a:rPr>
              <a:t>50%</a:t>
            </a:r>
            <a:endParaRPr lang="en-US" sz="1500" spc="-1" dirty="0">
              <a:latin typeface="Arial"/>
            </a:endParaRPr>
          </a:p>
        </p:txBody>
      </p:sp>
      <p:sp>
        <p:nvSpPr>
          <p:cNvPr id="9" name="TextShape 4"/>
          <p:cNvSpPr txBox="1"/>
          <p:nvPr/>
        </p:nvSpPr>
        <p:spPr>
          <a:xfrm>
            <a:off x="5533948" y="4788784"/>
            <a:ext cx="2590857" cy="778580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YES for </a:t>
            </a:r>
            <a:r>
              <a:rPr lang="en-US" sz="1600" b="1" spc="-1" dirty="0" err="1">
                <a:solidFill>
                  <a:srgbClr val="BA131A"/>
                </a:solidFill>
                <a:latin typeface="Arial"/>
              </a:rPr>
              <a:t>fluo</a:t>
            </a:r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, </a:t>
            </a:r>
            <a:r>
              <a:rPr dirty="0"/>
              <a:t/>
            </a:r>
            <a:br>
              <a:rPr dirty="0"/>
            </a:br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NOT REALLY for </a:t>
            </a:r>
            <a:r>
              <a:rPr lang="en-US" sz="1600" b="1" spc="-1" dirty="0" err="1">
                <a:solidFill>
                  <a:srgbClr val="BA131A"/>
                </a:solidFill>
                <a:latin typeface="Arial"/>
              </a:rPr>
              <a:t>beamc</a:t>
            </a:r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, NOT SURE for </a:t>
            </a:r>
            <a:r>
              <a:rPr lang="en-US" sz="1600" b="1" spc="-1" dirty="0" err="1">
                <a:solidFill>
                  <a:srgbClr val="BA131A"/>
                </a:solidFill>
                <a:latin typeface="Arial"/>
              </a:rPr>
              <a:t>bbp</a:t>
            </a:r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 </a:t>
            </a:r>
            <a:endParaRPr lang="en-US" sz="1600" spc="-1" dirty="0">
              <a:latin typeface="Arial"/>
            </a:endParaRPr>
          </a:p>
        </p:txBody>
      </p:sp>
      <p:sp>
        <p:nvSpPr>
          <p:cNvPr id="10" name="TextShape 5"/>
          <p:cNvSpPr txBox="1"/>
          <p:nvPr/>
        </p:nvSpPr>
        <p:spPr>
          <a:xfrm>
            <a:off x="7783673" y="5695182"/>
            <a:ext cx="893771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 dirty="0">
                <a:solidFill>
                  <a:srgbClr val="BA131A"/>
                </a:solidFill>
                <a:latin typeface="Arial"/>
              </a:rPr>
              <a:t>MAYBE</a:t>
            </a:r>
            <a:endParaRPr lang="en-US" sz="1600" spc="-1" dirty="0">
              <a:latin typeface="Arial"/>
            </a:endParaRPr>
          </a:p>
        </p:txBody>
      </p:sp>
      <p:sp>
        <p:nvSpPr>
          <p:cNvPr id="11" name="TextShape 7"/>
          <p:cNvSpPr txBox="1"/>
          <p:nvPr/>
        </p:nvSpPr>
        <p:spPr>
          <a:xfrm>
            <a:off x="3590188" y="6009357"/>
            <a:ext cx="3887520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500" b="1" spc="-1" dirty="0">
                <a:solidFill>
                  <a:srgbClr val="BA131A"/>
                </a:solidFill>
                <a:latin typeface="Arial"/>
              </a:rPr>
              <a:t>QC / calibration difficult → small dataset</a:t>
            </a:r>
            <a:endParaRPr lang="en-US" sz="1500" spc="-1" dirty="0">
              <a:latin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228436"/>
            <a:ext cx="9143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 smtClean="0">
                <a:solidFill>
                  <a:srgbClr val="0070C0"/>
                </a:solidFill>
              </a:rPr>
              <a:t>Relationships between phytoplankton taxonomy (BOG samples) and predictors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592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884"/>
            <a:ext cx="7886700" cy="1325563"/>
          </a:xfrm>
        </p:spPr>
        <p:txBody>
          <a:bodyPr/>
          <a:lstStyle/>
          <a:p>
            <a:r>
              <a:rPr lang="en-US" spc="-1" dirty="0">
                <a:solidFill>
                  <a:srgbClr val="000000"/>
                </a:solidFill>
                <a:ea typeface="DejaVu Sans"/>
              </a:rPr>
              <a:t>1) Taxonomy = f° (</a:t>
            </a:r>
            <a:r>
              <a:rPr lang="en-US" spc="-1" dirty="0" err="1">
                <a:solidFill>
                  <a:srgbClr val="000000"/>
                </a:solidFill>
                <a:ea typeface="DejaVu Sans"/>
              </a:rPr>
              <a:t>C,Chl</a:t>
            </a:r>
            <a:r>
              <a:rPr lang="en-US" spc="-1" dirty="0" smtClean="0">
                <a:solidFill>
                  <a:srgbClr val="000000"/>
                </a:solidFill>
                <a:ea typeface="DejaVu Sans"/>
              </a:rPr>
              <a:t>)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/>
        </p:blipFill>
        <p:spPr>
          <a:xfrm>
            <a:off x="660940" y="2639464"/>
            <a:ext cx="4147200" cy="2944821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/>
          <a:stretch/>
        </p:blipFill>
        <p:spPr>
          <a:xfrm>
            <a:off x="4727808" y="2405629"/>
            <a:ext cx="4147200" cy="3276632"/>
          </a:xfrm>
          <a:prstGeom prst="rect">
            <a:avLst/>
          </a:prstGeom>
          <a:ln>
            <a:noFill/>
          </a:ln>
        </p:spPr>
      </p:pic>
      <p:sp>
        <p:nvSpPr>
          <p:cNvPr id="6" name="CustomShape 1"/>
          <p:cNvSpPr/>
          <p:nvPr/>
        </p:nvSpPr>
        <p:spPr>
          <a:xfrm>
            <a:off x="1075660" y="4796234"/>
            <a:ext cx="663552" cy="497716"/>
          </a:xfrm>
          <a:prstGeom prst="rect">
            <a:avLst/>
          </a:prstGeom>
          <a:noFill/>
          <a:ln w="3672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TextShape 2"/>
          <p:cNvSpPr txBox="1"/>
          <p:nvPr/>
        </p:nvSpPr>
        <p:spPr>
          <a:xfrm>
            <a:off x="3649536" y="5972595"/>
            <a:ext cx="1391435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latin typeface="Arial"/>
              </a:rPr>
              <a:t>Xaxis = POC</a:t>
            </a:r>
            <a:endParaRPr lang="en-US" sz="1600" spc="-1">
              <a:latin typeface="Arial"/>
            </a:endParaRPr>
          </a:p>
        </p:txBody>
      </p:sp>
      <p:sp>
        <p:nvSpPr>
          <p:cNvPr id="8" name="TextShape 3"/>
          <p:cNvSpPr txBox="1"/>
          <p:nvPr/>
        </p:nvSpPr>
        <p:spPr>
          <a:xfrm rot="16200000">
            <a:off x="-389968" y="3855358"/>
            <a:ext cx="1265845" cy="31414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 dirty="0" err="1">
                <a:latin typeface="Arial"/>
              </a:rPr>
              <a:t>Yaxis</a:t>
            </a:r>
            <a:r>
              <a:rPr lang="en-US" sz="1600" b="1" spc="-1" dirty="0">
                <a:latin typeface="Arial"/>
              </a:rPr>
              <a:t> = </a:t>
            </a:r>
            <a:r>
              <a:rPr lang="en-US" sz="1600" b="1" spc="-1" dirty="0" err="1">
                <a:latin typeface="Arial"/>
              </a:rPr>
              <a:t>Chl</a:t>
            </a:r>
            <a:endParaRPr lang="en-US" sz="1600" spc="-1" dirty="0">
              <a:latin typeface="Arial"/>
            </a:endParaRPr>
          </a:p>
        </p:txBody>
      </p:sp>
      <p:sp>
        <p:nvSpPr>
          <p:cNvPr id="9" name="TextShape 4"/>
          <p:cNvSpPr txBox="1"/>
          <p:nvPr/>
        </p:nvSpPr>
        <p:spPr>
          <a:xfrm>
            <a:off x="1327104" y="1990865"/>
            <a:ext cx="2519669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spc="-1" dirty="0">
                <a:latin typeface="Arial"/>
              </a:rPr>
              <a:t>Dominating = </a:t>
            </a:r>
            <a:r>
              <a:rPr lang="en-US" sz="1600" b="1" spc="-1" dirty="0">
                <a:latin typeface="Arial"/>
              </a:rPr>
              <a:t>above 80%</a:t>
            </a:r>
            <a:endParaRPr lang="en-US" sz="1600" spc="-1" dirty="0">
              <a:latin typeface="Arial"/>
            </a:endParaRPr>
          </a:p>
        </p:txBody>
      </p:sp>
      <p:sp>
        <p:nvSpPr>
          <p:cNvPr id="10" name="TextShape 5"/>
          <p:cNvSpPr txBox="1"/>
          <p:nvPr/>
        </p:nvSpPr>
        <p:spPr>
          <a:xfrm>
            <a:off x="5225472" y="1990865"/>
            <a:ext cx="2519669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spc="-1">
                <a:latin typeface="Arial"/>
              </a:rPr>
              <a:t>Dominating = </a:t>
            </a:r>
            <a:r>
              <a:rPr lang="en-US" sz="1600" b="1" spc="-1">
                <a:latin typeface="Arial"/>
              </a:rPr>
              <a:t>above 50%</a:t>
            </a:r>
            <a:endParaRPr lang="en-US" sz="1600" spc="-1">
              <a:latin typeface="Arial"/>
            </a:endParaRPr>
          </a:p>
        </p:txBody>
      </p:sp>
      <p:cxnSp>
        <p:nvCxnSpPr>
          <p:cNvPr id="11" name="Line 6"/>
          <p:cNvCxnSpPr>
            <a:endCxn id="5" idx="2"/>
          </p:cNvCxnSpPr>
          <p:nvPr/>
        </p:nvCxnSpPr>
        <p:spPr>
          <a:xfrm>
            <a:off x="1407438" y="5293950"/>
            <a:ext cx="5393970" cy="388311"/>
          </a:xfrm>
          <a:prstGeom prst="curvedConnector4">
            <a:avLst>
              <a:gd name="adj1" fmla="val -7331"/>
              <a:gd name="adj2" fmla="val 165795"/>
            </a:avLst>
          </a:prstGeom>
          <a:ln w="36720">
            <a:solidFill>
              <a:srgbClr val="FF0000"/>
            </a:solidFill>
            <a:round/>
            <a:tailEnd type="triangle" w="med" len="med"/>
          </a:ln>
        </p:spPr>
      </p:cxnSp>
      <p:sp>
        <p:nvSpPr>
          <p:cNvPr id="12" name="TextShape 7"/>
          <p:cNvSpPr txBox="1"/>
          <p:nvPr/>
        </p:nvSpPr>
        <p:spPr>
          <a:xfrm>
            <a:off x="6485306" y="5715000"/>
            <a:ext cx="705677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 dirty="0">
                <a:solidFill>
                  <a:srgbClr val="FF0000"/>
                </a:solidFill>
                <a:latin typeface="Arial"/>
              </a:rPr>
              <a:t>zoom</a:t>
            </a:r>
            <a:endParaRPr lang="en-US" sz="1600" spc="-1" dirty="0">
              <a:latin typeface="Arial"/>
            </a:endParaRPr>
          </a:p>
        </p:txBody>
      </p:sp>
      <p:sp>
        <p:nvSpPr>
          <p:cNvPr id="13" name="TextShape 8"/>
          <p:cNvSpPr txBox="1"/>
          <p:nvPr/>
        </p:nvSpPr>
        <p:spPr>
          <a:xfrm>
            <a:off x="82944" y="6546732"/>
            <a:ext cx="3805301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i="1" spc="-1" dirty="0"/>
              <a:t>(only samples dominated by one group)</a:t>
            </a:r>
            <a:endParaRPr lang="en-US" sz="1600" spc="-1" dirty="0"/>
          </a:p>
        </p:txBody>
      </p:sp>
      <p:sp>
        <p:nvSpPr>
          <p:cNvPr id="15" name="TextShape 2"/>
          <p:cNvSpPr txBox="1"/>
          <p:nvPr/>
        </p:nvSpPr>
        <p:spPr>
          <a:xfrm>
            <a:off x="7267721" y="533399"/>
            <a:ext cx="1114280" cy="482689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3200" b="1" spc="-1" dirty="0">
                <a:solidFill>
                  <a:srgbClr val="BA131A"/>
                </a:solidFill>
                <a:latin typeface="Arial"/>
              </a:rPr>
              <a:t>YES</a:t>
            </a:r>
            <a:endParaRPr lang="en-US" sz="3200" spc="-1" dirty="0"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10375" y="0"/>
            <a:ext cx="1533625" cy="369332"/>
          </a:xfrm>
          <a:prstGeom prst="rect">
            <a:avLst/>
          </a:prstGeom>
          <a:solidFill>
            <a:srgbClr val="348C38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84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884"/>
            <a:ext cx="8515350" cy="1325563"/>
          </a:xfrm>
        </p:spPr>
        <p:txBody>
          <a:bodyPr>
            <a:normAutofit/>
          </a:bodyPr>
          <a:lstStyle/>
          <a:p>
            <a:r>
              <a:rPr lang="en-US" spc="-1" dirty="0"/>
              <a:t>3) Taxonomy = f°(</a:t>
            </a:r>
            <a:r>
              <a:rPr lang="en-US" spc="-1" dirty="0" err="1"/>
              <a:t>Chl</a:t>
            </a:r>
            <a:r>
              <a:rPr lang="en-US" spc="-1" dirty="0"/>
              <a:t>, </a:t>
            </a:r>
            <a:r>
              <a:rPr lang="en-US" spc="-1" dirty="0" err="1"/>
              <a:t>beamc</a:t>
            </a:r>
            <a:r>
              <a:rPr lang="en-US" spc="-1" dirty="0"/>
              <a:t> @5m</a:t>
            </a:r>
            <a:r>
              <a:rPr lang="en-US" spc="-1" dirty="0" smtClean="0"/>
              <a:t>)</a:t>
            </a:r>
            <a:endParaRPr lang="en-US" dirty="0"/>
          </a:p>
        </p:txBody>
      </p:sp>
      <p:sp>
        <p:nvSpPr>
          <p:cNvPr id="7" name="TextShape 3"/>
          <p:cNvSpPr txBox="1"/>
          <p:nvPr/>
        </p:nvSpPr>
        <p:spPr>
          <a:xfrm>
            <a:off x="1702991" y="5597214"/>
            <a:ext cx="1391435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latin typeface="Arial"/>
              </a:rPr>
              <a:t>Xaxis = POC</a:t>
            </a:r>
            <a:endParaRPr lang="en-US" sz="1600" spc="-1">
              <a:latin typeface="Arial"/>
            </a:endParaRPr>
          </a:p>
        </p:txBody>
      </p:sp>
      <p:sp>
        <p:nvSpPr>
          <p:cNvPr id="8" name="TextShape 4"/>
          <p:cNvSpPr txBox="1"/>
          <p:nvPr/>
        </p:nvSpPr>
        <p:spPr>
          <a:xfrm>
            <a:off x="5638729" y="5597214"/>
            <a:ext cx="2157197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 dirty="0" err="1">
                <a:latin typeface="Arial"/>
              </a:rPr>
              <a:t>Xaxis</a:t>
            </a:r>
            <a:r>
              <a:rPr lang="en-US" sz="1600" b="1" spc="-1" dirty="0">
                <a:latin typeface="Arial"/>
              </a:rPr>
              <a:t> = </a:t>
            </a:r>
            <a:r>
              <a:rPr lang="en-US" sz="1600" b="1" spc="-1" dirty="0" err="1">
                <a:latin typeface="Arial"/>
              </a:rPr>
              <a:t>beamc</a:t>
            </a:r>
            <a:r>
              <a:rPr lang="en-US" sz="1600" b="1" spc="-1" dirty="0">
                <a:latin typeface="Arial"/>
              </a:rPr>
              <a:t> @5m</a:t>
            </a:r>
            <a:endParaRPr lang="en-US" sz="1600" spc="-1" dirty="0">
              <a:latin typeface="Arial"/>
            </a:endParaRPr>
          </a:p>
        </p:txBody>
      </p:sp>
      <p:sp>
        <p:nvSpPr>
          <p:cNvPr id="9" name="TextShape 5"/>
          <p:cNvSpPr txBox="1"/>
          <p:nvPr/>
        </p:nvSpPr>
        <p:spPr>
          <a:xfrm>
            <a:off x="690748" y="6159745"/>
            <a:ext cx="3575735" cy="377598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r>
              <a:rPr lang="en-US" sz="1600" spc="-1" dirty="0">
                <a:latin typeface="+mj-lt"/>
              </a:rPr>
              <a:t>C:Chl higher for </a:t>
            </a:r>
            <a:r>
              <a:rPr lang="en-US" sz="1600" spc="-1" dirty="0" err="1">
                <a:latin typeface="+mj-lt"/>
              </a:rPr>
              <a:t>dinos</a:t>
            </a:r>
            <a:r>
              <a:rPr lang="en-US" sz="1600" spc="-1" dirty="0">
                <a:latin typeface="+mj-lt"/>
              </a:rPr>
              <a:t> – as </a:t>
            </a:r>
            <a:r>
              <a:rPr lang="en-US" sz="1600" spc="-1" dirty="0" smtClean="0">
                <a:latin typeface="+mj-lt"/>
              </a:rPr>
              <a:t>expected</a:t>
            </a:r>
            <a:endParaRPr lang="en-US" sz="1600" spc="-1" dirty="0">
              <a:latin typeface="+mj-lt"/>
            </a:endParaRPr>
          </a:p>
        </p:txBody>
      </p:sp>
      <p:sp>
        <p:nvSpPr>
          <p:cNvPr id="10" name="TextShape 6"/>
          <p:cNvSpPr txBox="1"/>
          <p:nvPr/>
        </p:nvSpPr>
        <p:spPr>
          <a:xfrm>
            <a:off x="5246371" y="6183478"/>
            <a:ext cx="3210651" cy="331811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pPr algn="ctr"/>
            <a:r>
              <a:rPr lang="en-US" sz="1600" spc="-1" dirty="0" err="1"/>
              <a:t>beamc:Chl</a:t>
            </a:r>
            <a:r>
              <a:rPr lang="en-US" sz="1600" spc="-1" dirty="0"/>
              <a:t> lower for </a:t>
            </a:r>
            <a:r>
              <a:rPr lang="en-US" sz="1600" spc="-1" dirty="0" err="1" smtClean="0"/>
              <a:t>dinos</a:t>
            </a:r>
            <a:endParaRPr lang="en-US" sz="1600" spc="-1" dirty="0"/>
          </a:p>
        </p:txBody>
      </p:sp>
      <p:sp>
        <p:nvSpPr>
          <p:cNvPr id="11" name="TextShape 7"/>
          <p:cNvSpPr txBox="1"/>
          <p:nvPr/>
        </p:nvSpPr>
        <p:spPr>
          <a:xfrm>
            <a:off x="5077218" y="6410880"/>
            <a:ext cx="3548958" cy="323646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>
                <a:solidFill>
                  <a:srgbClr val="FFFFFF"/>
                </a:solidFill>
                <a:latin typeface="Arial"/>
              </a:rPr>
              <a:t>opposite to expected relationship</a:t>
            </a:r>
            <a:endParaRPr lang="en-US" sz="1600" spc="-1">
              <a:latin typeface="Arial"/>
            </a:endParaRPr>
          </a:p>
        </p:txBody>
      </p:sp>
      <p:sp>
        <p:nvSpPr>
          <p:cNvPr id="12" name="TextShape 2"/>
          <p:cNvSpPr txBox="1"/>
          <p:nvPr/>
        </p:nvSpPr>
        <p:spPr>
          <a:xfrm>
            <a:off x="4114800" y="1400309"/>
            <a:ext cx="4800600" cy="482689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3200" b="1" spc="-1" dirty="0" smtClean="0">
                <a:solidFill>
                  <a:srgbClr val="BA131A"/>
                </a:solidFill>
                <a:latin typeface="Arial"/>
              </a:rPr>
              <a:t>NO </a:t>
            </a:r>
            <a:r>
              <a:rPr lang="en-US" sz="2000" b="1" spc="-1" dirty="0" smtClean="0">
                <a:solidFill>
                  <a:srgbClr val="BA131A"/>
                </a:solidFill>
                <a:latin typeface="Arial"/>
              </a:rPr>
              <a:t>(b/c of beam-c/POC </a:t>
            </a:r>
            <a:r>
              <a:rPr lang="en-US" sz="2000" b="1" spc="-1" dirty="0" err="1" smtClean="0">
                <a:solidFill>
                  <a:srgbClr val="BA131A"/>
                </a:solidFill>
                <a:latin typeface="Arial"/>
              </a:rPr>
              <a:t>dinos</a:t>
            </a:r>
            <a:r>
              <a:rPr lang="en-US" sz="2000" b="1" spc="-1" dirty="0" smtClean="0">
                <a:solidFill>
                  <a:srgbClr val="BA131A"/>
                </a:solidFill>
                <a:latin typeface="Arial"/>
              </a:rPr>
              <a:t> issue)</a:t>
            </a:r>
            <a:endParaRPr lang="en-US" sz="2000" spc="-1" dirty="0">
              <a:latin typeface="Arial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/>
          <a:stretch/>
        </p:blipFill>
        <p:spPr>
          <a:xfrm>
            <a:off x="660940" y="2639464"/>
            <a:ext cx="4147200" cy="2944821"/>
          </a:xfrm>
          <a:prstGeom prst="rect">
            <a:avLst/>
          </a:prstGeom>
          <a:ln>
            <a:noFill/>
          </a:ln>
        </p:spPr>
      </p:pic>
      <p:pic>
        <p:nvPicPr>
          <p:cNvPr id="14" name="Picture 13"/>
          <p:cNvPicPr/>
          <p:nvPr/>
        </p:nvPicPr>
        <p:blipFill>
          <a:blip r:embed="rId3"/>
          <a:stretch/>
        </p:blipFill>
        <p:spPr>
          <a:xfrm>
            <a:off x="4872177" y="2606233"/>
            <a:ext cx="3858461" cy="3011281"/>
          </a:xfrm>
          <a:prstGeom prst="rect">
            <a:avLst/>
          </a:prstGeom>
          <a:ln>
            <a:noFill/>
          </a:ln>
        </p:spPr>
      </p:pic>
      <p:sp>
        <p:nvSpPr>
          <p:cNvPr id="15" name="TextShape 4"/>
          <p:cNvSpPr txBox="1"/>
          <p:nvPr/>
        </p:nvSpPr>
        <p:spPr>
          <a:xfrm>
            <a:off x="1327104" y="1990865"/>
            <a:ext cx="2519669" cy="314175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spc="-1" dirty="0">
                <a:latin typeface="Arial"/>
              </a:rPr>
              <a:t>Dominating = </a:t>
            </a:r>
            <a:r>
              <a:rPr lang="en-US" sz="1600" b="1" spc="-1" dirty="0">
                <a:latin typeface="Arial"/>
              </a:rPr>
              <a:t>above 80%</a:t>
            </a:r>
            <a:endParaRPr lang="en-US" sz="1600" spc="-1" dirty="0">
              <a:latin typeface="Arial"/>
            </a:endParaRPr>
          </a:p>
        </p:txBody>
      </p:sp>
      <p:sp>
        <p:nvSpPr>
          <p:cNvPr id="16" name="TextShape 3"/>
          <p:cNvSpPr txBox="1"/>
          <p:nvPr/>
        </p:nvSpPr>
        <p:spPr>
          <a:xfrm rot="16200000">
            <a:off x="-389968" y="3855358"/>
            <a:ext cx="1265845" cy="314142"/>
          </a:xfrm>
          <a:prstGeom prst="rect">
            <a:avLst/>
          </a:prstGeom>
          <a:noFill/>
          <a:ln>
            <a:noFill/>
          </a:ln>
        </p:spPr>
        <p:txBody>
          <a:bodyPr lIns="81639" tIns="40820" rIns="81639" bIns="40820"/>
          <a:lstStyle/>
          <a:p>
            <a:r>
              <a:rPr lang="en-US" sz="1600" b="1" spc="-1" dirty="0" err="1">
                <a:latin typeface="Arial"/>
              </a:rPr>
              <a:t>Yaxis</a:t>
            </a:r>
            <a:r>
              <a:rPr lang="en-US" sz="1600" b="1" spc="-1" dirty="0">
                <a:latin typeface="Arial"/>
              </a:rPr>
              <a:t> = </a:t>
            </a:r>
            <a:r>
              <a:rPr lang="en-US" sz="1600" b="1" spc="-1" dirty="0" err="1">
                <a:latin typeface="Arial"/>
              </a:rPr>
              <a:t>Chl</a:t>
            </a:r>
            <a:endParaRPr lang="en-US" sz="1600" spc="-1" dirty="0">
              <a:latin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10375" y="0"/>
            <a:ext cx="1533625" cy="369332"/>
          </a:xfrm>
          <a:prstGeom prst="rect">
            <a:avLst/>
          </a:prstGeom>
          <a:solidFill>
            <a:srgbClr val="348C38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9052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398</TotalTime>
  <Words>490</Words>
  <Application>Microsoft Office PowerPoint</Application>
  <PresentationFormat>On-screen Show (4:3)</PresentationFormat>
  <Paragraphs>115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Thème Office</vt:lpstr>
      <vt:lpstr>Plankton taxonomic groups  from AUV</vt:lpstr>
      <vt:lpstr>Outline</vt:lpstr>
      <vt:lpstr>Phytoplankton taxonomy  from in situ data</vt:lpstr>
      <vt:lpstr>AUV coverage</vt:lpstr>
      <vt:lpstr>Goals &amp; significance</vt:lpstr>
      <vt:lpstr>Relevance to MBARI goals</vt:lpstr>
      <vt:lpstr>Results from the feasibility study</vt:lpstr>
      <vt:lpstr>1) Taxonomy = f° (C,Chl)</vt:lpstr>
      <vt:lpstr>3) Taxonomy = f°(Chl, beamc @5m)</vt:lpstr>
      <vt:lpstr>3) Taxonomy = f°(fluo, bbp)</vt:lpstr>
      <vt:lpstr>Machine learning</vt:lpstr>
      <vt:lpstr>Bioluminescence proxies</vt:lpstr>
      <vt:lpstr>Bioluminescence proxies</vt:lpstr>
      <vt:lpstr>Project overview</vt:lpstr>
      <vt:lpstr>Plans for 2019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Monique Messié</dc:creator>
  <cp:lastModifiedBy>Monique Messié</cp:lastModifiedBy>
  <cp:revision>45</cp:revision>
  <dcterms:created xsi:type="dcterms:W3CDTF">2016-06-26T19:44:46Z</dcterms:created>
  <dcterms:modified xsi:type="dcterms:W3CDTF">2018-05-16T08:47:20Z</dcterms:modified>
</cp:coreProperties>
</file>