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0080625" cy="7559675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1"/>
    <p:restoredTop sz="94640"/>
  </p:normalViewPr>
  <p:slideViewPr>
    <p:cSldViewPr snapToGrid="0" snapToObjects="1">
      <p:cViewPr varScale="1">
        <p:scale>
          <a:sx n="90" d="100"/>
          <a:sy n="90" d="100"/>
        </p:scale>
        <p:origin x="56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15521-D8B1-9C46-8B48-944EB536669C}" type="datetimeFigureOut">
              <a:rPr lang="en-US" smtClean="0"/>
              <a:t>1/25/17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EEE70-3AA2-8547-BECD-C282A5B01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54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Image 36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Image 37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612264AB-3E73-4D88-BB80-A40F05758913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eg"/><Relationship Id="rId3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Plankton Proxies:
M1 / CTD dataset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TextShape 2"/>
          <p:cNvSpPr txBox="1"/>
          <p:nvPr/>
        </p:nvSpPr>
        <p:spPr>
          <a:xfrm>
            <a:off x="548640" y="5760720"/>
            <a:ext cx="9071640" cy="146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Objective: investigate the presence/absence and robustness of a relationships between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phyto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taxa and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fluo-bbp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based on</a:t>
            </a:r>
            <a: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</a:p>
          <a:p>
            <a:pPr marL="565200" lvl="1">
              <a:buClr>
                <a:srgbClr val="000000"/>
              </a:buClr>
              <a:buSzPct val="45000"/>
            </a:pPr>
            <a:r>
              <a:rPr lang="en-U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a) BOG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phyto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counts at M1
	(b) concurrent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/ beam-c datasets from the CTD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" name="Image 40"/>
          <p:cNvPicPr/>
          <p:nvPr/>
        </p:nvPicPr>
        <p:blipFill>
          <a:blip r:embed="rId2"/>
          <a:stretch/>
        </p:blipFill>
        <p:spPr>
          <a:xfrm>
            <a:off x="731520" y="2560320"/>
            <a:ext cx="8505720" cy="2655000"/>
          </a:xfrm>
          <a:prstGeom prst="rect">
            <a:avLst/>
          </a:prstGeom>
          <a:ln>
            <a:noFill/>
          </a:ln>
        </p:spPr>
      </p:pic>
      <p:sp>
        <p:nvSpPr>
          <p:cNvPr id="42" name="CustomShape 3"/>
          <p:cNvSpPr/>
          <p:nvPr/>
        </p:nvSpPr>
        <p:spPr>
          <a:xfrm>
            <a:off x="1681920" y="4627440"/>
            <a:ext cx="3291840" cy="27432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profiles: defining S</a:t>
            </a:r>
          </a:p>
        </p:txBody>
      </p:sp>
      <p:pic>
        <p:nvPicPr>
          <p:cNvPr id="98" name="Image 97"/>
          <p:cNvPicPr/>
          <p:nvPr/>
        </p:nvPicPr>
        <p:blipFill>
          <a:blip r:embed="rId2"/>
          <a:stretch/>
        </p:blipFill>
        <p:spPr>
          <a:xfrm>
            <a:off x="0" y="2528280"/>
            <a:ext cx="10079640" cy="3781080"/>
          </a:xfrm>
          <a:prstGeom prst="rect">
            <a:avLst/>
          </a:prstGeom>
          <a:ln>
            <a:noFill/>
          </a:ln>
        </p:spPr>
      </p:pic>
      <p:sp>
        <p:nvSpPr>
          <p:cNvPr id="99" name="TextShape 2"/>
          <p:cNvSpPr txBox="1"/>
          <p:nvPr/>
        </p:nvSpPr>
        <p:spPr>
          <a:xfrm>
            <a:off x="3249720" y="4663440"/>
            <a:ext cx="11394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slope =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profiles: defining S</a:t>
            </a:r>
          </a:p>
        </p:txBody>
      </p:sp>
      <p:pic>
        <p:nvPicPr>
          <p:cNvPr id="101" name="Image 100"/>
          <p:cNvPicPr/>
          <p:nvPr/>
        </p:nvPicPr>
        <p:blipFill>
          <a:blip r:embed="rId2"/>
          <a:stretch/>
        </p:blipFill>
        <p:spPr>
          <a:xfrm>
            <a:off x="0" y="2528280"/>
            <a:ext cx="10079640" cy="3781080"/>
          </a:xfrm>
          <a:prstGeom prst="rect">
            <a:avLst/>
          </a:prstGeom>
          <a:ln>
            <a:noFill/>
          </a:ln>
        </p:spPr>
      </p:pic>
      <p:sp>
        <p:nvSpPr>
          <p:cNvPr id="102" name="CustomShape 2"/>
          <p:cNvSpPr/>
          <p:nvPr/>
        </p:nvSpPr>
        <p:spPr>
          <a:xfrm>
            <a:off x="3987360" y="4023360"/>
            <a:ext cx="274320" cy="274320"/>
          </a:xfrm>
          <a:prstGeom prst="ellipse">
            <a:avLst/>
          </a:prstGeom>
          <a:noFill/>
          <a:ln w="183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3" name="CustomShape 3"/>
          <p:cNvSpPr/>
          <p:nvPr/>
        </p:nvSpPr>
        <p:spPr>
          <a:xfrm>
            <a:off x="1244160" y="3474720"/>
            <a:ext cx="274320" cy="274320"/>
          </a:xfrm>
          <a:prstGeom prst="ellipse">
            <a:avLst/>
          </a:prstGeom>
          <a:noFill/>
          <a:ln w="183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 103"/>
          <p:cNvPicPr/>
          <p:nvPr/>
        </p:nvPicPr>
        <p:blipFill>
          <a:blip r:embed="rId2"/>
          <a:stretch/>
        </p:blipFill>
        <p:spPr>
          <a:xfrm>
            <a:off x="0" y="2528280"/>
            <a:ext cx="10079640" cy="3781080"/>
          </a:xfrm>
          <a:prstGeom prst="rect">
            <a:avLst/>
          </a:prstGeom>
          <a:ln>
            <a:noFill/>
          </a:ln>
        </p:spPr>
      </p:pic>
      <p:sp>
        <p:nvSpPr>
          <p:cNvPr id="105" name="CustomShape 1"/>
          <p:cNvSpPr/>
          <p:nvPr/>
        </p:nvSpPr>
        <p:spPr>
          <a:xfrm>
            <a:off x="2779200" y="5669280"/>
            <a:ext cx="274320" cy="274320"/>
          </a:xfrm>
          <a:prstGeom prst="ellipse">
            <a:avLst/>
          </a:prstGeom>
          <a:noFill/>
          <a:ln w="183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CustomShape 2"/>
          <p:cNvSpPr/>
          <p:nvPr/>
        </p:nvSpPr>
        <p:spPr>
          <a:xfrm>
            <a:off x="640080" y="4023360"/>
            <a:ext cx="274320" cy="274320"/>
          </a:xfrm>
          <a:prstGeom prst="ellipse">
            <a:avLst/>
          </a:prstGeom>
          <a:noFill/>
          <a:ln w="183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TextShape 3"/>
          <p:cNvSpPr txBox="1"/>
          <p:nvPr/>
        </p:nvSpPr>
        <p:spPr>
          <a:xfrm>
            <a:off x="50436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profiles: defining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 107"/>
          <p:cNvPicPr/>
          <p:nvPr/>
        </p:nvPicPr>
        <p:blipFill>
          <a:blip r:embed="rId2"/>
          <a:stretch/>
        </p:blipFill>
        <p:spPr>
          <a:xfrm>
            <a:off x="0" y="2528280"/>
            <a:ext cx="10079640" cy="3781080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50436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profiles: defining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profiles: defining S</a:t>
            </a:r>
          </a:p>
        </p:txBody>
      </p:sp>
      <p:pic>
        <p:nvPicPr>
          <p:cNvPr id="111" name="Image 110"/>
          <p:cNvPicPr/>
          <p:nvPr/>
        </p:nvPicPr>
        <p:blipFill>
          <a:blip r:embed="rId2"/>
          <a:stretch/>
        </p:blipFill>
        <p:spPr>
          <a:xfrm>
            <a:off x="0" y="2528280"/>
            <a:ext cx="10079640" cy="3781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 vs. taxonomy</a:t>
            </a:r>
          </a:p>
        </p:txBody>
      </p:sp>
      <p:pic>
        <p:nvPicPr>
          <p:cNvPr id="113" name="Image 112"/>
          <p:cNvPicPr/>
          <p:nvPr/>
        </p:nvPicPr>
        <p:blipFill>
          <a:blip r:embed="rId2"/>
          <a:stretch/>
        </p:blipFill>
        <p:spPr>
          <a:xfrm>
            <a:off x="1920240" y="2068920"/>
            <a:ext cx="8138160" cy="5390640"/>
          </a:xfrm>
          <a:prstGeom prst="rect">
            <a:avLst/>
          </a:prstGeom>
          <a:ln>
            <a:noFill/>
          </a:ln>
        </p:spPr>
      </p:pic>
      <p:pic>
        <p:nvPicPr>
          <p:cNvPr id="114" name="Image 113"/>
          <p:cNvPicPr/>
          <p:nvPr/>
        </p:nvPicPr>
        <p:blipFill>
          <a:blip r:embed="rId3"/>
          <a:stretch/>
        </p:blipFill>
        <p:spPr>
          <a:xfrm>
            <a:off x="157320" y="1554120"/>
            <a:ext cx="3866040" cy="256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182880" y="182880"/>
            <a:ext cx="2604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 vs. taxonomy</a:t>
            </a:r>
          </a:p>
        </p:txBody>
      </p:sp>
      <p:pic>
        <p:nvPicPr>
          <p:cNvPr id="116" name="Image 115"/>
          <p:cNvPicPr/>
          <p:nvPr/>
        </p:nvPicPr>
        <p:blipFill>
          <a:blip r:embed="rId2"/>
          <a:stretch/>
        </p:blipFill>
        <p:spPr>
          <a:xfrm>
            <a:off x="2743200" y="166320"/>
            <a:ext cx="7315200" cy="3657600"/>
          </a:xfrm>
          <a:prstGeom prst="rect">
            <a:avLst/>
          </a:prstGeom>
          <a:ln>
            <a:noFill/>
          </a:ln>
        </p:spPr>
      </p:pic>
      <p:pic>
        <p:nvPicPr>
          <p:cNvPr id="117" name="Image 116"/>
          <p:cNvPicPr/>
          <p:nvPr/>
        </p:nvPicPr>
        <p:blipFill>
          <a:blip r:embed="rId3"/>
          <a:stretch/>
        </p:blipFill>
        <p:spPr>
          <a:xfrm>
            <a:off x="2740320" y="3876480"/>
            <a:ext cx="7315200" cy="3657600"/>
          </a:xfrm>
          <a:prstGeom prst="rect">
            <a:avLst/>
          </a:prstGeom>
          <a:ln>
            <a:noFill/>
          </a:ln>
        </p:spPr>
      </p:pic>
      <p:sp>
        <p:nvSpPr>
          <p:cNvPr id="118" name="Line 2"/>
          <p:cNvSpPr/>
          <p:nvPr/>
        </p:nvSpPr>
        <p:spPr>
          <a:xfrm flipV="1">
            <a:off x="6217920" y="822960"/>
            <a:ext cx="0" cy="2560320"/>
          </a:xfrm>
          <a:prstGeom prst="line">
            <a:avLst/>
          </a:prstGeom>
          <a:ln w="18360">
            <a:solidFill>
              <a:srgbClr val="579D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Line 3"/>
          <p:cNvSpPr/>
          <p:nvPr/>
        </p:nvSpPr>
        <p:spPr>
          <a:xfrm flipV="1">
            <a:off x="6217920" y="4572000"/>
            <a:ext cx="0" cy="2560320"/>
          </a:xfrm>
          <a:prstGeom prst="line">
            <a:avLst/>
          </a:prstGeom>
          <a:ln w="18360">
            <a:solidFill>
              <a:srgbClr val="579D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0" name="TextShape 4"/>
          <p:cNvSpPr txBox="1"/>
          <p:nvPr/>
        </p:nvSpPr>
        <p:spPr>
          <a:xfrm>
            <a:off x="990874" y="2854080"/>
            <a:ext cx="19380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Synechococcus</a:t>
            </a:r>
          </a:p>
        </p:txBody>
      </p:sp>
      <p:sp>
        <p:nvSpPr>
          <p:cNvPr id="121" name="TextShape 5"/>
          <p:cNvSpPr txBox="1"/>
          <p:nvPr/>
        </p:nvSpPr>
        <p:spPr>
          <a:xfrm>
            <a:off x="1082314" y="6583680"/>
            <a:ext cx="18466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182880" y="182880"/>
            <a:ext cx="2604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 vs. taxonomy</a:t>
            </a:r>
          </a:p>
        </p:txBody>
      </p:sp>
      <p:pic>
        <p:nvPicPr>
          <p:cNvPr id="123" name="Image 122"/>
          <p:cNvPicPr/>
          <p:nvPr/>
        </p:nvPicPr>
        <p:blipFill>
          <a:blip r:embed="rId2"/>
          <a:stretch/>
        </p:blipFill>
        <p:spPr>
          <a:xfrm>
            <a:off x="2743200" y="166320"/>
            <a:ext cx="7315200" cy="3657600"/>
          </a:xfrm>
          <a:prstGeom prst="rect">
            <a:avLst/>
          </a:prstGeom>
          <a:ln>
            <a:noFill/>
          </a:ln>
        </p:spPr>
      </p:pic>
      <p:pic>
        <p:nvPicPr>
          <p:cNvPr id="124" name="Image 123"/>
          <p:cNvPicPr/>
          <p:nvPr/>
        </p:nvPicPr>
        <p:blipFill>
          <a:blip r:embed="rId3"/>
          <a:stretch/>
        </p:blipFill>
        <p:spPr>
          <a:xfrm>
            <a:off x="2740320" y="3876480"/>
            <a:ext cx="7315200" cy="3657600"/>
          </a:xfrm>
          <a:prstGeom prst="rect">
            <a:avLst/>
          </a:prstGeom>
          <a:ln>
            <a:noFill/>
          </a:ln>
        </p:spPr>
      </p:pic>
      <p:sp>
        <p:nvSpPr>
          <p:cNvPr id="125" name="Line 2"/>
          <p:cNvSpPr/>
          <p:nvPr/>
        </p:nvSpPr>
        <p:spPr>
          <a:xfrm flipV="1">
            <a:off x="6217920" y="822960"/>
            <a:ext cx="0" cy="2560320"/>
          </a:xfrm>
          <a:prstGeom prst="line">
            <a:avLst/>
          </a:prstGeom>
          <a:ln w="18360">
            <a:solidFill>
              <a:srgbClr val="579D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Line 3"/>
          <p:cNvSpPr/>
          <p:nvPr/>
        </p:nvSpPr>
        <p:spPr>
          <a:xfrm flipV="1">
            <a:off x="6217920" y="4572000"/>
            <a:ext cx="0" cy="2560320"/>
          </a:xfrm>
          <a:prstGeom prst="line">
            <a:avLst/>
          </a:prstGeom>
          <a:ln w="18360">
            <a:solidFill>
              <a:srgbClr val="579D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TextShape 2"/>
          <p:cNvSpPr txBox="1"/>
          <p:nvPr/>
        </p:nvSpPr>
        <p:spPr>
          <a:xfrm>
            <a:off x="857250" y="2854080"/>
            <a:ext cx="205695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 diatoms</a:t>
            </a:r>
          </a:p>
        </p:txBody>
      </p:sp>
      <p:sp>
        <p:nvSpPr>
          <p:cNvPr id="10" name="TextShape 3"/>
          <p:cNvSpPr txBox="1"/>
          <p:nvPr/>
        </p:nvSpPr>
        <p:spPr>
          <a:xfrm>
            <a:off x="857250" y="6583680"/>
            <a:ext cx="227475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Pennate diatoms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138240" y="227880"/>
            <a:ext cx="260496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 vs. taxonomy &amp; fluo</a:t>
            </a:r>
          </a:p>
        </p:txBody>
      </p:sp>
      <p:pic>
        <p:nvPicPr>
          <p:cNvPr id="130" name="Image 129"/>
          <p:cNvPicPr/>
          <p:nvPr/>
        </p:nvPicPr>
        <p:blipFill>
          <a:blip r:embed="rId2"/>
          <a:stretch/>
        </p:blipFill>
        <p:spPr>
          <a:xfrm>
            <a:off x="2743200" y="166320"/>
            <a:ext cx="7315200" cy="3657600"/>
          </a:xfrm>
          <a:prstGeom prst="rect">
            <a:avLst/>
          </a:prstGeom>
          <a:ln>
            <a:noFill/>
          </a:ln>
        </p:spPr>
      </p:pic>
      <p:pic>
        <p:nvPicPr>
          <p:cNvPr id="131" name="Image 130"/>
          <p:cNvPicPr/>
          <p:nvPr/>
        </p:nvPicPr>
        <p:blipFill>
          <a:blip r:embed="rId3"/>
          <a:stretch/>
        </p:blipFill>
        <p:spPr>
          <a:xfrm>
            <a:off x="2740320" y="3876480"/>
            <a:ext cx="7315200" cy="3657600"/>
          </a:xfrm>
          <a:prstGeom prst="rect">
            <a:avLst/>
          </a:prstGeom>
          <a:ln>
            <a:noFill/>
          </a:ln>
        </p:spPr>
      </p:pic>
      <p:sp>
        <p:nvSpPr>
          <p:cNvPr id="7" name="TextShape 4"/>
          <p:cNvSpPr txBox="1"/>
          <p:nvPr/>
        </p:nvSpPr>
        <p:spPr>
          <a:xfrm>
            <a:off x="990874" y="2854080"/>
            <a:ext cx="19380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Synechococcus</a:t>
            </a:r>
          </a:p>
        </p:txBody>
      </p:sp>
      <p:sp>
        <p:nvSpPr>
          <p:cNvPr id="8" name="TextShape 5"/>
          <p:cNvSpPr txBox="1"/>
          <p:nvPr/>
        </p:nvSpPr>
        <p:spPr>
          <a:xfrm>
            <a:off x="1082314" y="6583680"/>
            <a:ext cx="18466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138240" y="227880"/>
            <a:ext cx="260496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 vs. taxonomy &amp; fluo</a:t>
            </a:r>
          </a:p>
        </p:txBody>
      </p:sp>
      <p:pic>
        <p:nvPicPr>
          <p:cNvPr id="135" name="Image 134"/>
          <p:cNvPicPr/>
          <p:nvPr/>
        </p:nvPicPr>
        <p:blipFill>
          <a:blip r:embed="rId2"/>
          <a:stretch/>
        </p:blipFill>
        <p:spPr>
          <a:xfrm>
            <a:off x="2743200" y="166320"/>
            <a:ext cx="7315200" cy="3657600"/>
          </a:xfrm>
          <a:prstGeom prst="rect">
            <a:avLst/>
          </a:prstGeom>
          <a:ln>
            <a:noFill/>
          </a:ln>
        </p:spPr>
      </p:pic>
      <p:pic>
        <p:nvPicPr>
          <p:cNvPr id="136" name="Image 135"/>
          <p:cNvPicPr/>
          <p:nvPr/>
        </p:nvPicPr>
        <p:blipFill>
          <a:blip r:embed="rId3"/>
          <a:stretch/>
        </p:blipFill>
        <p:spPr>
          <a:xfrm>
            <a:off x="2740320" y="3876480"/>
            <a:ext cx="7315200" cy="3657600"/>
          </a:xfrm>
          <a:prstGeom prst="rect">
            <a:avLst/>
          </a:prstGeom>
          <a:ln>
            <a:noFill/>
          </a:ln>
        </p:spPr>
      </p:pic>
      <p:sp>
        <p:nvSpPr>
          <p:cNvPr id="137" name="TextShape 2"/>
          <p:cNvSpPr txBox="1"/>
          <p:nvPr/>
        </p:nvSpPr>
        <p:spPr>
          <a:xfrm>
            <a:off x="857250" y="2854080"/>
            <a:ext cx="205695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 diatoms</a:t>
            </a:r>
          </a:p>
        </p:txBody>
      </p:sp>
      <p:sp>
        <p:nvSpPr>
          <p:cNvPr id="138" name="TextShape 3"/>
          <p:cNvSpPr txBox="1"/>
          <p:nvPr/>
        </p:nvSpPr>
        <p:spPr>
          <a:xfrm>
            <a:off x="857250" y="6583680"/>
            <a:ext cx="227475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Pennate diatoms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Plankton Proxies:
M1 / CTD dataset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529560" y="28346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Objective: investigate the presence/absence and robustness of a relationships between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phyto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taxa and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fluo-bbp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based on</a:t>
            </a:r>
            <a: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  <a:b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(a) BOG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phyto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counts at </a:t>
            </a:r>
            <a: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M1</a:t>
            </a:r>
            <a:b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(b) concurrent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/ beam-c datasets from the </a:t>
            </a:r>
            <a:r>
              <a:rPr lang="en-US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CTD</a:t>
            </a: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Only part of the dataset (counts at C1, M2;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/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bbp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available from the mooring).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Data: surface plankton biomass categorized in 11 taxonomic groups, surface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Chl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&amp; POC, CTD profiles with </a:t>
            </a:r>
            <a:r>
              <a:rPr lang="en-U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</a:t>
            </a:r>
            <a:r>
              <a:rPr lang="en-U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beam-c, temperature, salinity, PAR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182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Fluorescence / beam-c 
as proxies for Chl / C</a:t>
            </a:r>
          </a:p>
        </p:txBody>
      </p:sp>
      <p:grpSp>
        <p:nvGrpSpPr>
          <p:cNvPr id="2" name="Grouper 1"/>
          <p:cNvGrpSpPr/>
          <p:nvPr/>
        </p:nvGrpSpPr>
        <p:grpSpPr>
          <a:xfrm>
            <a:off x="203040" y="3269520"/>
            <a:ext cx="9682920" cy="4150440"/>
            <a:chOff x="203040" y="3269520"/>
            <a:chExt cx="9682920" cy="4150440"/>
          </a:xfrm>
        </p:grpSpPr>
        <p:pic>
          <p:nvPicPr>
            <p:cNvPr id="46" name="Image 45"/>
            <p:cNvPicPr/>
            <p:nvPr/>
          </p:nvPicPr>
          <p:blipFill>
            <a:blip r:embed="rId2"/>
            <a:stretch/>
          </p:blipFill>
          <p:spPr>
            <a:xfrm>
              <a:off x="830880" y="3269520"/>
              <a:ext cx="4748400" cy="3748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Image 46"/>
            <p:cNvPicPr/>
            <p:nvPr/>
          </p:nvPicPr>
          <p:blipFill>
            <a:blip r:embed="rId3"/>
            <a:stretch/>
          </p:blipFill>
          <p:spPr>
            <a:xfrm>
              <a:off x="5207760" y="3269520"/>
              <a:ext cx="4678200" cy="3693240"/>
            </a:xfrm>
            <a:prstGeom prst="rect">
              <a:avLst/>
            </a:prstGeom>
            <a:ln>
              <a:noFill/>
            </a:ln>
          </p:spPr>
        </p:pic>
        <p:sp>
          <p:nvSpPr>
            <p:cNvPr id="48" name="CustomShape 2"/>
            <p:cNvSpPr/>
            <p:nvPr/>
          </p:nvSpPr>
          <p:spPr>
            <a:xfrm rot="16200000">
              <a:off x="-1242180" y="4714740"/>
              <a:ext cx="3236400" cy="3459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r>
                <a:rPr lang="en-US" sz="18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Autonomous sensors @5 m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9" name="CustomShape 3"/>
            <p:cNvSpPr/>
            <p:nvPr/>
          </p:nvSpPr>
          <p:spPr>
            <a:xfrm>
              <a:off x="3768480" y="7074000"/>
              <a:ext cx="3796920" cy="3459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r>
                <a:rPr lang="en-US" sz="1800" b="0" i="1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In situ surface bottle measurements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pic>
        <p:nvPicPr>
          <p:cNvPr id="50" name="Image 49"/>
          <p:cNvPicPr/>
          <p:nvPr/>
        </p:nvPicPr>
        <p:blipFill>
          <a:blip r:embed="rId4"/>
          <a:srcRect t="48200" r="44102" b="24230"/>
          <a:stretch/>
        </p:blipFill>
        <p:spPr>
          <a:xfrm>
            <a:off x="2652480" y="2011680"/>
            <a:ext cx="4754160" cy="731160"/>
          </a:xfrm>
          <a:prstGeom prst="rect">
            <a:avLst/>
          </a:prstGeom>
          <a:ln>
            <a:noFill/>
          </a:ln>
        </p:spPr>
      </p:pic>
      <p:sp>
        <p:nvSpPr>
          <p:cNvPr id="51" name="TextShape 4"/>
          <p:cNvSpPr txBox="1"/>
          <p:nvPr/>
        </p:nvSpPr>
        <p:spPr>
          <a:xfrm>
            <a:off x="118080" y="2194560"/>
            <a:ext cx="1893600" cy="48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</a:t>
            </a:r>
            <a:r>
              <a:rPr lang="en-US" sz="1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biomass,Chl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 = 0.54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</a:t>
            </a:r>
            <a:r>
              <a:rPr lang="en-US" sz="1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fluo,beamc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 = 0.83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5"/>
          <p:cNvSpPr/>
          <p:nvPr/>
        </p:nvSpPr>
        <p:spPr>
          <a:xfrm>
            <a:off x="3840480" y="2059696"/>
            <a:ext cx="3291840" cy="45720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3577185" y="6367420"/>
            <a:ext cx="1630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color = points density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18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Phytoplankton time series @M1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Image 53"/>
          <p:cNvPicPr/>
          <p:nvPr/>
        </p:nvPicPr>
        <p:blipFill>
          <a:blip r:embed="rId2"/>
          <a:srcRect b="-1522"/>
          <a:stretch/>
        </p:blipFill>
        <p:spPr>
          <a:xfrm>
            <a:off x="1097280" y="1337040"/>
            <a:ext cx="8229240" cy="3326040"/>
          </a:xfrm>
          <a:prstGeom prst="rect">
            <a:avLst/>
          </a:prstGeom>
          <a:ln>
            <a:noFill/>
          </a:ln>
        </p:spPr>
      </p:pic>
      <p:pic>
        <p:nvPicPr>
          <p:cNvPr id="55" name="Image 54"/>
          <p:cNvPicPr/>
          <p:nvPr/>
        </p:nvPicPr>
        <p:blipFill>
          <a:blip r:embed="rId3"/>
          <a:srcRect b="7062"/>
          <a:stretch/>
        </p:blipFill>
        <p:spPr>
          <a:xfrm>
            <a:off x="986760" y="4412880"/>
            <a:ext cx="8339760" cy="3085200"/>
          </a:xfrm>
          <a:prstGeom prst="rect">
            <a:avLst/>
          </a:prstGeom>
          <a:ln>
            <a:noFill/>
          </a:ln>
        </p:spPr>
      </p:pic>
      <p:sp>
        <p:nvSpPr>
          <p:cNvPr id="56" name="CustomShape 2"/>
          <p:cNvSpPr/>
          <p:nvPr/>
        </p:nvSpPr>
        <p:spPr>
          <a:xfrm>
            <a:off x="55440" y="1189080"/>
            <a:ext cx="1188360" cy="144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359 samples with concurrent fluo/beamc data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6071040" y="4425480"/>
            <a:ext cx="1426680" cy="26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lang="en-U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regrid</a:t>
            </a:r>
            <a:r>
              <a:rPr lang="en-U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monthly)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TextShape 4"/>
          <p:cNvSpPr txBox="1"/>
          <p:nvPr/>
        </p:nvSpPr>
        <p:spPr>
          <a:xfrm>
            <a:off x="9034920" y="3285720"/>
            <a:ext cx="943920" cy="155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TextShape 5"/>
          <p:cNvSpPr txBox="1"/>
          <p:nvPr/>
        </p:nvSpPr>
        <p:spPr>
          <a:xfrm>
            <a:off x="9034920" y="3142080"/>
            <a:ext cx="1037160" cy="155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pennate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TextShape 6"/>
          <p:cNvSpPr txBox="1"/>
          <p:nvPr/>
        </p:nvSpPr>
        <p:spPr>
          <a:xfrm>
            <a:off x="9143280" y="2566440"/>
            <a:ext cx="893880" cy="155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04000" y="18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Phytoplankton time series @M1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Image 61"/>
          <p:cNvPicPr/>
          <p:nvPr/>
        </p:nvPicPr>
        <p:blipFill>
          <a:blip r:embed="rId2"/>
          <a:srcRect b="7062"/>
          <a:stretch/>
        </p:blipFill>
        <p:spPr>
          <a:xfrm>
            <a:off x="91440" y="1319040"/>
            <a:ext cx="6179760" cy="2286000"/>
          </a:xfrm>
          <a:prstGeom prst="rect">
            <a:avLst/>
          </a:prstGeom>
          <a:ln>
            <a:noFill/>
          </a:ln>
        </p:spPr>
      </p:pic>
      <p:pic>
        <p:nvPicPr>
          <p:cNvPr id="64" name="Image 63"/>
          <p:cNvPicPr/>
          <p:nvPr/>
        </p:nvPicPr>
        <p:blipFill>
          <a:blip r:embed="rId3"/>
          <a:srcRect r="7905" b="19449"/>
          <a:stretch/>
        </p:blipFill>
        <p:spPr>
          <a:xfrm>
            <a:off x="6675120" y="1501920"/>
            <a:ext cx="2913120" cy="2011320"/>
          </a:xfrm>
          <a:prstGeom prst="rect">
            <a:avLst/>
          </a:prstGeom>
          <a:ln>
            <a:noFill/>
          </a:ln>
        </p:spPr>
      </p:pic>
      <p:sp>
        <p:nvSpPr>
          <p:cNvPr id="67" name="TextShape 3"/>
          <p:cNvSpPr txBox="1"/>
          <p:nvPr/>
        </p:nvSpPr>
        <p:spPr>
          <a:xfrm>
            <a:off x="8042400" y="2560320"/>
            <a:ext cx="552960" cy="31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TextShape 4"/>
          <p:cNvSpPr txBox="1"/>
          <p:nvPr/>
        </p:nvSpPr>
        <p:spPr>
          <a:xfrm>
            <a:off x="7219440" y="2743200"/>
            <a:ext cx="552960" cy="31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pennate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TextShape 5"/>
          <p:cNvSpPr txBox="1"/>
          <p:nvPr/>
        </p:nvSpPr>
        <p:spPr>
          <a:xfrm>
            <a:off x="6695640" y="2286000"/>
            <a:ext cx="893880" cy="155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4000" y="3957187"/>
            <a:ext cx="89914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Defining </a:t>
            </a:r>
            <a:r>
              <a:rPr lang="en-US" b="1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dominance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a sample: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	- absolute: species &gt;= 50% of the biomass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	- relative: species is the most abundant and represents &gt; 30% of the biomass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“none” = no dominance detected.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04000" y="18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Phytoplankton time series @M1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Image 61"/>
          <p:cNvPicPr/>
          <p:nvPr/>
        </p:nvPicPr>
        <p:blipFill>
          <a:blip r:embed="rId2"/>
          <a:srcRect b="7062"/>
          <a:stretch/>
        </p:blipFill>
        <p:spPr>
          <a:xfrm>
            <a:off x="91440" y="1319040"/>
            <a:ext cx="6179760" cy="2286000"/>
          </a:xfrm>
          <a:prstGeom prst="rect">
            <a:avLst/>
          </a:prstGeom>
          <a:ln>
            <a:noFill/>
          </a:ln>
        </p:spPr>
      </p:pic>
      <p:pic>
        <p:nvPicPr>
          <p:cNvPr id="64" name="Image 63"/>
          <p:cNvPicPr/>
          <p:nvPr/>
        </p:nvPicPr>
        <p:blipFill>
          <a:blip r:embed="rId3"/>
          <a:srcRect r="7905" b="19449"/>
          <a:stretch/>
        </p:blipFill>
        <p:spPr>
          <a:xfrm>
            <a:off x="6675120" y="1501920"/>
            <a:ext cx="2913120" cy="2011320"/>
          </a:xfrm>
          <a:prstGeom prst="rect">
            <a:avLst/>
          </a:prstGeom>
          <a:ln>
            <a:noFill/>
          </a:ln>
        </p:spPr>
      </p:pic>
      <p:sp>
        <p:nvSpPr>
          <p:cNvPr id="67" name="TextShape 3"/>
          <p:cNvSpPr txBox="1"/>
          <p:nvPr/>
        </p:nvSpPr>
        <p:spPr>
          <a:xfrm>
            <a:off x="8042400" y="2560320"/>
            <a:ext cx="552960" cy="31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TextShape 4"/>
          <p:cNvSpPr txBox="1"/>
          <p:nvPr/>
        </p:nvSpPr>
        <p:spPr>
          <a:xfrm>
            <a:off x="7219440" y="2743200"/>
            <a:ext cx="552960" cy="31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pennate 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TextShape 5"/>
          <p:cNvSpPr txBox="1"/>
          <p:nvPr/>
        </p:nvSpPr>
        <p:spPr>
          <a:xfrm>
            <a:off x="6695640" y="2286000"/>
            <a:ext cx="893880" cy="155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r>
              <a:rPr lang="en-US" sz="1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1188720" y="5212080"/>
            <a:ext cx="7772400" cy="2266200"/>
            <a:chOff x="1188720" y="5212080"/>
            <a:chExt cx="7772400" cy="2266200"/>
          </a:xfrm>
        </p:grpSpPr>
        <p:pic>
          <p:nvPicPr>
            <p:cNvPr id="65" name="Image 64"/>
            <p:cNvPicPr/>
            <p:nvPr/>
          </p:nvPicPr>
          <p:blipFill>
            <a:blip r:embed="rId4"/>
            <a:srcRect r="7699" b="19495"/>
            <a:stretch/>
          </p:blipFill>
          <p:spPr>
            <a:xfrm>
              <a:off x="1188720" y="5212080"/>
              <a:ext cx="3291480" cy="2266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Image 65"/>
            <p:cNvPicPr/>
            <p:nvPr/>
          </p:nvPicPr>
          <p:blipFill>
            <a:blip r:embed="rId5"/>
            <a:srcRect r="7699" b="19495"/>
            <a:stretch/>
          </p:blipFill>
          <p:spPr>
            <a:xfrm>
              <a:off x="5669640" y="5212080"/>
              <a:ext cx="3291480" cy="2266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70" name="TextShape 6"/>
            <p:cNvSpPr txBox="1"/>
            <p:nvPr/>
          </p:nvSpPr>
          <p:spPr>
            <a:xfrm>
              <a:off x="1915920" y="6729480"/>
              <a:ext cx="552960" cy="311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centric diatoms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1" name="TextShape 7"/>
            <p:cNvSpPr txBox="1"/>
            <p:nvPr/>
          </p:nvSpPr>
          <p:spPr>
            <a:xfrm>
              <a:off x="1737360" y="6126480"/>
              <a:ext cx="552960" cy="311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pennate diatoms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2" name="TextShape 8"/>
            <p:cNvSpPr txBox="1"/>
            <p:nvPr/>
          </p:nvSpPr>
          <p:spPr>
            <a:xfrm>
              <a:off x="1463040" y="5787720"/>
              <a:ext cx="893880" cy="1558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dinoflagellates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3" name="TextShape 9"/>
            <p:cNvSpPr txBox="1"/>
            <p:nvPr/>
          </p:nvSpPr>
          <p:spPr>
            <a:xfrm>
              <a:off x="2834640" y="6400800"/>
              <a:ext cx="457200" cy="1558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NONE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4" name="TextShape 10"/>
            <p:cNvSpPr txBox="1"/>
            <p:nvPr/>
          </p:nvSpPr>
          <p:spPr>
            <a:xfrm>
              <a:off x="7132320" y="5852160"/>
              <a:ext cx="457200" cy="1558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NONE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5" name="TextShape 11"/>
            <p:cNvSpPr txBox="1"/>
            <p:nvPr/>
          </p:nvSpPr>
          <p:spPr>
            <a:xfrm>
              <a:off x="7132320" y="6766560"/>
              <a:ext cx="552960" cy="311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centric diatoms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6" name="TextShape 12"/>
            <p:cNvSpPr txBox="1"/>
            <p:nvPr/>
          </p:nvSpPr>
          <p:spPr>
            <a:xfrm>
              <a:off x="6400800" y="6949440"/>
              <a:ext cx="552960" cy="311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pennate diatoms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7" name="TextShape 13"/>
            <p:cNvSpPr txBox="1"/>
            <p:nvPr/>
          </p:nvSpPr>
          <p:spPr>
            <a:xfrm>
              <a:off x="6126479" y="6400800"/>
              <a:ext cx="702945" cy="3286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pPr algn="ctr"/>
              <a:r>
                <a:rPr lang="en-US" sz="1100" b="0" strike="noStrike" spc="-1" dirty="0" err="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dino</a:t>
              </a:r>
              <a:r>
                <a:rPr lang="en-US" sz="1100" b="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
</a:t>
              </a:r>
              <a:r>
                <a:rPr lang="en-US" sz="1100" b="0" strike="noStrike" spc="-1" dirty="0" smtClean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flagellates</a:t>
              </a:r>
              <a:endPara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78" name="TextShape 14"/>
            <p:cNvSpPr txBox="1"/>
            <p:nvPr/>
          </p:nvSpPr>
          <p:spPr>
            <a:xfrm>
              <a:off x="6054480" y="5688720"/>
              <a:ext cx="980640" cy="1558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/>
            <a:p>
              <a:r>
                <a:rPr lang="en-US" sz="1100" b="0" strike="noStrike" spc="-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Synechococcus</a:t>
              </a:r>
              <a:endPara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504000" y="3957187"/>
            <a:ext cx="89914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Defining </a:t>
            </a:r>
            <a:r>
              <a:rPr lang="en-US" b="1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dominance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a sample: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	- absolute: species &gt;= 50% of the biomass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	- relative: species is the most abundant and represents &gt; 30% of the biomass</a:t>
            </a:r>
          </a:p>
          <a:p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“none” = no dominance detected.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21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504000" y="182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Chl / C as proxy for taxonomy</a:t>
            </a:r>
          </a:p>
        </p:txBody>
      </p:sp>
      <p:pic>
        <p:nvPicPr>
          <p:cNvPr id="80" name="Image 79"/>
          <p:cNvPicPr/>
          <p:nvPr/>
        </p:nvPicPr>
        <p:blipFill>
          <a:blip r:embed="rId2"/>
          <a:stretch/>
        </p:blipFill>
        <p:spPr>
          <a:xfrm>
            <a:off x="650880" y="3269520"/>
            <a:ext cx="4748400" cy="3748680"/>
          </a:xfrm>
          <a:prstGeom prst="rect">
            <a:avLst/>
          </a:prstGeom>
          <a:ln>
            <a:noFill/>
          </a:ln>
        </p:spPr>
      </p:pic>
      <p:pic>
        <p:nvPicPr>
          <p:cNvPr id="81" name="Image 80"/>
          <p:cNvPicPr/>
          <p:nvPr/>
        </p:nvPicPr>
        <p:blipFill>
          <a:blip r:embed="rId3"/>
          <a:stretch/>
        </p:blipFill>
        <p:spPr>
          <a:xfrm>
            <a:off x="5351760" y="3269520"/>
            <a:ext cx="4678200" cy="3693240"/>
          </a:xfrm>
          <a:prstGeom prst="rect">
            <a:avLst/>
          </a:prstGeom>
          <a:ln>
            <a:noFill/>
          </a:ln>
        </p:spPr>
      </p:pic>
      <p:sp>
        <p:nvSpPr>
          <p:cNvPr id="82" name="CustomShape 2"/>
          <p:cNvSpPr/>
          <p:nvPr/>
        </p:nvSpPr>
        <p:spPr>
          <a:xfrm rot="16200000">
            <a:off x="-336240" y="4828680"/>
            <a:ext cx="1424160" cy="3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Chlorophyll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3"/>
          <p:cNvSpPr/>
          <p:nvPr/>
        </p:nvSpPr>
        <p:spPr>
          <a:xfrm>
            <a:off x="4812480" y="7074000"/>
            <a:ext cx="1169280" cy="3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Carbon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4" name="Image 83"/>
          <p:cNvPicPr/>
          <p:nvPr/>
        </p:nvPicPr>
        <p:blipFill>
          <a:blip r:embed="rId4"/>
          <a:srcRect t="48200" r="44102" b="24230"/>
          <a:stretch/>
        </p:blipFill>
        <p:spPr>
          <a:xfrm>
            <a:off x="2652480" y="2011680"/>
            <a:ext cx="4754160" cy="731160"/>
          </a:xfrm>
          <a:prstGeom prst="rect">
            <a:avLst/>
          </a:prstGeom>
          <a:ln>
            <a:noFill/>
          </a:ln>
        </p:spPr>
      </p:pic>
      <p:sp>
        <p:nvSpPr>
          <p:cNvPr id="85" name="TextShape 4"/>
          <p:cNvSpPr txBox="1"/>
          <p:nvPr/>
        </p:nvSpPr>
        <p:spPr>
          <a:xfrm>
            <a:off x="118080" y="2194560"/>
            <a:ext cx="1893600" cy="48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r(biomass,Chl) = 0.54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r(fluo,beamc) = 0.83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3840480" y="2488320"/>
            <a:ext cx="3291840" cy="25452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" name="Grouper 2"/>
          <p:cNvGrpSpPr/>
          <p:nvPr/>
        </p:nvGrpSpPr>
        <p:grpSpPr>
          <a:xfrm>
            <a:off x="1657350" y="6057899"/>
            <a:ext cx="4748400" cy="557214"/>
            <a:chOff x="1657350" y="6057899"/>
            <a:chExt cx="4748400" cy="557214"/>
          </a:xfrm>
        </p:grpSpPr>
        <p:sp>
          <p:nvSpPr>
            <p:cNvPr id="2" name="Rectangle 1"/>
            <p:cNvSpPr/>
            <p:nvPr/>
          </p:nvSpPr>
          <p:spPr>
            <a:xfrm>
              <a:off x="1657350" y="6057899"/>
              <a:ext cx="628650" cy="55721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62827" y="6057899"/>
              <a:ext cx="542923" cy="50006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 8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0" y="3269562"/>
            <a:ext cx="4748400" cy="3748596"/>
          </a:xfrm>
          <a:prstGeom prst="rect">
            <a:avLst/>
          </a:prstGeom>
          <a:ln>
            <a:noFill/>
          </a:ln>
        </p:spPr>
      </p:pic>
      <p:pic>
        <p:nvPicPr>
          <p:cNvPr id="88" name="Image 87"/>
          <p:cNvPicPr/>
          <p:nvPr/>
        </p:nvPicPr>
        <p:blipFill>
          <a:blip r:embed="rId3"/>
          <a:stretch/>
        </p:blipFill>
        <p:spPr>
          <a:xfrm>
            <a:off x="5351760" y="3269520"/>
            <a:ext cx="4678200" cy="369324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 rot="16200000">
            <a:off x="-336240" y="4828680"/>
            <a:ext cx="1424160" cy="3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Chlorophyll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4812480" y="7074000"/>
            <a:ext cx="1169280" cy="3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Carbon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TextShape 3"/>
          <p:cNvSpPr txBox="1"/>
          <p:nvPr/>
        </p:nvSpPr>
        <p:spPr>
          <a:xfrm>
            <a:off x="118080" y="2194560"/>
            <a:ext cx="1893600" cy="48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r(biomass,Chl) = 0.54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r(fluo,beamc) = 0.83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TextShape 5"/>
          <p:cNvSpPr txBox="1"/>
          <p:nvPr/>
        </p:nvSpPr>
        <p:spPr>
          <a:xfrm>
            <a:off x="504360" y="182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Chl / C as proxy for taxonomy</a:t>
            </a:r>
          </a:p>
        </p:txBody>
      </p:sp>
      <p:pic>
        <p:nvPicPr>
          <p:cNvPr id="10" name="Image 9"/>
          <p:cNvPicPr/>
          <p:nvPr/>
        </p:nvPicPr>
        <p:blipFill>
          <a:blip r:embed="rId4"/>
          <a:srcRect t="48200" r="44102" b="24230"/>
          <a:stretch/>
        </p:blipFill>
        <p:spPr>
          <a:xfrm>
            <a:off x="2652480" y="2011680"/>
            <a:ext cx="4754160" cy="731160"/>
          </a:xfrm>
          <a:prstGeom prst="rect">
            <a:avLst/>
          </a:prstGeom>
          <a:ln>
            <a:noFill/>
          </a:ln>
        </p:spPr>
      </p:pic>
      <p:sp>
        <p:nvSpPr>
          <p:cNvPr id="11" name="CustomShape 5"/>
          <p:cNvSpPr/>
          <p:nvPr/>
        </p:nvSpPr>
        <p:spPr>
          <a:xfrm>
            <a:off x="3840480" y="2488320"/>
            <a:ext cx="3291840" cy="25452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04360" y="18288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C:Chl as proxy for taxonomy</a:t>
            </a:r>
          </a:p>
        </p:txBody>
      </p:sp>
      <p:pic>
        <p:nvPicPr>
          <p:cNvPr id="96" name="Image 95"/>
          <p:cNvPicPr/>
          <p:nvPr/>
        </p:nvPicPr>
        <p:blipFill>
          <a:blip r:embed="rId2"/>
          <a:stretch/>
        </p:blipFill>
        <p:spPr>
          <a:xfrm>
            <a:off x="1188720" y="2286000"/>
            <a:ext cx="7248960" cy="4801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247</Words>
  <Application>Microsoft Macintosh PowerPoint</Application>
  <PresentationFormat>Personnalisé</PresentationFormat>
  <Paragraphs>75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/>
  <dc:description/>
  <cp:lastModifiedBy>Monique Messié</cp:lastModifiedBy>
  <cp:revision>22</cp:revision>
  <dcterms:created xsi:type="dcterms:W3CDTF">2017-01-25T09:16:45Z</dcterms:created>
  <dcterms:modified xsi:type="dcterms:W3CDTF">2017-01-26T01:14:46Z</dcterms:modified>
  <dc:language>en-US</dc:language>
</cp:coreProperties>
</file>