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4"/>
  </p:normalViewPr>
  <p:slideViewPr>
    <p:cSldViewPr snapToGrid="0" snapToObjects="1">
      <p:cViewPr varScale="1">
        <p:scale>
          <a:sx n="88" d="100"/>
          <a:sy n="88" d="100"/>
        </p:scale>
        <p:origin x="1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AA164-81AF-F84F-818D-400A452A0681}" type="datetimeFigureOut">
              <a:rPr lang="en-US" smtClean="0"/>
              <a:t>5/16/17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9063-5FFC-6647-AD84-FE71091E3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3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7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9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5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8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0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1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1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0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4653-64C5-DB43-B311-57CFF2D34B92}" type="datetimeFigureOut">
              <a:rPr lang="en-US" smtClean="0"/>
              <a:t>5/16/17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F7171-9421-3C4E-9779-A6AD8879C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Plankton Communities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Classification pipeline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7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20" y="1110905"/>
            <a:ext cx="5909122" cy="5747095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performance: learning curve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8992" y="1825175"/>
            <a:ext cx="520782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Learning curve: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bias: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error is unacceptably high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Small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gap between training and test error.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742950" lvl="1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Suggests: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Larger training set will </a:t>
            </a:r>
            <a:r>
              <a:rPr lang="en-US" b="1" dirty="0" smtClean="0">
                <a:latin typeface="CMU Serif Roman" charset="0"/>
                <a:ea typeface="CMU Serif Roman" charset="0"/>
                <a:cs typeface="CMU Serif Roman" charset="0"/>
              </a:rPr>
              <a:t>not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help.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Changing the features might.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596743" y="5217887"/>
            <a:ext cx="5333999" cy="725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112378" y="5217887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20A0A"/>
                </a:solidFill>
                <a:effectLst/>
                <a:latin typeface="CMU Serif Roman" charset="0"/>
                <a:ea typeface="CMU Serif Roman" charset="0"/>
                <a:cs typeface="CMU Serif Roman" charset="0"/>
              </a:rPr>
              <a:t>Desired performance 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2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Things to try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490597"/>
            <a:ext cx="10515600" cy="46863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Index </a:t>
            </a: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community "types" using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higher granularity (k-means might be a limitation</a:t>
            </a:r>
            <a:r>
              <a:rPr lang="mr-IN" sz="2200" dirty="0" smtClean="0">
                <a:latin typeface="CMU Serif Roman" charset="0"/>
                <a:ea typeface="CMU Serif Roman" charset="0"/>
                <a:cs typeface="CMU Serif Roman" charset="0"/>
              </a:rPr>
              <a:t>…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Index community "types" using concentrations instead of mixture proportions.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Feature engineering – add more features.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38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657909"/>
              </p:ext>
            </p:extLst>
          </p:nvPr>
        </p:nvGraphicFramePr>
        <p:xfrm>
          <a:off x="6831392" y="227202"/>
          <a:ext cx="5128380" cy="87115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64190"/>
                <a:gridCol w="256419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Minimum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classification error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poc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34.8 %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performance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72" y="1753745"/>
            <a:ext cx="10668000" cy="444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37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868095"/>
              </p:ext>
            </p:extLst>
          </p:nvPr>
        </p:nvGraphicFramePr>
        <p:xfrm>
          <a:off x="560243" y="1167667"/>
          <a:ext cx="2564190" cy="865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6419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POC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performance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16" y="467212"/>
            <a:ext cx="5980570" cy="62441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69471" y="3177520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33270" y="4968450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9471" y="1386591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68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20" y="1152091"/>
            <a:ext cx="5909122" cy="5664723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performance: learning curve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8992" y="1825175"/>
            <a:ext cx="520782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MU Serif Roman" charset="0"/>
                <a:ea typeface="CMU Serif Roman" charset="0"/>
                <a:cs typeface="CMU Serif Roman" charset="0"/>
              </a:rPr>
              <a:t>Learning curve: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High bias/Variance: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Training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error is unacceptably high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Small </a:t>
            </a:r>
            <a:r>
              <a:rPr lang="en-US" dirty="0">
                <a:latin typeface="CMU Serif Roman" charset="0"/>
                <a:ea typeface="CMU Serif Roman" charset="0"/>
                <a:cs typeface="CMU Serif Roman" charset="0"/>
              </a:rPr>
              <a:t>gap between training and test error. </a:t>
            </a:r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pPr marL="742950" lvl="1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Suggests: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Larger training set might help.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Changing the features.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596743" y="6198388"/>
            <a:ext cx="5333999" cy="725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062131" y="5829056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20A0A"/>
                </a:solidFill>
                <a:effectLst/>
                <a:latin typeface="CMU Serif Roman" charset="0"/>
                <a:ea typeface="CMU Serif Roman" charset="0"/>
                <a:cs typeface="CMU Serif Roman" charset="0"/>
              </a:rPr>
              <a:t>Desired performance 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399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50936" y="1878904"/>
            <a:ext cx="345718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-means clustering: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Partition n observations into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clusters.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Each observation belongs to the cluster with the nearest mean (centroid)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is user specified.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Tried k=1-12.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846" y="1004769"/>
            <a:ext cx="5791940" cy="585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74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6" y="1117599"/>
            <a:ext cx="10322309" cy="56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26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Overview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597"/>
            <a:ext cx="10515600" cy="468636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Transform the problem from regression to a classification problem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MU Serif Roman" charset="0"/>
                <a:ea typeface="CMU Serif Roman" charset="0"/>
                <a:cs typeface="CMU Serif Roman" charset="0"/>
              </a:rPr>
              <a:t>Index community "types" using k-means clustering - these clusters will serve as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our classes.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Each community is a mixture of: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Diatoms, Dinoflagellates, Picoplankton and Other.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Train a classification model to try and separate the communities: Support Vector Machine (SVM).</a:t>
            </a:r>
            <a:endParaRPr lang="en-US" sz="2200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Perform exhaustive search over our features: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chl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par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smtClean="0">
                <a:latin typeface="CMU Serif Roman" charset="0"/>
                <a:ea typeface="CMU Serif Roman" charset="0"/>
                <a:cs typeface="CMU Serif Roman" charset="0"/>
              </a:rPr>
              <a:t>no3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temp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salt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beamc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fluo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maxfluo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</a:t>
            </a:r>
            <a:r>
              <a:rPr lang="mr-IN" sz="2200" dirty="0" err="1" smtClean="0">
                <a:latin typeface="CMU Serif Roman" charset="0"/>
                <a:ea typeface="CMU Serif Roman" charset="0"/>
                <a:cs typeface="CMU Serif Roman" charset="0"/>
              </a:rPr>
              <a:t>beamc_maxfluo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. (</a:t>
            </a:r>
            <a:r>
              <a:rPr lang="mr-IN" sz="2200" dirty="0" err="1" smtClean="0">
                <a:solidFill>
                  <a:srgbClr val="FF0000"/>
                </a:solidFill>
                <a:latin typeface="CMU Serif Roman" charset="0"/>
                <a:ea typeface="CMU Serif Roman" charset="0"/>
                <a:cs typeface="CMU Serif Roman" charset="0"/>
              </a:rPr>
              <a:t>poc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, values for only 40%  of the data). </a:t>
            </a: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Try all possible combinations (512 models).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MU Serif Roman" charset="0"/>
                <a:ea typeface="CMU Serif Roman" charset="0"/>
                <a:cs typeface="CMU Serif Roman" charset="0"/>
              </a:rPr>
              <a:t>Compute performance metrics and “learning curve” for best model.</a:t>
            </a: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 smtClean="0">
              <a:latin typeface="CMU Serif Roman" charset="0"/>
              <a:ea typeface="CMU Serif Roman" charset="0"/>
              <a:cs typeface="CMU Serif Roman" charset="0"/>
            </a:endParaRPr>
          </a:p>
          <a:p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4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2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93" y="1690687"/>
            <a:ext cx="11139814" cy="439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50936" y="1878904"/>
            <a:ext cx="345718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-means clustering: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Partition n observations into </a:t>
            </a: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clusters.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Each observation belongs to the cluster with the nearest mean (centroid)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i="1" dirty="0" smtClean="0">
                <a:latin typeface="CMU Serif Roman" charset="0"/>
                <a:ea typeface="CMU Serif Roman" charset="0"/>
                <a:cs typeface="CMU Serif Roman" charset="0"/>
              </a:rPr>
              <a:t>k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is user specified.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Tried k=1-12.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15" y="1004769"/>
            <a:ext cx="5824603" cy="585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85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CMU Serif Roman" charset="0"/>
                <a:ea typeface="CMU Serif Roman" charset="0"/>
                <a:cs typeface="CMU Serif Roman" charset="0"/>
              </a:rPr>
              <a:t>Community "types" using k-means clustering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509" y="1008401"/>
            <a:ext cx="8606251" cy="5639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3336" y="3383891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6385" y="5252357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010" y="1515425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68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Classification model: 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Support Vector Machine (SVM)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08121" y="6581001"/>
            <a:ext cx="837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By </a:t>
            </a:r>
            <a:r>
              <a:rPr lang="en-US" sz="1200" dirty="0" err="1" smtClean="0"/>
              <a:t>Alisneaky</a:t>
            </a:r>
            <a:r>
              <a:rPr lang="en-US" sz="1200" dirty="0" smtClean="0"/>
              <a:t>, </a:t>
            </a:r>
            <a:r>
              <a:rPr lang="en-US" sz="1200" dirty="0" err="1" smtClean="0"/>
              <a:t>svg</a:t>
            </a:r>
            <a:r>
              <a:rPr lang="en-US" sz="1200" dirty="0" smtClean="0"/>
              <a:t> version by </a:t>
            </a:r>
            <a:r>
              <a:rPr lang="en-US" sz="1200" dirty="0" err="1" smtClean="0"/>
              <a:t>User:Zirguezi</a:t>
            </a:r>
            <a:r>
              <a:rPr lang="en-US" sz="1200" dirty="0" smtClean="0"/>
              <a:t> - Own work, CC BY-SA 4.0, https://</a:t>
            </a:r>
            <a:r>
              <a:rPr lang="en-US" sz="1200" dirty="0" err="1" smtClean="0"/>
              <a:t>commons.wikimedia.org</a:t>
            </a:r>
            <a:r>
              <a:rPr lang="en-US" sz="1200" dirty="0" smtClean="0"/>
              <a:t>/w/</a:t>
            </a:r>
            <a:r>
              <a:rPr lang="en-US" sz="1200" dirty="0" err="1" smtClean="0"/>
              <a:t>index.php?curid</a:t>
            </a:r>
            <a:r>
              <a:rPr lang="en-US" sz="1200" dirty="0" smtClean="0"/>
              <a:t>=47868867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46136" y="1878904"/>
            <a:ext cx="36275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MU Serif Roman" charset="0"/>
                <a:ea typeface="CMU Serif Roman" charset="0"/>
                <a:cs typeface="CMU Serif Roman" charset="0"/>
              </a:rPr>
              <a:t>SVM: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Binary classifier.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Find widest separating margin between to classes.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Find complex margins using transformation functions.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“One-vs-all” for multi-class case.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Partition data: K-fold cross-validation 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714" y="1878904"/>
            <a:ext cx="8229600" cy="374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2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843427"/>
              </p:ext>
            </p:extLst>
          </p:nvPr>
        </p:nvGraphicFramePr>
        <p:xfrm>
          <a:off x="1059542" y="1615849"/>
          <a:ext cx="9913257" cy="36238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04419"/>
                <a:gridCol w="3304419"/>
                <a:gridCol w="3304419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Minimum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classification error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Min Error 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34.8 %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salt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34.9</a:t>
                      </a:r>
                      <a:r>
                        <a:rPr lang="fi-FI" sz="1600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</a:t>
                      </a:r>
                      <a:r>
                        <a:rPr lang="fi-FI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%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34.9</a:t>
                      </a:r>
                      <a:r>
                        <a:rPr lang="fi-FI" sz="1600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5 </a:t>
                      </a:r>
                      <a:r>
                        <a:rPr lang="fi-FI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%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34.98 %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10922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fluo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maxfluo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35.05 %</a:t>
                      </a:r>
                      <a:endParaRPr lang="is-I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selection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58582"/>
              </p:ext>
            </p:extLst>
          </p:nvPr>
        </p:nvGraphicFramePr>
        <p:xfrm>
          <a:off x="1059542" y="5529943"/>
          <a:ext cx="9913257" cy="865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04419"/>
                <a:gridCol w="3304419"/>
                <a:gridCol w="3304419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Minimum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classification 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error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Min Error 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POC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38.1 </a:t>
                      </a:r>
                      <a:r>
                        <a:rPr lang="nb-NO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%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58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221736"/>
              </p:ext>
            </p:extLst>
          </p:nvPr>
        </p:nvGraphicFramePr>
        <p:xfrm>
          <a:off x="6831392" y="227202"/>
          <a:ext cx="5128380" cy="87115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64190"/>
                <a:gridCol w="256419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Minimum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classification error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34.8 %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performance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72" y="1751390"/>
            <a:ext cx="10668000" cy="445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13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97316"/>
              </p:ext>
            </p:extLst>
          </p:nvPr>
        </p:nvGraphicFramePr>
        <p:xfrm>
          <a:off x="129420" y="1160404"/>
          <a:ext cx="2564190" cy="865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64190"/>
              </a:tblGrid>
              <a:tr h="5554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Mode</a:t>
                      </a:r>
                      <a:r>
                        <a:rPr lang="en-US" sz="1800" b="1" u="none" strike="noStrike" baseline="0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l inputs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  <a:tr h="3098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Chl</a:t>
                      </a:r>
                      <a:r>
                        <a:rPr lang="en-US" sz="1600" u="none" strike="noStrike" dirty="0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 + </a:t>
                      </a:r>
                      <a:r>
                        <a:rPr lang="en-US" sz="1600" u="none" strike="noStrike" dirty="0" err="1" smtClean="0">
                          <a:effectLst/>
                          <a:latin typeface="CMU Serif Roman" charset="0"/>
                          <a:ea typeface="CMU Serif Roman" charset="0"/>
                          <a:cs typeface="CMU Serif Roman" charset="0"/>
                        </a:rPr>
                        <a:t>beamc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MU Serif Roman" charset="0"/>
                        <a:ea typeface="CMU Serif Roman" charset="0"/>
                        <a:cs typeface="CMU Serif Roman" charset="0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SVM model performance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15" y="467212"/>
            <a:ext cx="5980571" cy="62441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69471" y="3177520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Picoplankton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33270" y="4968450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CMU Serif Roman" charset="0"/>
                <a:ea typeface="CMU Serif Roman" charset="0"/>
                <a:cs typeface="CMU Serif Roman" charset="0"/>
              </a:rPr>
              <a:t>Diatom</a:t>
            </a: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/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9471" y="1386591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Dinoflagellate </a:t>
            </a:r>
            <a:b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</a:br>
            <a:r>
              <a:rPr lang="en-US" dirty="0" smtClean="0">
                <a:latin typeface="CMU Serif Roman" charset="0"/>
                <a:ea typeface="CMU Serif Roman" charset="0"/>
                <a:cs typeface="CMU Serif Roman" charset="0"/>
              </a:rPr>
              <a:t>dominated</a:t>
            </a:r>
            <a:endParaRPr lang="en-US" dirty="0">
              <a:latin typeface="CMU Serif Roman" charset="0"/>
              <a:ea typeface="CMU Serif Roman" charset="0"/>
              <a:cs typeface="CMU Serif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0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518</Words>
  <Application>Microsoft Macintosh PowerPoint</Application>
  <PresentationFormat>Widescreen</PresentationFormat>
  <Paragraphs>114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CMU Serif Roman</vt:lpstr>
      <vt:lpstr>Arial</vt:lpstr>
      <vt:lpstr>Office Theme</vt:lpstr>
      <vt:lpstr>Plankton Communities</vt:lpstr>
      <vt:lpstr>Overview</vt:lpstr>
      <vt:lpstr>Community "types" using k-means clustering</vt:lpstr>
      <vt:lpstr>Community "types" using k-means clustering</vt:lpstr>
      <vt:lpstr>Community "types" using k-means clustering</vt:lpstr>
      <vt:lpstr>Classification model: Support Vector Machine (SVM)</vt:lpstr>
      <vt:lpstr>SVM model selection</vt:lpstr>
      <vt:lpstr>SVM model performance</vt:lpstr>
      <vt:lpstr>SVM model performance</vt:lpstr>
      <vt:lpstr>SVM model performance: learning curve</vt:lpstr>
      <vt:lpstr>Things to try</vt:lpstr>
      <vt:lpstr>SVM model performance</vt:lpstr>
      <vt:lpstr>SVM model performance</vt:lpstr>
      <vt:lpstr>SVM model performance: learning curve</vt:lpstr>
      <vt:lpstr>Community "types" using k-means clustering</vt:lpstr>
      <vt:lpstr>Community "types" using k-means clustering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Plankton Communities</dc:title>
  <dc:creator>Ben Yair Raanan</dc:creator>
  <cp:lastModifiedBy>Ben Yair Raanan</cp:lastModifiedBy>
  <cp:revision>18</cp:revision>
  <dcterms:created xsi:type="dcterms:W3CDTF">2017-05-16T17:46:55Z</dcterms:created>
  <dcterms:modified xsi:type="dcterms:W3CDTF">2017-05-16T20:16:00Z</dcterms:modified>
</cp:coreProperties>
</file>