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335" r:id="rId2"/>
    <p:sldId id="336" r:id="rId3"/>
    <p:sldId id="337" r:id="rId4"/>
    <p:sldId id="340" r:id="rId5"/>
    <p:sldId id="341" r:id="rId6"/>
    <p:sldId id="342" r:id="rId7"/>
    <p:sldId id="345" r:id="rId8"/>
    <p:sldId id="346" r:id="rId9"/>
    <p:sldId id="347" r:id="rId10"/>
    <p:sldId id="348" r:id="rId11"/>
    <p:sldId id="350" r:id="rId12"/>
    <p:sldId id="351" r:id="rId13"/>
    <p:sldId id="352" r:id="rId14"/>
    <p:sldId id="353" r:id="rId15"/>
    <p:sldId id="354" r:id="rId16"/>
    <p:sldId id="355" r:id="rId17"/>
    <p:sldId id="356" r:id="rId18"/>
    <p:sldId id="357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AE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16"/>
    <p:restoredTop sz="94931"/>
  </p:normalViewPr>
  <p:slideViewPr>
    <p:cSldViewPr snapToGrid="0" snapToObjects="1">
      <p:cViewPr>
        <p:scale>
          <a:sx n="108" d="100"/>
          <a:sy n="108" d="100"/>
        </p:scale>
        <p:origin x="856" y="-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1AA164-81AF-F84F-818D-400A452A0681}" type="datetimeFigureOut">
              <a:rPr lang="en-US" smtClean="0"/>
              <a:t>1/9/18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209063-5FFC-6647-AD84-FE71091E32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136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09063-5FFC-6647-AD84-FE71091E322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588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4653-64C5-DB43-B311-57CFF2D34B92}" type="datetimeFigureOut">
              <a:rPr lang="en-US" smtClean="0"/>
              <a:t>1/9/18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7171-9421-3C4E-9779-A6AD8879C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170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4653-64C5-DB43-B311-57CFF2D34B92}" type="datetimeFigureOut">
              <a:rPr lang="en-US" smtClean="0"/>
              <a:t>1/9/18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7171-9421-3C4E-9779-A6AD8879C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998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4653-64C5-DB43-B311-57CFF2D34B92}" type="datetimeFigureOut">
              <a:rPr lang="en-US" smtClean="0"/>
              <a:t>1/9/18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7171-9421-3C4E-9779-A6AD8879C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451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4653-64C5-DB43-B311-57CFF2D34B92}" type="datetimeFigureOut">
              <a:rPr lang="en-US" smtClean="0"/>
              <a:t>1/9/18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7171-9421-3C4E-9779-A6AD8879C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57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4653-64C5-DB43-B311-57CFF2D34B92}" type="datetimeFigureOut">
              <a:rPr lang="en-US" smtClean="0"/>
              <a:t>1/9/18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7171-9421-3C4E-9779-A6AD8879C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86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4653-64C5-DB43-B311-57CFF2D34B92}" type="datetimeFigureOut">
              <a:rPr lang="en-US" smtClean="0"/>
              <a:t>1/9/18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7171-9421-3C4E-9779-A6AD8879C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04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4653-64C5-DB43-B311-57CFF2D34B92}" type="datetimeFigureOut">
              <a:rPr lang="en-US" smtClean="0"/>
              <a:t>1/9/18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7171-9421-3C4E-9779-A6AD8879C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006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4653-64C5-DB43-B311-57CFF2D34B92}" type="datetimeFigureOut">
              <a:rPr lang="en-US" smtClean="0"/>
              <a:t>1/9/18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7171-9421-3C4E-9779-A6AD8879C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514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4653-64C5-DB43-B311-57CFF2D34B92}" type="datetimeFigureOut">
              <a:rPr lang="en-US" smtClean="0"/>
              <a:t>1/9/18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7171-9421-3C4E-9779-A6AD8879C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317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4653-64C5-DB43-B311-57CFF2D34B92}" type="datetimeFigureOut">
              <a:rPr lang="en-US" smtClean="0"/>
              <a:t>1/9/18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7171-9421-3C4E-9779-A6AD8879C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405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4653-64C5-DB43-B311-57CFF2D34B92}" type="datetimeFigureOut">
              <a:rPr lang="en-US" smtClean="0"/>
              <a:t>1/9/18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7171-9421-3C4E-9779-A6AD8879C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75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84653-64C5-DB43-B311-57CFF2D34B92}" type="datetimeFigureOut">
              <a:rPr lang="en-US" smtClean="0"/>
              <a:t>1/9/18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2F7171-9421-3C4E-9779-A6AD8879C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027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4" Type="http://schemas.openxmlformats.org/officeDocument/2006/relationships/image" Target="../media/image5.png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1947" y="744279"/>
            <a:ext cx="9798996" cy="11708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Classification of Phytoplankton Communities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37952" y="2038712"/>
            <a:ext cx="10706987" cy="39241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>
                <a:latin typeface="CMU Serif Roman" charset="0"/>
                <a:ea typeface="CMU Serif Roman" charset="0"/>
                <a:cs typeface="CMU Serif Roman" charset="0"/>
              </a:rPr>
              <a:t>Goal: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 investigate the presence/absence and robustness of a relationship between phytoplankton taxa and various environmental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predictors</a:t>
            </a:r>
          </a:p>
          <a:p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  <a:p>
            <a:r>
              <a:rPr lang="en-US" b="1" u="sng" dirty="0">
                <a:latin typeface="CMU Serif Roman" charset="0"/>
                <a:ea typeface="CMU Serif Roman" charset="0"/>
                <a:cs typeface="CMU Serif Roman" charset="0"/>
              </a:rPr>
              <a:t>Main conclusions</a:t>
            </a:r>
            <a:r>
              <a:rPr lang="en-US" b="1" u="sng" dirty="0" smtClean="0">
                <a:latin typeface="CMU Serif Roman" charset="0"/>
                <a:ea typeface="CMU Serif Roman" charset="0"/>
                <a:cs typeface="CMU Serif Roman" charset="0"/>
              </a:rPr>
              <a:t>:</a:t>
            </a:r>
            <a:endParaRPr lang="en-US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In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the CTD dataset, phytoplankton taxa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classification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performance is limited by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feature discriminatory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power, not by sample size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.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Explored features are limited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in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their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ability to separate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communities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dominated by Dinoflagellates.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Consistent high-bias model performance across all feature combinations may indicate the presence of noise in the response variable, i.e., the count data from which the community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taxa composition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is derived.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The predictive power of features that do not measure biological properties directly (e.g., time of year, water temp, distance from coast,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etc.)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suggests that a hierarchical approach that leverages these variables as priors (e.g., in a Bayesian network) may be more appropriate.</a:t>
            </a:r>
          </a:p>
        </p:txBody>
      </p:sp>
    </p:spTree>
    <p:extLst>
      <p:ext uri="{BB962C8B-B14F-4D97-AF65-F5344CB8AC3E}">
        <p14:creationId xmlns:p14="http://schemas.microsoft.com/office/powerpoint/2010/main" val="13676139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125635" cy="1325563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SVM model selection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120651" y="1684888"/>
          <a:ext cx="11950698" cy="279878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23420"/>
                <a:gridCol w="5378878"/>
                <a:gridCol w="781050"/>
                <a:gridCol w="781050"/>
                <a:gridCol w="781050"/>
                <a:gridCol w="781050"/>
                <a:gridCol w="781050"/>
                <a:gridCol w="901701"/>
                <a:gridCol w="660399"/>
                <a:gridCol w="781050"/>
              </a:tblGrid>
              <a:tr h="214381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Model name</a:t>
                      </a:r>
                      <a:endParaRPr lang="en-US" sz="1800" b="1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MCC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F1-score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ACC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TPR</a:t>
                      </a:r>
                      <a:endParaRPr lang="en-US" sz="1600" b="1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FPR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Precision</a:t>
                      </a:r>
                      <a:endParaRPr lang="en-US" sz="1600" b="1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Recall</a:t>
                      </a:r>
                      <a:endParaRPr lang="en-US" sz="1600" b="1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gamma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timeofyear+chl+allhet+ratiohet+temp+maxfluo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0.6622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0.7613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0.8620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0.7466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0.1137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0.8013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0.7466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2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timeofyear+chl+allhet+temp+maxfluo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0.6561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0.7578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0.8601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0.7452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0.1141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0.7918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0.7452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3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distcoast+timeofyear+chl+allhet+ratiohet+maxfluo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0.6449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0.7481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0.8542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0.7334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0.1205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0.7956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0.7334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4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timeofyear+chl+no3+allhet+temp+maxfluo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0.6378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0.7444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0.8513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0.7280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0.1239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0.7902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0.7280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5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bathy+timeofyear+chl+allhet+maxfluo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0.6377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0.7465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0.8523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0.7343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0.1205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0.7786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0.7343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6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timeofyear+chl+allhet+beamc+maxfluo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0.6348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0.7346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0.8513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0.7183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0.1249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0.7980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0.7183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7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timeofyear+chl+allhet+maxfluo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0.6347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0.7424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0.8513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0.7298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0.1218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0.7801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0.7298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8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bathy+timeofyear+chl+allhet+ratiohet+temp+maxfluo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0.6344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0.7452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0.8494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0.7312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0.1236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0.7818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0.7312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9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distcoast+timeofyear+chl+allhet+beamc+maxfluo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0.6307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0.7352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0.8484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0.7193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0.1260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0.7928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0.7193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10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timeofyear+chl+allhet+ratiohet+maxfluo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0.6307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0.7382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0.8494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0.7253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0.1238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0.7815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0.7253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20651" y="1315556"/>
            <a:ext cx="6862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Top 10 models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sorted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by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MCC score (averaged over all 3 classes):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85162" y="5043488"/>
            <a:ext cx="542167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Dominating </a:t>
            </a:r>
            <a:r>
              <a:rPr lang="en-US" b="1" dirty="0">
                <a:latin typeface="CMU Serif Roman" charset="0"/>
                <a:ea typeface="CMU Serif Roman" charset="0"/>
                <a:cs typeface="CMU Serif Roman" charset="0"/>
              </a:rPr>
              <a:t>features are: </a:t>
            </a:r>
            <a:r>
              <a:rPr lang="en-US" b="1" dirty="0" err="1">
                <a:latin typeface="CMU Serif Roman" charset="0"/>
                <a:ea typeface="CMU Serif Roman" charset="0"/>
                <a:cs typeface="CMU Serif Roman" charset="0"/>
              </a:rPr>
              <a:t>timeofyear</a:t>
            </a:r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, </a:t>
            </a:r>
            <a:r>
              <a:rPr lang="en-US" b="1" dirty="0" err="1" smtClean="0">
                <a:latin typeface="CMU Serif Roman" charset="0"/>
                <a:ea typeface="CMU Serif Roman" charset="0"/>
                <a:cs typeface="CMU Serif Roman" charset="0"/>
              </a:rPr>
              <a:t>chl</a:t>
            </a:r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, and </a:t>
            </a:r>
            <a:r>
              <a:rPr lang="en-US" b="1" dirty="0" err="1" smtClean="0">
                <a:latin typeface="CMU Serif Roman" charset="0"/>
                <a:ea typeface="CMU Serif Roman" charset="0"/>
                <a:cs typeface="CMU Serif Roman" charset="0"/>
              </a:rPr>
              <a:t>allhet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31974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38150" y="1930400"/>
            <a:ext cx="113157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Analysis of </a:t>
            </a:r>
            <a:r>
              <a:rPr lang="en-US" u="sng" dirty="0" smtClean="0">
                <a:latin typeface="CMU Serif Roman" charset="0"/>
                <a:ea typeface="CMU Serif Roman" charset="0"/>
                <a:cs typeface="CMU Serif Roman" charset="0"/>
              </a:rPr>
              <a:t>best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 SVM model</a:t>
            </a:r>
            <a:b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</a:b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(optimized hyperparameters)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2545855" y="3776604"/>
          <a:ext cx="7100291" cy="87293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100291"/>
              </a:tblGrid>
              <a:tr h="5554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Mode</a:t>
                      </a:r>
                      <a:r>
                        <a:rPr lang="en-US" sz="2400" b="1" u="none" strike="noStrike" baseline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l inputs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</a:tr>
              <a:tr h="309817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timeofyear</a:t>
                      </a:r>
                      <a:r>
                        <a:rPr lang="en-US" sz="2000" b="1" i="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 + </a:t>
                      </a:r>
                      <a:r>
                        <a:rPr lang="en-US" sz="2000" b="1" i="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chl</a:t>
                      </a:r>
                      <a:r>
                        <a:rPr lang="en-US" sz="2000" b="1" i="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 + </a:t>
                      </a:r>
                      <a:r>
                        <a:rPr lang="en-US" sz="2000" b="1" i="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allhet</a:t>
                      </a:r>
                      <a:r>
                        <a:rPr lang="en-US" sz="2000" b="1" i="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 + </a:t>
                      </a:r>
                      <a:r>
                        <a:rPr lang="en-US" sz="2000" b="1" i="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ratiohet</a:t>
                      </a:r>
                      <a:r>
                        <a:rPr lang="en-US" sz="2000" b="1" i="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 + temp + </a:t>
                      </a:r>
                      <a:r>
                        <a:rPr lang="en-US" sz="2000" b="1" i="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maxfluo</a:t>
                      </a:r>
                      <a:endParaRPr lang="en-US" sz="2000" b="1" i="0" u="none" strike="noStrike" dirty="0" smtClean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387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Feature space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380" y="0"/>
            <a:ext cx="76955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5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32" t="4768" r="25459"/>
          <a:stretch/>
        </p:blipFill>
        <p:spPr>
          <a:xfrm>
            <a:off x="5477394" y="901700"/>
            <a:ext cx="6551772" cy="569993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70393" y="2560079"/>
            <a:ext cx="5207001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CMU Serif Roman" charset="0"/>
                <a:ea typeface="CMU Serif Roman" charset="0"/>
                <a:cs typeface="CMU Serif Roman" charset="0"/>
              </a:rPr>
              <a:t>Results after </a:t>
            </a:r>
            <a:r>
              <a:rPr lang="en-US" sz="2000" b="1" dirty="0" err="1" smtClean="0">
                <a:latin typeface="CMU Serif Roman" charset="0"/>
                <a:ea typeface="CMU Serif Roman" charset="0"/>
                <a:cs typeface="CMU Serif Roman" charset="0"/>
              </a:rPr>
              <a:t>hyperparameter</a:t>
            </a:r>
            <a:r>
              <a:rPr lang="en-US" sz="2000" b="1" dirty="0" smtClean="0">
                <a:latin typeface="CMU Serif Roman" charset="0"/>
                <a:ea typeface="CMU Serif Roman" charset="0"/>
                <a:cs typeface="CMU Serif Roman" charset="0"/>
              </a:rPr>
              <a:t> optimization:</a:t>
            </a:r>
          </a:p>
          <a:p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Best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observed feasible point:     </a:t>
            </a:r>
            <a:endParaRPr lang="en-US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  </a:t>
            </a:r>
            <a:r>
              <a:rPr lang="en-US" b="1" u="sng" dirty="0" smtClean="0">
                <a:latin typeface="CMU Serif Roman" charset="0"/>
                <a:ea typeface="CMU Serif Roman" charset="0"/>
                <a:cs typeface="CMU Serif Roman" charset="0"/>
              </a:rPr>
              <a:t>Coding</a:t>
            </a:r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     </a:t>
            </a:r>
            <a:r>
              <a:rPr lang="en-US" b="1" u="sng" dirty="0" err="1">
                <a:latin typeface="CMU Serif Roman" charset="0"/>
                <a:ea typeface="CMU Serif Roman" charset="0"/>
                <a:cs typeface="CMU Serif Roman" charset="0"/>
              </a:rPr>
              <a:t>BoxConstraint</a:t>
            </a:r>
            <a:r>
              <a:rPr lang="en-US" b="1" dirty="0">
                <a:latin typeface="CMU Serif Roman" charset="0"/>
                <a:ea typeface="CMU Serif Roman" charset="0"/>
                <a:cs typeface="CMU Serif Roman" charset="0"/>
              </a:rPr>
              <a:t>    </a:t>
            </a:r>
            <a:r>
              <a:rPr lang="en-US" b="1" u="sng" dirty="0" err="1">
                <a:latin typeface="CMU Serif Roman" charset="0"/>
                <a:ea typeface="CMU Serif Roman" charset="0"/>
                <a:cs typeface="CMU Serif Roman" charset="0"/>
              </a:rPr>
              <a:t>KernelScale</a:t>
            </a:r>
            <a:r>
              <a:rPr lang="en-US" b="1" dirty="0">
                <a:latin typeface="CMU Serif Roman" charset="0"/>
                <a:ea typeface="CMU Serif Roman" charset="0"/>
                <a:cs typeface="CMU Serif Roman" charset="0"/>
              </a:rPr>
              <a:t>    </a:t>
            </a:r>
            <a:endParaRPr lang="en-US" b="1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 </a:t>
            </a:r>
            <a:r>
              <a:rPr lang="mr-IN" b="1" dirty="0" err="1" smtClean="0">
                <a:latin typeface="CMU Serif Roman" charset="0"/>
                <a:ea typeface="CMU Serif Roman" charset="0"/>
                <a:cs typeface="CMU Serif Roman" charset="0"/>
              </a:rPr>
              <a:t>onevsone</a:t>
            </a:r>
            <a:r>
              <a:rPr lang="mr-IN" b="1" dirty="0" smtClean="0">
                <a:latin typeface="CMU Serif Roman" charset="0"/>
                <a:ea typeface="CMU Serif Roman" charset="0"/>
                <a:cs typeface="CMU Serif Roman" charset="0"/>
              </a:rPr>
              <a:t>    </a:t>
            </a:r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      </a:t>
            </a:r>
            <a:r>
              <a:rPr lang="mr-IN" b="1" dirty="0" smtClean="0">
                <a:latin typeface="CMU Serif Roman" charset="0"/>
                <a:ea typeface="CMU Serif Roman" charset="0"/>
                <a:cs typeface="CMU Serif Roman" charset="0"/>
              </a:rPr>
              <a:t>2.66             </a:t>
            </a:r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  </a:t>
            </a:r>
            <a:r>
              <a:rPr lang="mr-IN" b="1" dirty="0" smtClean="0">
                <a:latin typeface="CMU Serif Roman" charset="0"/>
                <a:ea typeface="CMU Serif Roman" charset="0"/>
                <a:cs typeface="CMU Serif Roman" charset="0"/>
              </a:rPr>
              <a:t>1.7602 </a:t>
            </a:r>
            <a:endParaRPr lang="en-US" b="1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Overall loss = </a:t>
            </a:r>
            <a:r>
              <a:rPr lang="nb-NO" dirty="0" smtClean="0">
                <a:latin typeface="CMU Serif Roman" charset="0"/>
                <a:ea typeface="CMU Serif Roman" charset="0"/>
                <a:cs typeface="CMU Serif Roman" charset="0"/>
              </a:rPr>
              <a:t>0.</a:t>
            </a:r>
            <a:r>
              <a:rPr lang="is-IS" dirty="0">
                <a:latin typeface="CMU Serif Roman" charset="0"/>
                <a:ea typeface="CMU Serif Roman" charset="0"/>
                <a:cs typeface="CMU Serif Roman" charset="0"/>
              </a:rPr>
              <a:t> 19825</a:t>
            </a:r>
            <a:endParaRPr lang="en-US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Evaluation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time = </a:t>
            </a:r>
            <a:r>
              <a:rPr lang="fi-FI" dirty="0" smtClean="0">
                <a:latin typeface="CMU Serif Roman" charset="0"/>
                <a:ea typeface="CMU Serif Roman" charset="0"/>
                <a:cs typeface="CMU Serif Roman" charset="0"/>
              </a:rPr>
              <a:t>0.</a:t>
            </a:r>
            <a:r>
              <a:rPr lang="is-IS" dirty="0" smtClean="0">
                <a:latin typeface="CMU Serif Roman" charset="0"/>
                <a:ea typeface="CMU Serif Roman" charset="0"/>
                <a:cs typeface="CMU Serif Roman" charset="0"/>
              </a:rPr>
              <a:t>23475</a:t>
            </a:r>
            <a:r>
              <a:rPr lang="nb-NO" dirty="0" smtClean="0">
                <a:latin typeface="CMU Serif Roman" charset="0"/>
                <a:ea typeface="CMU Serif Roman" charset="0"/>
                <a:cs typeface="CMU Serif Roman" charset="0"/>
              </a:rPr>
              <a:t> sec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SVM performance 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374265" y="1266826"/>
          <a:ext cx="4593706" cy="117773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93706"/>
              </a:tblGrid>
              <a:tr h="5554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Mode</a:t>
                      </a:r>
                      <a:r>
                        <a:rPr lang="en-US" sz="2400" b="1" u="none" strike="noStrike" baseline="0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l inputs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</a:tr>
              <a:tr h="3098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timeofyear</a:t>
                      </a:r>
                      <a:r>
                        <a:rPr lang="en-US" sz="2000" b="1" i="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 + </a:t>
                      </a:r>
                      <a:r>
                        <a:rPr lang="en-US" sz="2000" b="1" i="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chl</a:t>
                      </a:r>
                      <a:r>
                        <a:rPr lang="en-US" sz="2000" b="1" i="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 + </a:t>
                      </a:r>
                      <a:r>
                        <a:rPr lang="en-US" sz="2000" b="1" i="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allhet</a:t>
                      </a:r>
                      <a:r>
                        <a:rPr lang="en-US" sz="2000" b="1" i="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 + </a:t>
                      </a:r>
                      <a:r>
                        <a:rPr lang="en-US" sz="2000" b="1" i="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ratiohet</a:t>
                      </a:r>
                      <a:r>
                        <a:rPr lang="en-US" sz="2000" b="1" i="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 + temp + </a:t>
                      </a:r>
                      <a:r>
                        <a:rPr lang="en-US" sz="2000" b="1" i="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maxfluo</a:t>
                      </a:r>
                      <a:endParaRPr lang="en-US" sz="2000" b="1" i="0" u="none" strike="noStrike" dirty="0" smtClean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552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SVM model performance: learning curve</a:t>
            </a: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6938" y="1189610"/>
            <a:ext cx="5594764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MU Serif Roman" charset="0"/>
                <a:ea typeface="CMU Serif Roman" charset="0"/>
                <a:cs typeface="CMU Serif Roman" charset="0"/>
              </a:rPr>
              <a:t>Learning </a:t>
            </a:r>
            <a:r>
              <a:rPr lang="en-US" sz="2000" dirty="0" smtClean="0">
                <a:latin typeface="CMU Serif Roman" charset="0"/>
                <a:ea typeface="CMU Serif Roman" charset="0"/>
                <a:cs typeface="CMU Serif Roman" charset="0"/>
              </a:rPr>
              <a:t>curve:</a:t>
            </a:r>
          </a:p>
          <a:p>
            <a:r>
              <a:rPr lang="en-US" sz="2000" dirty="0" smtClean="0">
                <a:latin typeface="CMU Serif Roman" charset="0"/>
                <a:ea typeface="CMU Serif Roman" charset="0"/>
                <a:cs typeface="CMU Serif Roman" charset="0"/>
              </a:rPr>
              <a:t>(</a:t>
            </a:r>
            <a:r>
              <a:rPr lang="en-US" sz="2000" dirty="0" smtClean="0">
                <a:latin typeface="CMU Serif Roman" charset="0"/>
                <a:ea typeface="CMU Serif Roman" charset="0"/>
                <a:cs typeface="CMU Serif Roman" charset="0"/>
              </a:rPr>
              <a:t>avg. classification error </a:t>
            </a:r>
            <a:r>
              <a:rPr lang="en-US" sz="2000" dirty="0" smtClean="0">
                <a:latin typeface="CMU Serif Roman" charset="0"/>
                <a:ea typeface="CMU Serif Roman" charset="0"/>
                <a:cs typeface="CMU Serif Roman" charset="0"/>
              </a:rPr>
              <a:t>vs. </a:t>
            </a:r>
            <a:r>
              <a:rPr lang="en-US" sz="2000" dirty="0" smtClean="0">
                <a:latin typeface="CMU Serif Roman" charset="0"/>
                <a:ea typeface="CMU Serif Roman" charset="0"/>
                <a:cs typeface="CMU Serif Roman" charset="0"/>
              </a:rPr>
              <a:t>sample size</a:t>
            </a:r>
            <a:r>
              <a:rPr lang="en-US" sz="2000" dirty="0" smtClean="0">
                <a:latin typeface="CMU Serif Roman" charset="0"/>
                <a:ea typeface="CMU Serif Roman" charset="0"/>
                <a:cs typeface="CMU Serif Roman" charset="0"/>
              </a:rPr>
              <a:t>)</a:t>
            </a:r>
            <a:endParaRPr lang="en-US" sz="2000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pPr marL="285750" indent="-285750">
              <a:buFont typeface="Arial" charset="0"/>
              <a:buChar char="•"/>
            </a:pPr>
            <a:endParaRPr lang="en-US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High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bias learning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curve: 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Training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error is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still relatively high (~15%).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A small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gap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(&lt;5%)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between error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in training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and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validation sets. </a:t>
            </a:r>
          </a:p>
          <a:p>
            <a:pPr marL="742950" lvl="1" indent="-285750">
              <a:buFont typeface="Arial" charset="0"/>
              <a:buChar char="•"/>
            </a:pP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These results suggest: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Limited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predictive power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using current features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,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i.e., the classes aren’t well separated in the feature space.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Increasing the size of the training set will likely have minor impact on classification performance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.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May indicate issue with class labeling, i.e., the response variable (count dataset in our case)</a:t>
            </a:r>
          </a:p>
          <a:p>
            <a:pPr marL="285750" indent="-285750">
              <a:buFont typeface="Arial" charset="0"/>
              <a:buChar char="•"/>
            </a:pP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12" t="4628" r="24479"/>
          <a:stretch/>
        </p:blipFill>
        <p:spPr>
          <a:xfrm>
            <a:off x="5981701" y="1189610"/>
            <a:ext cx="6005529" cy="5604149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6673444" y="3953584"/>
            <a:ext cx="508675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8015211" y="4089537"/>
            <a:ext cx="24032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mtClean="0">
                <a:solidFill>
                  <a:srgbClr val="F20A0A"/>
                </a:solidFill>
                <a:effectLst/>
                <a:latin typeface="CMU Serif Roman" charset="0"/>
                <a:ea typeface="CMU Serif Roman" charset="0"/>
                <a:cs typeface="CMU Serif Roman" charset="0"/>
              </a:rPr>
              <a:t>Desired performance </a:t>
            </a:r>
            <a:endParaRPr lang="en-US">
              <a:latin typeface="CMU Serif Roman" charset="0"/>
              <a:ea typeface="CMU Serif Roman" charset="0"/>
              <a:cs typeface="CMU Serif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239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38150" y="1930400"/>
            <a:ext cx="113157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Analysis of </a:t>
            </a:r>
            <a:r>
              <a:rPr lang="en-US" u="sng" dirty="0" smtClean="0">
                <a:latin typeface="CMU Serif Roman" charset="0"/>
                <a:ea typeface="CMU Serif Roman" charset="0"/>
                <a:cs typeface="CMU Serif Roman" charset="0"/>
              </a:rPr>
              <a:t>2D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 SVM model</a:t>
            </a:r>
            <a:b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</a:b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(optimized hyperparameters)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3492500" y="3776604"/>
          <a:ext cx="5207000" cy="87293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207000"/>
              </a:tblGrid>
              <a:tr h="5554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Mode</a:t>
                      </a:r>
                      <a:r>
                        <a:rPr lang="en-US" sz="2400" b="1" u="none" strike="noStrike" baseline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l inputs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</a:tr>
              <a:tr h="309817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maxfluo+beamc_maxfluo</a:t>
                      </a:r>
                      <a:endParaRPr lang="en-US" sz="2000" b="0" i="0" u="none" strike="noStrike" dirty="0" smtClean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89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153783" y="1046104"/>
          <a:ext cx="5207000" cy="86525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207000"/>
              </a:tblGrid>
              <a:tr h="5554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Mode</a:t>
                      </a:r>
                      <a:r>
                        <a:rPr lang="en-US" sz="1800" b="1" u="none" strike="noStrike" baseline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l inputs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</a:tr>
              <a:tr h="3098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maxfluo</a:t>
                      </a:r>
                      <a:r>
                        <a:rPr lang="en-US" sz="1600" b="1" i="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+beamc_maxfluo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85" y="351578"/>
            <a:ext cx="6822959" cy="620162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7728"/>
            <a:ext cx="505458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smtClean="0">
                <a:latin typeface="CMU Serif Roman" charset="0"/>
                <a:ea typeface="CMU Serif Roman" charset="0"/>
                <a:cs typeface="CMU Serif Roman" charset="0"/>
              </a:rPr>
              <a:t>SVM performance</a:t>
            </a:r>
            <a:endParaRPr lang="en-US" sz="4800">
              <a:latin typeface="CMU Serif Roman" charset="0"/>
              <a:ea typeface="CMU Serif Roman" charset="0"/>
              <a:cs typeface="CMU Serif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3782" y="2235200"/>
            <a:ext cx="5207001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CMU Serif Roman" charset="0"/>
                <a:ea typeface="CMU Serif Roman" charset="0"/>
                <a:cs typeface="CMU Serif Roman" charset="0"/>
              </a:rPr>
              <a:t>Results after </a:t>
            </a:r>
            <a:r>
              <a:rPr lang="en-US" sz="2000" b="1" dirty="0" err="1" smtClean="0">
                <a:latin typeface="CMU Serif Roman" charset="0"/>
                <a:ea typeface="CMU Serif Roman" charset="0"/>
                <a:cs typeface="CMU Serif Roman" charset="0"/>
              </a:rPr>
              <a:t>hyperparameter</a:t>
            </a:r>
            <a:r>
              <a:rPr lang="en-US" sz="2000" b="1" dirty="0" smtClean="0">
                <a:latin typeface="CMU Serif Roman" charset="0"/>
                <a:ea typeface="CMU Serif Roman" charset="0"/>
                <a:cs typeface="CMU Serif Roman" charset="0"/>
              </a:rPr>
              <a:t> optimization:</a:t>
            </a:r>
          </a:p>
          <a:p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Best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observed feasible point:     </a:t>
            </a:r>
            <a:endParaRPr lang="en-US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  </a:t>
            </a:r>
            <a:r>
              <a:rPr lang="en-US" b="1" u="sng" dirty="0" smtClean="0">
                <a:latin typeface="CMU Serif Roman" charset="0"/>
                <a:ea typeface="CMU Serif Roman" charset="0"/>
                <a:cs typeface="CMU Serif Roman" charset="0"/>
              </a:rPr>
              <a:t>Coding</a:t>
            </a:r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     </a:t>
            </a:r>
            <a:r>
              <a:rPr lang="en-US" b="1" u="sng" dirty="0" err="1">
                <a:latin typeface="CMU Serif Roman" charset="0"/>
                <a:ea typeface="CMU Serif Roman" charset="0"/>
                <a:cs typeface="CMU Serif Roman" charset="0"/>
              </a:rPr>
              <a:t>BoxConstraint</a:t>
            </a:r>
            <a:r>
              <a:rPr lang="en-US" b="1" dirty="0">
                <a:latin typeface="CMU Serif Roman" charset="0"/>
                <a:ea typeface="CMU Serif Roman" charset="0"/>
                <a:cs typeface="CMU Serif Roman" charset="0"/>
              </a:rPr>
              <a:t>    </a:t>
            </a:r>
            <a:r>
              <a:rPr lang="en-US" b="1" u="sng" dirty="0" err="1">
                <a:latin typeface="CMU Serif Roman" charset="0"/>
                <a:ea typeface="CMU Serif Roman" charset="0"/>
                <a:cs typeface="CMU Serif Roman" charset="0"/>
              </a:rPr>
              <a:t>KernelScale</a:t>
            </a:r>
            <a:r>
              <a:rPr lang="en-US" b="1" dirty="0">
                <a:latin typeface="CMU Serif Roman" charset="0"/>
                <a:ea typeface="CMU Serif Roman" charset="0"/>
                <a:cs typeface="CMU Serif Roman" charset="0"/>
              </a:rPr>
              <a:t>    </a:t>
            </a:r>
            <a:endParaRPr lang="en-US" b="1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 </a:t>
            </a:r>
            <a:r>
              <a:rPr lang="mr-IN" b="1" dirty="0" err="1" smtClean="0">
                <a:latin typeface="CMU Serif Roman" charset="0"/>
                <a:ea typeface="CMU Serif Roman" charset="0"/>
                <a:cs typeface="CMU Serif Roman" charset="0"/>
              </a:rPr>
              <a:t>onevsone</a:t>
            </a:r>
            <a:r>
              <a:rPr lang="mr-IN" b="1" dirty="0" smtClean="0">
                <a:latin typeface="CMU Serif Roman" charset="0"/>
                <a:ea typeface="CMU Serif Roman" charset="0"/>
                <a:cs typeface="CMU Serif Roman" charset="0"/>
              </a:rPr>
              <a:t>    </a:t>
            </a:r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    </a:t>
            </a:r>
            <a:r>
              <a:rPr lang="mr-IN" b="1" dirty="0" smtClean="0">
                <a:latin typeface="CMU Serif Roman" charset="0"/>
                <a:ea typeface="CMU Serif Roman" charset="0"/>
                <a:cs typeface="CMU Serif Roman" charset="0"/>
              </a:rPr>
              <a:t>3.0918           </a:t>
            </a:r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  </a:t>
            </a:r>
            <a:r>
              <a:rPr lang="mr-IN" b="1" dirty="0" smtClean="0">
                <a:latin typeface="CMU Serif Roman" charset="0"/>
                <a:ea typeface="CMU Serif Roman" charset="0"/>
                <a:cs typeface="CMU Serif Roman" charset="0"/>
              </a:rPr>
              <a:t>0.46196</a:t>
            </a:r>
            <a:endParaRPr lang="en-US" b="1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Observed loss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value = </a:t>
            </a:r>
            <a:r>
              <a:rPr lang="nb-NO" dirty="0">
                <a:latin typeface="CMU Serif Roman" charset="0"/>
                <a:ea typeface="CMU Serif Roman" charset="0"/>
                <a:cs typeface="CMU Serif Roman" charset="0"/>
              </a:rPr>
              <a:t>0.31865</a:t>
            </a:r>
            <a:endParaRPr lang="en-US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Function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evaluation time = </a:t>
            </a:r>
            <a:r>
              <a:rPr lang="is-IS" dirty="0">
                <a:latin typeface="CMU Serif Roman" charset="0"/>
                <a:ea typeface="CMU Serif Roman" charset="0"/>
                <a:cs typeface="CMU Serif Roman" charset="0"/>
              </a:rPr>
              <a:t>0.31224</a:t>
            </a:r>
            <a:endParaRPr lang="en-US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endParaRPr lang="en-US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endParaRPr lang="en-US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Confusion matrix obtained from cross-validated model: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820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0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SVM performance: 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988053" y="1325563"/>
            <a:ext cx="10215895" cy="4872830"/>
            <a:chOff x="679061" y="1325563"/>
            <a:chExt cx="10215895" cy="487283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9061" y="1325563"/>
              <a:ext cx="4843949" cy="487283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37743" y="1325563"/>
              <a:ext cx="4757213" cy="4785577"/>
            </a:xfrm>
            <a:prstGeom prst="rect">
              <a:avLst/>
            </a:prstGeom>
          </p:spPr>
        </p:pic>
      </p:grpSp>
      <p:sp>
        <p:nvSpPr>
          <p:cNvPr id="2" name="Rectangle 1"/>
          <p:cNvSpPr/>
          <p:nvPr/>
        </p:nvSpPr>
        <p:spPr>
          <a:xfrm>
            <a:off x="1485833" y="4169435"/>
            <a:ext cx="1437551" cy="162176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/>
          <p:cNvCxnSpPr/>
          <p:nvPr/>
        </p:nvCxnSpPr>
        <p:spPr>
          <a:xfrm flipH="1" flipV="1">
            <a:off x="3153606" y="4807789"/>
            <a:ext cx="3443493" cy="185"/>
          </a:xfrm>
          <a:prstGeom prst="straightConnector1">
            <a:avLst/>
          </a:prstGeom>
          <a:ln w="28575">
            <a:solidFill>
              <a:srgbClr val="FF0000"/>
            </a:solidFill>
            <a:headEnd type="triangle" w="lg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597099" y="201117"/>
            <a:ext cx="4975861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CMU Serif Roman" charset="0"/>
                <a:ea typeface="CMU Serif Roman" charset="0"/>
                <a:cs typeface="CMU Serif Roman" charset="0"/>
              </a:rPr>
              <a:t>Features </a:t>
            </a:r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provide reasonable separation between Diatoms and Pico classes, but are </a:t>
            </a:r>
            <a:r>
              <a:rPr lang="en-US" b="1" dirty="0">
                <a:latin typeface="CMU Serif Roman" charset="0"/>
                <a:ea typeface="CMU Serif Roman" charset="0"/>
                <a:cs typeface="CMU Serif Roman" charset="0"/>
              </a:rPr>
              <a:t>unable to separate</a:t>
            </a:r>
            <a:r>
              <a:rPr lang="en-US" b="1" dirty="0" smtClean="0"/>
              <a:t> </a:t>
            </a:r>
            <a:r>
              <a:rPr lang="en-US" b="1" dirty="0">
                <a:latin typeface="CMU Serif Roman" charset="0"/>
                <a:ea typeface="CMU Serif Roman" charset="0"/>
                <a:cs typeface="CMU Serif Roman" charset="0"/>
              </a:rPr>
              <a:t>Dinoflagellate </a:t>
            </a:r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class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066800" y="6247271"/>
            <a:ext cx="1005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The classification regions from the SVM are shown in the background shading, with data points (actual labels)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overlaid</a:t>
            </a:r>
          </a:p>
        </p:txBody>
      </p:sp>
    </p:spTree>
    <p:extLst>
      <p:ext uri="{BB962C8B-B14F-4D97-AF65-F5344CB8AC3E}">
        <p14:creationId xmlns:p14="http://schemas.microsoft.com/office/powerpoint/2010/main" val="1426931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853" y="1006367"/>
            <a:ext cx="5696157" cy="5662954"/>
          </a:xfr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SVM model performance: learning curve</a:t>
            </a:r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697683" y="5761261"/>
            <a:ext cx="4904509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8091149" y="5770662"/>
            <a:ext cx="24032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F20A0A"/>
                </a:solidFill>
                <a:effectLst/>
                <a:latin typeface="CMU Serif Roman" charset="0"/>
                <a:ea typeface="CMU Serif Roman" charset="0"/>
                <a:cs typeface="CMU Serif Roman" charset="0"/>
              </a:rPr>
              <a:t>Desired performance 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4013" y="1206168"/>
            <a:ext cx="5207827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MU Serif Roman" charset="0"/>
                <a:ea typeface="CMU Serif Roman" charset="0"/>
                <a:cs typeface="CMU Serif Roman" charset="0"/>
              </a:rPr>
              <a:t>Learning curve:</a:t>
            </a:r>
          </a:p>
          <a:p>
            <a:pPr marL="285750" indent="-285750">
              <a:buFont typeface="Arial" charset="0"/>
              <a:buChar char="•"/>
            </a:pPr>
            <a:endParaRPr lang="en-US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High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bias learning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curve: 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Training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error is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high (&gt;20%).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Small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gap between training and test error. </a:t>
            </a:r>
            <a:endParaRPr lang="en-US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pPr marL="742950" lvl="1" indent="-285750">
              <a:buFont typeface="Arial" charset="0"/>
              <a:buChar char="•"/>
            </a:pP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These results suggest: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Increasing the size of the training set will likely have minor impact on classification performance.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The classes are poorly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separated in the current feature space.</a:t>
            </a:r>
          </a:p>
          <a:p>
            <a:pPr marL="285750" indent="-285750">
              <a:buFont typeface="Arial" charset="0"/>
              <a:buChar char="•"/>
            </a:pP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98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Overview of the approach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90597"/>
            <a:ext cx="10515600" cy="468636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Classification of phytoplankton communities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Use </a:t>
            </a:r>
            <a:r>
              <a:rPr lang="en-US" sz="2200" i="1" dirty="0">
                <a:latin typeface="CMU Serif Roman" charset="0"/>
                <a:ea typeface="CMU Serif Roman" charset="0"/>
                <a:cs typeface="CMU Serif Roman" charset="0"/>
              </a:rPr>
              <a:t>k</a:t>
            </a:r>
            <a:r>
              <a:rPr lang="en-US" sz="2200" dirty="0">
                <a:latin typeface="CMU Serif Roman" charset="0"/>
                <a:ea typeface="CMU Serif Roman" charset="0"/>
                <a:cs typeface="CMU Serif Roman" charset="0"/>
              </a:rPr>
              <a:t>-means clustering </a:t>
            </a: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on phytoplankton taxa composition data from M1 time-series to index </a:t>
            </a:r>
            <a:r>
              <a:rPr lang="en-US" sz="2200" dirty="0">
                <a:latin typeface="CMU Serif Roman" charset="0"/>
                <a:ea typeface="CMU Serif Roman" charset="0"/>
                <a:cs typeface="CMU Serif Roman" charset="0"/>
              </a:rPr>
              <a:t>community "types" </a:t>
            </a: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- </a:t>
            </a:r>
            <a:r>
              <a:rPr lang="en-US" sz="2200" dirty="0">
                <a:latin typeface="CMU Serif Roman" charset="0"/>
                <a:ea typeface="CMU Serif Roman" charset="0"/>
                <a:cs typeface="CMU Serif Roman" charset="0"/>
              </a:rPr>
              <a:t>these clusters will serve as </a:t>
            </a: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our classes.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Each community is a mixture </a:t>
            </a: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of </a:t>
            </a: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Diatoms, Dinoflagellates, Picoplankton and Other.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Train a classification model to try and separate the communities: Support Vector Machine (SVM).</a:t>
            </a:r>
            <a:endParaRPr lang="en-US" sz="2200" dirty="0">
              <a:latin typeface="CMU Serif Roman" charset="0"/>
              <a:ea typeface="CMU Serif Roman" charset="0"/>
              <a:cs typeface="CMU Serif Roman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Perform exhaustive search over our feature set to identify optimal predictors for each class - consider all possible permutations (</a:t>
            </a:r>
            <a:r>
              <a:rPr lang="en-US" sz="2200" dirty="0">
                <a:latin typeface="CMU Serif Roman" charset="0"/>
                <a:ea typeface="CMU Serif Roman" charset="0"/>
                <a:cs typeface="CMU Serif Roman" charset="0"/>
              </a:rPr>
              <a:t>524,287 </a:t>
            </a: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models).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Compute performance metrics and “learning curve” for best models</a:t>
            </a: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.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688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-327"/>
            <a:ext cx="11415713" cy="1325563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CMU Serif Roman" charset="0"/>
                <a:ea typeface="CMU Serif Roman" charset="0"/>
                <a:cs typeface="CMU Serif Roman" charset="0"/>
              </a:rPr>
              <a:t>Deriving phytoplankton community types from in-situ count data</a:t>
            </a:r>
            <a:endParaRPr lang="en-US" sz="4000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1690684"/>
            <a:ext cx="11521440" cy="4561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75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3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CMU Serif Roman" charset="0"/>
                <a:ea typeface="CMU Serif Roman" charset="0"/>
                <a:cs typeface="CMU Serif Roman" charset="0"/>
              </a:rPr>
              <a:t>Community "types" using k-means clustering</a:t>
            </a:r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450936" y="1878904"/>
            <a:ext cx="3457185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latin typeface="CMU Serif Roman" charset="0"/>
                <a:ea typeface="CMU Serif Roman" charset="0"/>
                <a:cs typeface="CMU Serif Roman" charset="0"/>
              </a:rPr>
              <a:t>k</a:t>
            </a:r>
            <a:r>
              <a:rPr lang="en-US" sz="2000" b="1" dirty="0" smtClean="0">
                <a:latin typeface="CMU Serif Roman" charset="0"/>
                <a:ea typeface="CMU Serif Roman" charset="0"/>
                <a:cs typeface="CMU Serif Roman" charset="0"/>
              </a:rPr>
              <a:t>-means clustering: 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Use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large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number of clusters (e.g., </a:t>
            </a:r>
            <a:r>
              <a:rPr lang="en-US" i="1" dirty="0" smtClean="0">
                <a:latin typeface="CMU Serif Roman" charset="0"/>
                <a:ea typeface="CMU Serif Roman" charset="0"/>
                <a:cs typeface="CMU Serif Roman" charset="0"/>
              </a:rPr>
              <a:t>k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=6) to extract communities that are dominated by a single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taxon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  <a:p>
            <a:pPr marL="285750" indent="-285750">
              <a:buFont typeface="Arial" charset="0"/>
              <a:buChar char="•"/>
            </a:pPr>
            <a:endParaRPr lang="en-US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Process only “</a:t>
            </a:r>
            <a:r>
              <a:rPr lang="en-US" dirty="0" err="1" smtClean="0">
                <a:latin typeface="CMU Serif Roman" charset="0"/>
                <a:ea typeface="CMU Serif Roman" charset="0"/>
                <a:cs typeface="CMU Serif Roman" charset="0"/>
              </a:rPr>
              <a:t>uni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-taxa” communities in classification models</a:t>
            </a:r>
          </a:p>
          <a:p>
            <a:pPr marL="285750" indent="-285750">
              <a:buFont typeface="Arial" charset="0"/>
              <a:buChar char="•"/>
            </a:pPr>
            <a:endParaRPr lang="en-US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Dinoflagellate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dominated community (C</a:t>
            </a:r>
            <a:r>
              <a:rPr lang="en-US" baseline="-25000" dirty="0" smtClean="0">
                <a:latin typeface="CMU Serif Roman" charset="0"/>
                <a:ea typeface="CMU Serif Roman" charset="0"/>
                <a:cs typeface="CMU Serif Roman" charset="0"/>
              </a:rPr>
              <a:t>6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) incorporates  observations that are more mixed to increase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the number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of samples in the group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0515" y="984737"/>
            <a:ext cx="6198103" cy="5753687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6597747" y="1230626"/>
            <a:ext cx="1674055" cy="1603716"/>
          </a:xfrm>
          <a:prstGeom prst="ellipse">
            <a:avLst/>
          </a:prstGeom>
          <a:noFill/>
          <a:ln w="285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C000"/>
                </a:solidFill>
              </a:ln>
            </a:endParaRPr>
          </a:p>
        </p:txBody>
      </p:sp>
      <p:sp>
        <p:nvSpPr>
          <p:cNvPr id="6" name="Oval 5"/>
          <p:cNvSpPr/>
          <p:nvPr/>
        </p:nvSpPr>
        <p:spPr>
          <a:xfrm>
            <a:off x="5257800" y="4463850"/>
            <a:ext cx="1674055" cy="1603716"/>
          </a:xfrm>
          <a:prstGeom prst="ellipse">
            <a:avLst/>
          </a:prstGeom>
          <a:noFill/>
          <a:ln w="285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C000"/>
                </a:solidFill>
              </a:ln>
            </a:endParaRPr>
          </a:p>
        </p:txBody>
      </p:sp>
      <p:sp>
        <p:nvSpPr>
          <p:cNvPr id="7" name="Oval 6"/>
          <p:cNvSpPr/>
          <p:nvPr/>
        </p:nvSpPr>
        <p:spPr>
          <a:xfrm>
            <a:off x="7875562" y="3317742"/>
            <a:ext cx="2787749" cy="2749824"/>
          </a:xfrm>
          <a:prstGeom prst="ellipse">
            <a:avLst/>
          </a:prstGeom>
          <a:noFill/>
          <a:ln w="285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C000"/>
                </a:solidFill>
              </a:ln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00221" y="1359512"/>
            <a:ext cx="15151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Picoplankton</a:t>
            </a:r>
            <a:br>
              <a:rPr lang="en-US" smtClean="0">
                <a:latin typeface="CMU Serif Roman" charset="0"/>
                <a:ea typeface="CMU Serif Roman" charset="0"/>
                <a:cs typeface="CMU Serif Roman" charset="0"/>
              </a:rPr>
            </a:br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dominated</a:t>
            </a:r>
            <a:endParaRPr lang="en-US">
              <a:latin typeface="CMU Serif Roman" charset="0"/>
              <a:ea typeface="CMU Serif Roman" charset="0"/>
              <a:cs typeface="CMU Serif Roman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5959107" y="1682678"/>
            <a:ext cx="582368" cy="19622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008740" y="6124803"/>
            <a:ext cx="1249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Diatom</a:t>
            </a:r>
            <a:br>
              <a:rPr lang="en-US" smtClean="0">
                <a:latin typeface="CMU Serif Roman" charset="0"/>
                <a:ea typeface="CMU Serif Roman" charset="0"/>
                <a:cs typeface="CMU Serif Roman" charset="0"/>
              </a:rPr>
            </a:br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dominated</a:t>
            </a:r>
            <a:endParaRPr lang="en-US">
              <a:latin typeface="CMU Serif Roman" charset="0"/>
              <a:ea typeface="CMU Serif Roman" charset="0"/>
              <a:cs typeface="CMU Serif Roman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10663311" y="3861580"/>
            <a:ext cx="545540" cy="45720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0674279" y="3196603"/>
            <a:ext cx="16498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Dinoflagellate </a:t>
            </a:r>
            <a:br>
              <a:rPr lang="en-US" smtClean="0">
                <a:latin typeface="CMU Serif Roman" charset="0"/>
                <a:ea typeface="CMU Serif Roman" charset="0"/>
                <a:cs typeface="CMU Serif Roman" charset="0"/>
              </a:rPr>
            </a:br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dominated</a:t>
            </a:r>
            <a:endParaRPr lang="en-US">
              <a:latin typeface="CMU Serif Roman" charset="0"/>
              <a:ea typeface="CMU Serif Roman" charset="0"/>
              <a:cs typeface="CMU Serif Roman" charset="0"/>
            </a:endParaRPr>
          </a:p>
        </p:txBody>
      </p:sp>
      <p:cxnSp>
        <p:nvCxnSpPr>
          <p:cNvPr id="17" name="Straight Arrow Connector 16"/>
          <p:cNvCxnSpPr>
            <a:stCxn id="11" idx="0"/>
          </p:cNvCxnSpPr>
          <p:nvPr/>
        </p:nvCxnSpPr>
        <p:spPr>
          <a:xfrm flipV="1">
            <a:off x="4633270" y="5879999"/>
            <a:ext cx="613562" cy="24480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490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smtClean="0">
                <a:latin typeface="CMU Serif Roman" charset="0"/>
                <a:ea typeface="CMU Serif Roman" charset="0"/>
                <a:cs typeface="CMU Serif Roman" charset="0"/>
              </a:rPr>
              <a:t>Community "types" using k-means clustering</a:t>
            </a:r>
            <a:endParaRPr lang="en-US" sz="400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388" y="1000128"/>
            <a:ext cx="8713224" cy="56943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1241" y="1176122"/>
            <a:ext cx="15151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Picoplankton</a:t>
            </a:r>
            <a:b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</a:b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dominated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4290" y="4835969"/>
            <a:ext cx="1249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Diatom</a:t>
            </a:r>
            <a:br>
              <a:rPr lang="en-US" smtClean="0">
                <a:latin typeface="CMU Serif Roman" charset="0"/>
                <a:ea typeface="CMU Serif Roman" charset="0"/>
                <a:cs typeface="CMU Serif Roman" charset="0"/>
              </a:rPr>
            </a:br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dominated</a:t>
            </a:r>
            <a:endParaRPr lang="en-US">
              <a:latin typeface="CMU Serif Roman" charset="0"/>
              <a:ea typeface="CMU Serif Roman" charset="0"/>
              <a:cs typeface="CMU Serif Roman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3915" y="5764657"/>
            <a:ext cx="16498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Dinoflagellate </a:t>
            </a:r>
            <a:br>
              <a:rPr lang="en-US" smtClean="0">
                <a:latin typeface="CMU Serif Roman" charset="0"/>
                <a:ea typeface="CMU Serif Roman" charset="0"/>
                <a:cs typeface="CMU Serif Roman" charset="0"/>
              </a:rPr>
            </a:br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dominated</a:t>
            </a:r>
            <a:endParaRPr lang="en-US">
              <a:latin typeface="CMU Serif Roman" charset="0"/>
              <a:ea typeface="CMU Serif Roman" charset="0"/>
              <a:cs typeface="CMU Serif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51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Classification model: Support Vector Machine (SVM)</a:t>
            </a: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557933" y="6604084"/>
            <a:ext cx="7756927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smtClean="0"/>
              <a:t>Figure by </a:t>
            </a:r>
            <a:r>
              <a:rPr lang="en-US" sz="1050" err="1" smtClean="0"/>
              <a:t>Alisneaky</a:t>
            </a:r>
            <a:r>
              <a:rPr lang="en-US" sz="1050" smtClean="0"/>
              <a:t>, </a:t>
            </a:r>
            <a:r>
              <a:rPr lang="en-US" sz="1050" err="1" smtClean="0"/>
              <a:t>svg</a:t>
            </a:r>
            <a:r>
              <a:rPr lang="en-US" sz="1050" smtClean="0"/>
              <a:t> version by </a:t>
            </a:r>
            <a:r>
              <a:rPr lang="en-US" sz="1050" err="1" smtClean="0"/>
              <a:t>User:Zirguezi</a:t>
            </a:r>
            <a:r>
              <a:rPr lang="en-US" sz="1050" smtClean="0"/>
              <a:t> - Own work, CC BY-SA 4.0, https://</a:t>
            </a:r>
            <a:r>
              <a:rPr lang="en-US" sz="1050" err="1" smtClean="0"/>
              <a:t>commons.wikimedia.org</a:t>
            </a:r>
            <a:r>
              <a:rPr lang="en-US" sz="1050" smtClean="0"/>
              <a:t>/w/</a:t>
            </a:r>
            <a:r>
              <a:rPr lang="en-US" sz="1050" err="1" smtClean="0"/>
              <a:t>index.php?curid</a:t>
            </a:r>
            <a:r>
              <a:rPr lang="en-US" sz="1050" smtClean="0"/>
              <a:t>=47868867</a:t>
            </a:r>
            <a:endParaRPr lang="en-US" sz="1050"/>
          </a:p>
        </p:txBody>
      </p:sp>
      <p:sp>
        <p:nvSpPr>
          <p:cNvPr id="5" name="TextBox 4"/>
          <p:cNvSpPr txBox="1"/>
          <p:nvPr/>
        </p:nvSpPr>
        <p:spPr>
          <a:xfrm>
            <a:off x="199374" y="1541109"/>
            <a:ext cx="396531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CMU Serif Roman" charset="0"/>
                <a:ea typeface="CMU Serif Roman" charset="0"/>
                <a:cs typeface="CMU Serif Roman" charset="0"/>
              </a:rPr>
              <a:t>SVM: 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Binary classifier.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Find widest separating margin between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two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classes.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Find complex margins using transformation functions (kernels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)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“One-vs-all” for multi-class case</a:t>
            </a:r>
          </a:p>
          <a:p>
            <a:pPr marL="285750" indent="-285750">
              <a:buFont typeface="Arial" charset="0"/>
              <a:buChar char="•"/>
            </a:pPr>
            <a:endParaRPr lang="en-US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Partition data: K-fold cross-validation (we used </a:t>
            </a:r>
            <a:r>
              <a:rPr lang="en-US" i="1" dirty="0" smtClean="0">
                <a:latin typeface="CMU Serif Roman" charset="0"/>
                <a:ea typeface="CMU Serif Roman" charset="0"/>
                <a:cs typeface="CMU Serif Roman" charset="0"/>
              </a:rPr>
              <a:t>k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=5)</a:t>
            </a:r>
          </a:p>
          <a:p>
            <a:pPr marL="285750" indent="-285750">
              <a:buFont typeface="Arial" charset="0"/>
              <a:buChar char="•"/>
            </a:pP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3651" y="1167618"/>
            <a:ext cx="7178087" cy="326659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199374" y="4592272"/>
                <a:ext cx="11692364" cy="17851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latin typeface="CMU Serif Roman" charset="0"/>
                    <a:ea typeface="CMU Serif Roman" charset="0"/>
                    <a:cs typeface="CMU Serif Roman" charset="0"/>
                  </a:rPr>
                  <a:t>RBF Kernel: </a:t>
                </a:r>
                <a:endParaRPr lang="en-US" dirty="0">
                  <a:latin typeface="CMU Serif Roman" charset="0"/>
                  <a:ea typeface="CMU Serif Roman" charset="0"/>
                  <a:cs typeface="CMU Serif Roman" charset="0"/>
                </a:endParaRPr>
              </a:p>
              <a:p>
                <a:pPr marL="285750" indent="-285750">
                  <a:buFont typeface="Arial" charset="0"/>
                  <a:buChar char="•"/>
                </a:pPr>
                <a:r>
                  <a:rPr lang="en-US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Allows fitting smooth functions to datasets that aren’t linearly separable</a:t>
                </a:r>
              </a:p>
              <a:p>
                <a:pPr marL="285750" indent="-285750">
                  <a:buFont typeface="Arial" charset="0"/>
                  <a:buChar char="•"/>
                </a:pPr>
                <a:r>
                  <a:rPr lang="en-US" dirty="0">
                    <a:latin typeface="CMU Serif Roman" charset="0"/>
                    <a:ea typeface="CMU Serif Roman" charset="0"/>
                    <a:cs typeface="CMU Serif Roman" charset="0"/>
                  </a:rPr>
                  <a:t>RBF </a:t>
                </a:r>
                <a:r>
                  <a:rPr lang="en-US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kernel works </a:t>
                </a:r>
                <a:r>
                  <a:rPr lang="en-US" dirty="0">
                    <a:latin typeface="CMU Serif Roman" charset="0"/>
                    <a:ea typeface="CMU Serif Roman" charset="0"/>
                    <a:cs typeface="CMU Serif Roman" charset="0"/>
                  </a:rPr>
                  <a:t>well in </a:t>
                </a:r>
                <a:r>
                  <a:rPr lang="en-US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practice, </a:t>
                </a:r>
                <a:r>
                  <a:rPr lang="en-US" dirty="0">
                    <a:latin typeface="CMU Serif Roman" charset="0"/>
                    <a:ea typeface="CMU Serif Roman" charset="0"/>
                    <a:cs typeface="CMU Serif Roman" charset="0"/>
                  </a:rPr>
                  <a:t>and it is relatively easy to </a:t>
                </a:r>
                <a:r>
                  <a:rPr lang="en-US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tune</a:t>
                </a:r>
              </a:p>
              <a:p>
                <a:pPr marL="285750" indent="-285750">
                  <a:buFont typeface="Arial" charset="0"/>
                  <a:buChar char="•"/>
                </a:pPr>
                <a14:m>
                  <m:oMath xmlns:m="http://schemas.openxmlformats.org/officeDocument/2006/math">
                    <m:r>
                      <a:rPr lang="en-US" i="1" smtClean="0">
                        <a:latin typeface="Cambria Math" charset="0"/>
                        <a:ea typeface="CMU Serif Roman" charset="0"/>
                        <a:cs typeface="CMU Serif Roman" charset="0"/>
                      </a:rPr>
                      <m:t>𝛾</m:t>
                    </m:r>
                  </m:oMath>
                </a14:m>
                <a:r>
                  <a:rPr lang="en-US" dirty="0">
                    <a:latin typeface="CMU Serif Roman" charset="0"/>
                    <a:ea typeface="CMU Serif Roman" charset="0"/>
                    <a:cs typeface="CMU Serif Roman" charset="0"/>
                  </a:rPr>
                  <a:t> </a:t>
                </a:r>
                <a:r>
                  <a:rPr lang="en-US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variance </a:t>
                </a:r>
                <a:r>
                  <a:rPr lang="en-US" dirty="0" err="1" smtClean="0">
                    <a:latin typeface="CMU Serif Roman" charset="0"/>
                    <a:ea typeface="CMU Serif Roman" charset="0"/>
                    <a:cs typeface="CMU Serif Roman" charset="0"/>
                  </a:rPr>
                  <a:t>hyperparameter</a:t>
                </a:r>
                <a:r>
                  <a:rPr lang="en-US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 </a:t>
                </a:r>
                <a:r>
                  <a:rPr lang="mr-IN" dirty="0">
                    <a:latin typeface="CMU Serif Roman" charset="0"/>
                    <a:ea typeface="CMU Serif Roman" charset="0"/>
                    <a:cs typeface="CMU Serif Roman" charset="0"/>
                  </a:rPr>
                  <a:t>–</a:t>
                </a:r>
                <a:r>
                  <a:rPr lang="en-US" dirty="0">
                    <a:latin typeface="CMU Serif Roman" charset="0"/>
                    <a:ea typeface="CMU Serif Roman" charset="0"/>
                    <a:cs typeface="CMU Serif Roman" charset="0"/>
                  </a:rPr>
                  <a:t> </a:t>
                </a:r>
                <a:r>
                  <a:rPr lang="en-US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I performed a coarse </a:t>
                </a:r>
                <a:r>
                  <a:rPr lang="en-US" dirty="0">
                    <a:latin typeface="CMU Serif Roman" charset="0"/>
                    <a:ea typeface="CMU Serif Roman" charset="0"/>
                    <a:cs typeface="CMU Serif Roman" charset="0"/>
                  </a:rPr>
                  <a:t>grid </a:t>
                </a:r>
                <a:r>
                  <a:rPr lang="en-US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search: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charset="0"/>
                        <a:ea typeface="CMU Serif Roman" charset="0"/>
                        <a:cs typeface="CMU Serif Roman" charset="0"/>
                      </a:rPr>
                      <m:t>𝛾</m:t>
                    </m:r>
                    <m:r>
                      <a:rPr lang="en-US" i="1">
                        <a:latin typeface="Cambria Math" charset="0"/>
                        <a:ea typeface="CMU Serif Roman" charset="0"/>
                        <a:cs typeface="CMU Serif Roman" charset="0"/>
                      </a:rPr>
                      <m:t> </m:t>
                    </m:r>
                  </m:oMath>
                </a14:m>
                <a:r>
                  <a:rPr lang="en-US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= </a:t>
                </a:r>
                <a:r>
                  <a:rPr lang="mr-IN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0.05</a:t>
                </a:r>
                <a:r>
                  <a:rPr lang="en-US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, </a:t>
                </a:r>
                <a:r>
                  <a:rPr lang="mr-IN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0.1</a:t>
                </a:r>
                <a:r>
                  <a:rPr lang="en-US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, </a:t>
                </a:r>
                <a:r>
                  <a:rPr lang="mr-IN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0.5</a:t>
                </a:r>
                <a:r>
                  <a:rPr lang="en-US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, </a:t>
                </a:r>
                <a:r>
                  <a:rPr lang="mr-IN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1</a:t>
                </a:r>
                <a:r>
                  <a:rPr lang="en-US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, </a:t>
                </a:r>
                <a:r>
                  <a:rPr lang="mr-IN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5</a:t>
                </a:r>
                <a:endParaRPr lang="en-US" dirty="0" smtClean="0">
                  <a:latin typeface="CMU Serif Roman" charset="0"/>
                  <a:ea typeface="CMU Serif Roman" charset="0"/>
                  <a:cs typeface="CMU Serif Roman" charset="0"/>
                </a:endParaRPr>
              </a:p>
              <a:p>
                <a:pPr marL="285750" indent="-285750">
                  <a:buFont typeface="Arial" charset="0"/>
                  <a:buChar char="•"/>
                </a:pPr>
                <a:r>
                  <a:rPr lang="en-US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I used a </a:t>
                </a:r>
                <a:r>
                  <a:rPr lang="en-US" dirty="0">
                    <a:latin typeface="CMU Serif Roman" charset="0"/>
                    <a:ea typeface="CMU Serif Roman" charset="0"/>
                    <a:cs typeface="CMU Serif Roman" charset="0"/>
                  </a:rPr>
                  <a:t>fixed regularization </a:t>
                </a:r>
                <a:r>
                  <a:rPr lang="en-US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penalty factor </a:t>
                </a:r>
                <a:r>
                  <a:rPr lang="en-US" dirty="0">
                    <a:latin typeface="CMU Serif Roman" charset="0"/>
                    <a:ea typeface="CMU Serif Roman" charset="0"/>
                    <a:cs typeface="CMU Serif Roman" charset="0"/>
                  </a:rPr>
                  <a:t>(</a:t>
                </a:r>
                <a:r>
                  <a:rPr lang="en-US" i="1" dirty="0">
                    <a:latin typeface="CMU Serif Roman" charset="0"/>
                    <a:ea typeface="CMU Serif Roman" charset="0"/>
                    <a:cs typeface="CMU Serif Roman" charset="0"/>
                  </a:rPr>
                  <a:t>“box constraint”</a:t>
                </a:r>
                <a:r>
                  <a:rPr lang="en-US" dirty="0">
                    <a:latin typeface="CMU Serif Roman" charset="0"/>
                    <a:ea typeface="CMU Serif Roman" charset="0"/>
                    <a:cs typeface="CMU Serif Roman" charset="0"/>
                  </a:rPr>
                  <a:t>) </a:t>
                </a:r>
                <a:r>
                  <a:rPr lang="en-US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of </a:t>
                </a:r>
                <a:r>
                  <a:rPr lang="en-US" i="1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C</a:t>
                </a:r>
                <a:r>
                  <a:rPr lang="en-US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 = 1</a:t>
                </a:r>
                <a:r>
                  <a:rPr lang="en-US" dirty="0">
                    <a:latin typeface="CMU Serif Roman" charset="0"/>
                    <a:ea typeface="CMU Serif Roman" charset="0"/>
                    <a:cs typeface="CMU Serif Roman" charset="0"/>
                  </a:rPr>
                  <a:t>. </a:t>
                </a:r>
                <a:r>
                  <a:rPr lang="en-US" i="1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C</a:t>
                </a:r>
                <a:r>
                  <a:rPr lang="en-US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 controls </a:t>
                </a:r>
                <a:r>
                  <a:rPr lang="en-US" dirty="0">
                    <a:latin typeface="CMU Serif Roman" charset="0"/>
                    <a:ea typeface="CMU Serif Roman" charset="0"/>
                    <a:cs typeface="CMU Serif Roman" charset="0"/>
                  </a:rPr>
                  <a:t>the maximum penalty imposed on margin-violating </a:t>
                </a:r>
                <a:r>
                  <a:rPr lang="en-US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observations </a:t>
                </a:r>
                <a:r>
                  <a:rPr lang="en-US" dirty="0">
                    <a:latin typeface="CMU Serif Roman" charset="0"/>
                    <a:ea typeface="CMU Serif Roman" charset="0"/>
                    <a:cs typeface="CMU Serif Roman" charset="0"/>
                  </a:rPr>
                  <a:t>and aids in preventing overfitting (regularization).</a:t>
                </a: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374" y="4592272"/>
                <a:ext cx="11692364" cy="1785104"/>
              </a:xfrm>
              <a:prstGeom prst="rect">
                <a:avLst/>
              </a:prstGeom>
              <a:blipFill rotWithShape="0">
                <a:blip r:embed="rId4"/>
                <a:stretch>
                  <a:fillRect l="-574" t="-1706" b="-4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910538" y="4660917"/>
                <a:ext cx="2922835" cy="759169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sz="1600" b="1">
                    <a:latin typeface="CMU Serif Roman" charset="0"/>
                    <a:ea typeface="CMU Serif Roman" charset="0"/>
                    <a:cs typeface="CMU Serif Roman" charset="0"/>
                  </a:rPr>
                  <a:t>RBF (Gaussian) Kernel</a:t>
                </a:r>
                <a:endParaRPr lang="en-US" sz="1600" b="0" i="1" smtClean="0">
                  <a:latin typeface="CMU Serif Roman" charset="0"/>
                  <a:ea typeface="CMU Serif Roman" charset="0"/>
                  <a:cs typeface="CMU Serif Roman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charset="0"/>
                          <a:ea typeface="CMU Serif Roman" charset="0"/>
                          <a:cs typeface="CMU Serif Roman" charset="0"/>
                        </a:rPr>
                        <m:t>𝐾</m:t>
                      </m:r>
                      <m:d>
                        <m:dPr>
                          <m:ctrlPr>
                            <a:rPr lang="en-US" sz="1600" b="0" i="1" smtClean="0">
                              <a:latin typeface="Cambria Math" charset="0"/>
                              <a:ea typeface="CMU Serif Roman" charset="0"/>
                              <a:cs typeface="CMU Serif Roman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charset="0"/>
                              <a:ea typeface="CMU Serif Roman" charset="0"/>
                              <a:cs typeface="CMU Serif Roman" charset="0"/>
                            </a:rPr>
                            <m:t>𝑥</m:t>
                          </m:r>
                          <m:r>
                            <a:rPr lang="en-US" sz="1600" b="0" i="1" smtClean="0">
                              <a:latin typeface="Cambria Math" charset="0"/>
                              <a:ea typeface="CMU Serif Roman" charset="0"/>
                              <a:cs typeface="CMU Serif Roman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sz="1600" b="0" i="1" smtClean="0">
                                  <a:latin typeface="Cambria Math" charset="0"/>
                                  <a:ea typeface="CMU Serif Roman" charset="0"/>
                                  <a:cs typeface="CMU Serif Roman" charset="0"/>
                                </a:rPr>
                              </m:ctrlPr>
                            </m:sSupPr>
                            <m:e>
                              <m:r>
                                <a:rPr lang="en-US" sz="1600" b="0" i="1" smtClean="0">
                                  <a:latin typeface="Cambria Math" charset="0"/>
                                  <a:ea typeface="CMU Serif Roman" charset="0"/>
                                  <a:cs typeface="CMU Serif Roman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1600" b="0" i="1" smtClean="0">
                                  <a:latin typeface="Cambria Math" charset="0"/>
                                  <a:ea typeface="CMU Serif Roman" charset="0"/>
                                  <a:cs typeface="CMU Serif Roman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US" sz="1600" b="0" i="1" smtClean="0">
                          <a:latin typeface="Cambria Math" charset="0"/>
                          <a:ea typeface="CMU Serif Roman" charset="0"/>
                          <a:cs typeface="CMU Serif Roman" charset="0"/>
                        </a:rPr>
                        <m:t>=</m:t>
                      </m:r>
                      <m:func>
                        <m:funcPr>
                          <m:ctrlPr>
                            <a:rPr lang="en-US" sz="1600" b="0" i="1" smtClean="0">
                              <a:latin typeface="Cambria Math" charset="0"/>
                              <a:ea typeface="CMU Serif Roman" charset="0"/>
                              <a:cs typeface="CMU Serif Roman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600" b="0" i="0" smtClean="0">
                              <a:latin typeface="Cambria Math" charset="0"/>
                              <a:ea typeface="CMU Serif Roman" charset="0"/>
                              <a:cs typeface="CMU Serif Roman" charset="0"/>
                            </a:rPr>
                            <m:t>exp</m:t>
                          </m:r>
                        </m:fName>
                        <m:e>
                          <m:d>
                            <m:dPr>
                              <m:ctrlPr>
                                <a:rPr lang="en-US" sz="1600" b="0" i="1" smtClean="0">
                                  <a:latin typeface="Cambria Math" charset="0"/>
                                  <a:ea typeface="CMU Serif Roman" charset="0"/>
                                  <a:cs typeface="CMU Serif Roman" charset="0"/>
                                </a:rPr>
                              </m:ctrlPr>
                            </m:dPr>
                            <m:e>
                              <m:r>
                                <a:rPr lang="en-US" sz="1600" b="0" i="1" smtClean="0">
                                  <a:latin typeface="Cambria Math" charset="0"/>
                                  <a:ea typeface="CMU Serif Roman" charset="0"/>
                                  <a:cs typeface="CMU Serif Roman" charset="0"/>
                                </a:rPr>
                                <m:t>−</m:t>
                              </m:r>
                              <m:r>
                                <a:rPr lang="en-US" sz="1600" b="0" i="1" smtClean="0">
                                  <a:latin typeface="Cambria Math" charset="0"/>
                                  <a:ea typeface="CMU Serif Roman" charset="0"/>
                                  <a:cs typeface="CMU Serif Roman" charset="0"/>
                                </a:rPr>
                                <m:t>𝛾</m:t>
                              </m:r>
                              <m:sSup>
                                <m:sSupPr>
                                  <m:ctrlPr>
                                    <a:rPr lang="en-US" sz="1600" b="0" i="1" smtClean="0">
                                      <a:latin typeface="Cambria Math" charset="0"/>
                                      <a:ea typeface="CMU Serif Roman" charset="0"/>
                                      <a:cs typeface="CMU Serif Roman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begChr m:val="‖"/>
                                      <m:endChr m:val="‖"/>
                                      <m:ctrlPr>
                                        <a:rPr lang="en-US" sz="1600" b="0" i="1" smtClean="0">
                                          <a:latin typeface="Cambria Math" charset="0"/>
                                          <a:ea typeface="CMU Serif Roman" charset="0"/>
                                          <a:cs typeface="CMU Serif Roman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600" i="1">
                                          <a:latin typeface="Cambria Math" charset="0"/>
                                          <a:ea typeface="CMU Serif Roman" charset="0"/>
                                          <a:cs typeface="CMU Serif Roman" charset="0"/>
                                        </a:rPr>
                                        <m:t>𝑥</m:t>
                                      </m:r>
                                      <m:r>
                                        <a:rPr lang="en-US" sz="1600" b="0" i="1" smtClean="0">
                                          <a:latin typeface="Cambria Math" charset="0"/>
                                          <a:ea typeface="CMU Serif Roman" charset="0"/>
                                          <a:cs typeface="CMU Serif Roman" charset="0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en-US" sz="1600" i="1">
                                              <a:latin typeface="Cambria Math" charset="0"/>
                                              <a:ea typeface="CMU Serif Roman" charset="0"/>
                                              <a:cs typeface="CMU Serif Roman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1600" i="1">
                                              <a:latin typeface="Cambria Math" charset="0"/>
                                              <a:ea typeface="CMU Serif Roman" charset="0"/>
                                              <a:cs typeface="CMU Serif Roman" charset="0"/>
                                            </a:rPr>
                                            <m:t>𝑥</m:t>
                                          </m:r>
                                        </m:e>
                                        <m:sup>
                                          <m:r>
                                            <a:rPr lang="en-US" sz="1600" i="1">
                                              <a:latin typeface="Cambria Math" charset="0"/>
                                              <a:ea typeface="CMU Serif Roman" charset="0"/>
                                              <a:cs typeface="CMU Serif Roman" charset="0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</m:e>
                                  </m:d>
                                </m:e>
                                <m:sup>
                                  <m:r>
                                    <a:rPr lang="en-US" sz="1600" b="0" i="1" smtClean="0">
                                      <a:latin typeface="Cambria Math" charset="0"/>
                                      <a:ea typeface="CMU Serif Roman" charset="0"/>
                                      <a:cs typeface="CMU Serif Roman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en-US" sz="1600" b="0" i="1" smtClean="0">
                          <a:latin typeface="Cambria Math" charset="0"/>
                          <a:ea typeface="CMU Serif Roman" charset="0"/>
                          <a:cs typeface="CMU Serif Roman" charset="0"/>
                        </a:rPr>
                        <m:t> </m:t>
                      </m:r>
                    </m:oMath>
                  </m:oMathPara>
                </a14:m>
                <a:endParaRPr lang="en-US" sz="1600" b="0" smtClean="0">
                  <a:latin typeface="CMU Serif Roman" charset="0"/>
                  <a:ea typeface="CMU Serif Roman" charset="0"/>
                  <a:cs typeface="CMU Serif Roman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600" b="0" i="0" smtClean="0">
                        <a:latin typeface="Cambria Math" charset="0"/>
                        <a:ea typeface="CMU Serif Roman" charset="0"/>
                        <a:cs typeface="CMU Serif Roman" charset="0"/>
                      </a:rPr>
                      <m:t>where</m:t>
                    </m:r>
                    <m:r>
                      <a:rPr lang="en-US" sz="1600" b="0" i="0" smtClean="0">
                        <a:latin typeface="Cambria Math" charset="0"/>
                        <a:ea typeface="CMU Serif Roman" charset="0"/>
                        <a:cs typeface="CMU Serif Roman" charset="0"/>
                      </a:rPr>
                      <m:t>, </m:t>
                    </m:r>
                    <m:r>
                      <a:rPr lang="en-US" sz="1600" i="1">
                        <a:latin typeface="Cambria Math" charset="0"/>
                        <a:ea typeface="CMU Serif Roman" charset="0"/>
                        <a:cs typeface="CMU Serif Roman" charset="0"/>
                      </a:rPr>
                      <m:t>𝛾</m:t>
                    </m:r>
                  </m:oMath>
                </a14:m>
                <a:r>
                  <a:rPr lang="en-US" sz="1600" smtClean="0">
                    <a:latin typeface="CMU Serif Roman" charset="0"/>
                    <a:ea typeface="CMU Serif Roman" charset="0"/>
                    <a:cs typeface="CMU Serif Roman" charset="0"/>
                  </a:rPr>
                  <a:t>=1/2σ</a:t>
                </a:r>
                <a:endParaRPr lang="en-US" sz="1600">
                  <a:latin typeface="CMU Serif Roman" charset="0"/>
                  <a:ea typeface="CMU Serif Roman" charset="0"/>
                  <a:cs typeface="CMU Serif Roman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0538" y="4660917"/>
                <a:ext cx="2922835" cy="759169"/>
              </a:xfrm>
              <a:prstGeom prst="rect">
                <a:avLst/>
              </a:prstGeom>
              <a:blipFill rotWithShape="0">
                <a:blip r:embed="rId5"/>
                <a:stretch>
                  <a:fillRect t="-11905" b="-20635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807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12024" y="4203337"/>
            <a:ext cx="11315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nb-NO" b="1" dirty="0">
                <a:latin typeface="CMU Serif Roman" charset="0"/>
                <a:ea typeface="CMU Serif Roman" charset="0"/>
                <a:cs typeface="CMU Serif Roman" charset="0"/>
              </a:rPr>
              <a:t>CTD </a:t>
            </a:r>
            <a:r>
              <a:rPr lang="nb-NO" b="1" dirty="0" err="1" smtClean="0">
                <a:latin typeface="CMU Serif Roman" charset="0"/>
                <a:ea typeface="CMU Serif Roman" charset="0"/>
                <a:cs typeface="CMU Serif Roman" charset="0"/>
              </a:rPr>
              <a:t>dataset</a:t>
            </a:r>
            <a:r>
              <a:rPr lang="nb-NO" b="1" dirty="0" smtClean="0">
                <a:latin typeface="CMU Serif Roman" charset="0"/>
                <a:ea typeface="CMU Serif Roman" charset="0"/>
                <a:cs typeface="CMU Serif Roman" charset="0"/>
              </a:rPr>
              <a:t>, </a:t>
            </a:r>
            <a:r>
              <a:rPr lang="nb-NO" b="1" i="1" dirty="0" err="1" smtClean="0">
                <a:latin typeface="CMU Serif Roman" charset="0"/>
                <a:ea typeface="CMU Serif Roman" charset="0"/>
                <a:cs typeface="CMU Serif Roman" charset="0"/>
              </a:rPr>
              <a:t>k</a:t>
            </a:r>
            <a:r>
              <a:rPr lang="nb-NO" b="1" dirty="0" err="1" smtClean="0">
                <a:latin typeface="CMU Serif Roman" charset="0"/>
                <a:ea typeface="CMU Serif Roman" charset="0"/>
                <a:cs typeface="CMU Serif Roman" charset="0"/>
              </a:rPr>
              <a:t>means</a:t>
            </a:r>
            <a:r>
              <a:rPr lang="nb-NO" b="1" dirty="0" smtClean="0">
                <a:latin typeface="CMU Serif Roman" charset="0"/>
                <a:ea typeface="CMU Serif Roman" charset="0"/>
                <a:cs typeface="CMU Serif Roman" charset="0"/>
              </a:rPr>
              <a:t>=6</a:t>
            </a:r>
            <a:r>
              <a:rPr lang="nb-NO" dirty="0" smtClean="0">
                <a:latin typeface="CMU Serif Roman" charset="0"/>
                <a:ea typeface="CMU Serif Roman" charset="0"/>
                <a:cs typeface="CMU Serif Roman" charset="0"/>
              </a:rPr>
              <a:t/>
            </a:r>
            <a:br>
              <a:rPr lang="nb-NO" dirty="0" smtClean="0">
                <a:latin typeface="CMU Serif Roman" charset="0"/>
                <a:ea typeface="CMU Serif Roman" charset="0"/>
                <a:cs typeface="CMU Serif Roman" charset="0"/>
              </a:rPr>
            </a:br>
            <a:r>
              <a:rPr lang="is-IS" dirty="0">
                <a:latin typeface="CMU Serif Roman" charset="0"/>
                <a:ea typeface="CMU Serif Roman" charset="0"/>
                <a:cs typeface="CMU Serif Roman" charset="0"/>
              </a:rPr>
              <a:t/>
            </a:r>
            <a:br>
              <a:rPr lang="is-IS" dirty="0">
                <a:latin typeface="CMU Serif Roman" charset="0"/>
                <a:ea typeface="CMU Serif Roman" charset="0"/>
                <a:cs typeface="CMU Serif Roman" charset="0"/>
              </a:rPr>
            </a:b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/>
            </a:r>
            <a:br>
              <a:rPr lang="en-US" dirty="0">
                <a:latin typeface="CMU Serif Roman" charset="0"/>
                <a:ea typeface="CMU Serif Roman" charset="0"/>
                <a:cs typeface="CMU Serif Roman" charset="0"/>
              </a:rPr>
            </a:br>
            <a:r>
              <a:rPr lang="is-IS" dirty="0">
                <a:latin typeface="CMU Serif Roman" charset="0"/>
                <a:ea typeface="CMU Serif Roman" charset="0"/>
                <a:cs typeface="CMU Serif Roman" charset="0"/>
              </a:rPr>
              <a:t/>
            </a:r>
            <a:br>
              <a:rPr lang="is-IS" dirty="0">
                <a:latin typeface="CMU Serif Roman" charset="0"/>
                <a:ea typeface="CMU Serif Roman" charset="0"/>
                <a:cs typeface="CMU Serif Roman" charset="0"/>
              </a:rPr>
            </a:br>
            <a:r>
              <a:rPr lang="nb-NO" dirty="0">
                <a:latin typeface="CMU Serif Roman" charset="0"/>
                <a:ea typeface="CMU Serif Roman" charset="0"/>
                <a:cs typeface="CMU Serif Roman" charset="0"/>
              </a:rPr>
              <a:t/>
            </a:r>
            <a:br>
              <a:rPr lang="nb-NO" dirty="0">
                <a:latin typeface="CMU Serif Roman" charset="0"/>
                <a:ea typeface="CMU Serif Roman" charset="0"/>
                <a:cs typeface="CMU Serif Roman" charset="0"/>
              </a:rPr>
            </a:b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39195" y="4058945"/>
            <a:ext cx="331361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Picoplankton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  </a:t>
            </a:r>
            <a:r>
              <a:rPr lang="nb-NO" dirty="0" smtClean="0">
                <a:latin typeface="CMU Serif Roman" charset="0"/>
                <a:ea typeface="CMU Serif Roman" charset="0"/>
                <a:cs typeface="CMU Serif Roman" charset="0"/>
              </a:rPr>
              <a:t>= </a:t>
            </a:r>
            <a:r>
              <a:rPr lang="is-IS" dirty="0">
                <a:latin typeface="CMU Serif Roman" charset="0"/>
                <a:ea typeface="CMU Serif Roman" charset="0"/>
                <a:cs typeface="CMU Serif Roman" charset="0"/>
              </a:rPr>
              <a:t>242 </a:t>
            </a:r>
            <a:r>
              <a:rPr lang="nb-NO" dirty="0">
                <a:latin typeface="CMU Serif Roman" charset="0"/>
                <a:ea typeface="CMU Serif Roman" charset="0"/>
                <a:cs typeface="CMU Serif Roman" charset="0"/>
              </a:rPr>
              <a:t>samples </a:t>
            </a:r>
            <a:r>
              <a:rPr lang="is-IS" dirty="0">
                <a:latin typeface="CMU Serif Roman" charset="0"/>
                <a:ea typeface="CMU Serif Roman" charset="0"/>
                <a:cs typeface="CMU Serif Roman" charset="0"/>
              </a:rPr>
              <a:t/>
            </a:r>
            <a:br>
              <a:rPr lang="is-IS" dirty="0">
                <a:latin typeface="CMU Serif Roman" charset="0"/>
                <a:ea typeface="CMU Serif Roman" charset="0"/>
                <a:cs typeface="CMU Serif Roman" charset="0"/>
              </a:rPr>
            </a:br>
            <a:r>
              <a:rPr lang="is-IS" dirty="0">
                <a:latin typeface="CMU Serif Roman" charset="0"/>
                <a:ea typeface="CMU Serif Roman" charset="0"/>
                <a:cs typeface="CMU Serif Roman" charset="0"/>
              </a:rPr>
              <a:t>Diatoms </a:t>
            </a:r>
            <a:r>
              <a:rPr lang="is-IS" dirty="0" smtClean="0">
                <a:latin typeface="CMU Serif Roman" charset="0"/>
                <a:ea typeface="CMU Serif Roman" charset="0"/>
                <a:cs typeface="CMU Serif Roman" charset="0"/>
              </a:rPr>
              <a:t>        </a:t>
            </a:r>
            <a:r>
              <a:rPr lang="nb-NO" dirty="0" smtClean="0">
                <a:latin typeface="CMU Serif Roman" charset="0"/>
                <a:ea typeface="CMU Serif Roman" charset="0"/>
                <a:cs typeface="CMU Serif Roman" charset="0"/>
              </a:rPr>
              <a:t>= </a:t>
            </a:r>
            <a:r>
              <a:rPr lang="is-IS" dirty="0" smtClean="0">
                <a:latin typeface="CMU Serif Roman" charset="0"/>
                <a:ea typeface="CMU Serif Roman" charset="0"/>
                <a:cs typeface="CMU Serif Roman" charset="0"/>
              </a:rPr>
              <a:t>306 </a:t>
            </a:r>
            <a:r>
              <a:rPr lang="nb-NO" dirty="0">
                <a:latin typeface="CMU Serif Roman" charset="0"/>
                <a:ea typeface="CMU Serif Roman" charset="0"/>
                <a:cs typeface="CMU Serif Roman" charset="0"/>
              </a:rPr>
              <a:t>samples</a:t>
            </a:r>
            <a:r>
              <a:rPr lang="is-IS" dirty="0">
                <a:latin typeface="CMU Serif Roman" charset="0"/>
                <a:ea typeface="CMU Serif Roman" charset="0"/>
                <a:cs typeface="CMU Serif Roman" charset="0"/>
              </a:rPr>
              <a:t/>
            </a:r>
            <a:br>
              <a:rPr lang="is-IS" dirty="0">
                <a:latin typeface="CMU Serif Roman" charset="0"/>
                <a:ea typeface="CMU Serif Roman" charset="0"/>
                <a:cs typeface="CMU Serif Roman" charset="0"/>
              </a:rPr>
            </a:b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Dinoflagellates </a:t>
            </a:r>
            <a:r>
              <a:rPr lang="nb-NO" dirty="0">
                <a:latin typeface="CMU Serif Roman" charset="0"/>
                <a:ea typeface="CMU Serif Roman" charset="0"/>
                <a:cs typeface="CMU Serif Roman" charset="0"/>
              </a:rPr>
              <a:t>= </a:t>
            </a:r>
            <a:r>
              <a:rPr lang="is-IS" dirty="0" smtClean="0">
                <a:latin typeface="CMU Serif Roman" charset="0"/>
                <a:ea typeface="CMU Serif Roman" charset="0"/>
                <a:cs typeface="CMU Serif Roman" charset="0"/>
              </a:rPr>
              <a:t>138 </a:t>
            </a:r>
            <a:r>
              <a:rPr lang="nb-NO" dirty="0">
                <a:latin typeface="CMU Serif Roman" charset="0"/>
                <a:ea typeface="CMU Serif Roman" charset="0"/>
                <a:cs typeface="CMU Serif Roman" charset="0"/>
              </a:rPr>
              <a:t>samples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96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Predictors</a:t>
            </a:r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771213" y="27731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843790" y="254832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/>
          </p:nvPr>
        </p:nvGraphicFramePr>
        <p:xfrm>
          <a:off x="554635" y="952444"/>
          <a:ext cx="6310860" cy="5791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98821"/>
                <a:gridCol w="4512039"/>
              </a:tblGrid>
              <a:tr h="258580">
                <a:tc>
                  <a:txBody>
                    <a:bodyPr/>
                    <a:lstStyle/>
                    <a:p>
                      <a:r>
                        <a:rPr lang="en-US" sz="1300" b="1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Name</a:t>
                      </a:r>
                      <a:endParaRPr lang="en-US" sz="1300" b="1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b="1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Description</a:t>
                      </a:r>
                      <a:endParaRPr lang="en-US" sz="1300" b="1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</a:tr>
              <a:tr h="258580">
                <a:tc>
                  <a:txBody>
                    <a:bodyPr/>
                    <a:lstStyle/>
                    <a:p>
                      <a:r>
                        <a:rPr lang="en-US" sz="1300" err="1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distcoast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Distance from coast</a:t>
                      </a:r>
                    </a:p>
                  </a:txBody>
                  <a:tcPr/>
                </a:tc>
              </a:tr>
              <a:tr h="258580"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bathy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Bathymetry (water depth)</a:t>
                      </a:r>
                    </a:p>
                  </a:txBody>
                  <a:tcPr/>
                </a:tc>
              </a:tr>
              <a:tr h="258580"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hour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Hour of day</a:t>
                      </a:r>
                    </a:p>
                  </a:txBody>
                  <a:tcPr/>
                </a:tc>
              </a:tr>
              <a:tr h="258580">
                <a:tc>
                  <a:txBody>
                    <a:bodyPr/>
                    <a:lstStyle/>
                    <a:p>
                      <a:r>
                        <a:rPr lang="en-US" sz="1300" err="1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timeofyear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Year day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</a:tr>
              <a:tr h="258580">
                <a:tc>
                  <a:txBody>
                    <a:bodyPr/>
                    <a:lstStyle/>
                    <a:p>
                      <a:r>
                        <a:rPr lang="en-US" sz="1300" err="1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chl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Chlorophyll (bottle data)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</a:tr>
              <a:tr h="258580"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no3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Nitrate (bottle data)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</a:tr>
              <a:tr h="258580">
                <a:tc>
                  <a:txBody>
                    <a:bodyPr/>
                    <a:lstStyle/>
                    <a:p>
                      <a:r>
                        <a:rPr lang="en-US" sz="1300" err="1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allhet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 (taxa)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</a:tr>
              <a:tr h="258580">
                <a:tc>
                  <a:txBody>
                    <a:bodyPr/>
                    <a:lstStyle/>
                    <a:p>
                      <a:r>
                        <a:rPr lang="en-US" sz="1300" err="1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ratiohet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Ratio of heterotrophs to autotrophs biomass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</a:tr>
              <a:tr h="258580"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par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Photosynthetically Active Radiation (CTD)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</a:tr>
              <a:tr h="258580"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temp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Temperature (CTD)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</a:tr>
              <a:tr h="258580"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salt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Salinity (CTD)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</a:tr>
              <a:tr h="258580">
                <a:tc>
                  <a:txBody>
                    <a:bodyPr/>
                    <a:lstStyle/>
                    <a:p>
                      <a:r>
                        <a:rPr lang="en-US" sz="1300" err="1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strat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Stratification (0-100m average)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</a:tr>
              <a:tr h="258580"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strat2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Stratification (5-100m density difference)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</a:tr>
              <a:tr h="258580"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MLD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Mixed layer depth (</a:t>
                      </a:r>
                      <a:r>
                        <a:rPr lang="en-US" sz="1300" err="1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deltaT</a:t>
                      </a:r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 = 0.2°C relative to 5m)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</a:tr>
              <a:tr h="258580">
                <a:tc>
                  <a:txBody>
                    <a:bodyPr/>
                    <a:lstStyle/>
                    <a:p>
                      <a:r>
                        <a:rPr lang="en-US" sz="1300" err="1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beamc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Beam c (CTD)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</a:tr>
              <a:tr h="258580">
                <a:tc>
                  <a:txBody>
                    <a:bodyPr/>
                    <a:lstStyle/>
                    <a:p>
                      <a:r>
                        <a:rPr lang="en-US" sz="1300" err="1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fluo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Fluorescence (CTD)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</a:tr>
              <a:tr h="258580"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slope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</a:tr>
              <a:tr h="258580">
                <a:tc>
                  <a:txBody>
                    <a:bodyPr/>
                    <a:lstStyle/>
                    <a:p>
                      <a:r>
                        <a:rPr lang="en-US" sz="1300" err="1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maxfluo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Maximum fluorescence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</a:tr>
              <a:tr h="258580">
                <a:tc>
                  <a:txBody>
                    <a:bodyPr/>
                    <a:lstStyle/>
                    <a:p>
                      <a:r>
                        <a:rPr lang="en-US" sz="1300" err="1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beamc_maxfluo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Beam-c at the maximum fluorescence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7689954" y="2064282"/>
            <a:ext cx="4392119" cy="31700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US" sz="2000" dirty="0" smtClean="0">
                <a:latin typeface="CMU Serif Roman" charset="0"/>
                <a:ea typeface="CMU Serif Roman" charset="0"/>
                <a:cs typeface="CMU Serif Roman" charset="0"/>
              </a:rPr>
              <a:t>Consider all possible feature permutations: 524,287 models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000" dirty="0" smtClean="0">
                <a:latin typeface="CMU Serif Roman" charset="0"/>
                <a:ea typeface="CMU Serif Roman" charset="0"/>
                <a:cs typeface="CMU Serif Roman" charset="0"/>
              </a:rPr>
              <a:t>Compute performance metrics for each model </a:t>
            </a:r>
            <a:r>
              <a:rPr lang="en-US" sz="2000" dirty="0" smtClean="0">
                <a:latin typeface="CMU Serif Roman" charset="0"/>
                <a:ea typeface="CMU Serif Roman" charset="0"/>
                <a:cs typeface="CMU Serif Roman" charset="0"/>
              </a:rPr>
              <a:t>(what </a:t>
            </a:r>
            <a:r>
              <a:rPr lang="en-US" sz="2000" dirty="0" smtClean="0">
                <a:latin typeface="CMU Serif Roman" charset="0"/>
                <a:ea typeface="CMU Serif Roman" charset="0"/>
                <a:cs typeface="CMU Serif Roman" charset="0"/>
              </a:rPr>
              <a:t>combination of features best predicts diatoms, </a:t>
            </a:r>
            <a:r>
              <a:rPr lang="en-US" sz="2000" dirty="0" err="1" smtClean="0">
                <a:latin typeface="CMU Serif Roman" charset="0"/>
                <a:ea typeface="CMU Serif Roman" charset="0"/>
                <a:cs typeface="CMU Serif Roman" charset="0"/>
              </a:rPr>
              <a:t>pico</a:t>
            </a:r>
            <a:r>
              <a:rPr lang="en-US" sz="2000" dirty="0" smtClean="0">
                <a:latin typeface="CMU Serif Roman" charset="0"/>
                <a:ea typeface="CMU Serif Roman" charset="0"/>
                <a:cs typeface="CMU Serif Roman" charset="0"/>
              </a:rPr>
              <a:t>, </a:t>
            </a:r>
            <a:r>
              <a:rPr lang="en-US" sz="2000" dirty="0" err="1" smtClean="0">
                <a:latin typeface="CMU Serif Roman" charset="0"/>
                <a:ea typeface="CMU Serif Roman" charset="0"/>
                <a:cs typeface="CMU Serif Roman" charset="0"/>
              </a:rPr>
              <a:t>dino</a:t>
            </a:r>
            <a:r>
              <a:rPr lang="en-US" sz="2000" dirty="0" smtClean="0">
                <a:latin typeface="CMU Serif Roman" charset="0"/>
                <a:ea typeface="CMU Serif Roman" charset="0"/>
                <a:cs typeface="CMU Serif Roman" charset="0"/>
              </a:rPr>
              <a:t>?)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000" dirty="0" smtClean="0">
                <a:latin typeface="CMU Serif Roman" charset="0"/>
                <a:ea typeface="CMU Serif Roman" charset="0"/>
                <a:cs typeface="CMU Serif Roman" charset="0"/>
              </a:rPr>
              <a:t>Sort list by </a:t>
            </a:r>
            <a:r>
              <a:rPr lang="en-US" sz="2000" dirty="0" smtClean="0">
                <a:latin typeface="CMU Serif Roman" charset="0"/>
                <a:ea typeface="CMU Serif Roman" charset="0"/>
                <a:cs typeface="CMU Serif Roman" charset="0"/>
              </a:rPr>
              <a:t>classification </a:t>
            </a:r>
            <a:r>
              <a:rPr lang="en-US" sz="2000" dirty="0" smtClean="0">
                <a:latin typeface="CMU Serif Roman" charset="0"/>
                <a:ea typeface="CMU Serif Roman" charset="0"/>
                <a:cs typeface="CMU Serif Roman" charset="0"/>
              </a:rPr>
              <a:t>performance (MCC)</a:t>
            </a:r>
          </a:p>
        </p:txBody>
      </p:sp>
      <p:sp>
        <p:nvSpPr>
          <p:cNvPr id="13" name="Right Brace 12"/>
          <p:cNvSpPr/>
          <p:nvPr/>
        </p:nvSpPr>
        <p:spPr>
          <a:xfrm>
            <a:off x="6985416" y="1060020"/>
            <a:ext cx="584617" cy="54864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84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38150" y="1930400"/>
            <a:ext cx="113157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SVM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model selection (</a:t>
            </a:r>
            <a:r>
              <a:rPr lang="en-US" i="1" dirty="0" err="1">
                <a:latin typeface="CMU Serif Roman" charset="0"/>
                <a:ea typeface="CMU Serif Roman" charset="0"/>
                <a:cs typeface="CMU Serif Roman" charset="0"/>
              </a:rPr>
              <a:t>k</a:t>
            </a:r>
            <a:r>
              <a:rPr lang="en-US" dirty="0" err="1">
                <a:latin typeface="CMU Serif Roman" charset="0"/>
                <a:ea typeface="CMU Serif Roman" charset="0"/>
                <a:cs typeface="CMU Serif Roman" charset="0"/>
              </a:rPr>
              <a:t>means</a:t>
            </a:r>
            <a:r>
              <a:rPr lang="en-US" dirty="0">
                <a:solidFill>
                  <a:srgbClr val="000000"/>
                </a:solidFill>
                <a:latin typeface="CMU Serif Roman" charset="0"/>
                <a:ea typeface="CMU Serif Roman" charset="0"/>
                <a:cs typeface="CMU Serif Roman" charset="0"/>
              </a:rPr>
              <a:t>=6)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54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9938</TotalTime>
  <Words>1118</Words>
  <Application>Microsoft Macintosh PowerPoint</Application>
  <PresentationFormat>Widescreen</PresentationFormat>
  <Paragraphs>265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Calibri</vt:lpstr>
      <vt:lpstr>Calibri Light</vt:lpstr>
      <vt:lpstr>Cambria Math</vt:lpstr>
      <vt:lpstr>CMU Serif Roman</vt:lpstr>
      <vt:lpstr>Arial</vt:lpstr>
      <vt:lpstr>Office Theme</vt:lpstr>
      <vt:lpstr>Classification of Phytoplankton Communities</vt:lpstr>
      <vt:lpstr>Overview of the approach</vt:lpstr>
      <vt:lpstr>Deriving phytoplankton community types from in-situ count data</vt:lpstr>
      <vt:lpstr>Community "types" using k-means clustering</vt:lpstr>
      <vt:lpstr>Community "types" using k-means clustering</vt:lpstr>
      <vt:lpstr>Classification model: Support Vector Machine (SVM)</vt:lpstr>
      <vt:lpstr>CTD dataset, kmeans=6     </vt:lpstr>
      <vt:lpstr>Predictors</vt:lpstr>
      <vt:lpstr>SVM model selection (kmeans=6)</vt:lpstr>
      <vt:lpstr>SVM model selection</vt:lpstr>
      <vt:lpstr>Analysis of best SVM model (optimized hyperparameters)</vt:lpstr>
      <vt:lpstr>Feature space</vt:lpstr>
      <vt:lpstr>SVM performance </vt:lpstr>
      <vt:lpstr>SVM model performance: learning curve</vt:lpstr>
      <vt:lpstr>Analysis of 2D SVM model (optimized hyperparameters)</vt:lpstr>
      <vt:lpstr>PowerPoint Presentation</vt:lpstr>
      <vt:lpstr>PowerPoint Presentation</vt:lpstr>
      <vt:lpstr>SVM model performance: learning curve</vt:lpstr>
    </vt:vector>
  </TitlesOfParts>
  <Company/>
  <LinksUpToDate>false</LinksUpToDate>
  <SharedDoc>false</SharedDoc>
  <HyperlinksChanged>false</HyperlinksChanged>
  <AppVersion>15.0041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Plankton Communities</dc:title>
  <dc:creator>Ben Yair Raanan</dc:creator>
  <cp:lastModifiedBy>Ben Yair Raanan</cp:lastModifiedBy>
  <cp:revision>256</cp:revision>
  <cp:lastPrinted>2018-01-09T21:04:22Z</cp:lastPrinted>
  <dcterms:created xsi:type="dcterms:W3CDTF">2017-05-16T17:46:55Z</dcterms:created>
  <dcterms:modified xsi:type="dcterms:W3CDTF">2018-01-09T21:26:22Z</dcterms:modified>
</cp:coreProperties>
</file>