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82" r:id="rId7"/>
    <p:sldId id="276" r:id="rId8"/>
    <p:sldId id="261" r:id="rId9"/>
    <p:sldId id="279" r:id="rId10"/>
    <p:sldId id="284" r:id="rId11"/>
    <p:sldId id="311" r:id="rId12"/>
    <p:sldId id="273" r:id="rId13"/>
    <p:sldId id="320" r:id="rId14"/>
    <p:sldId id="321" r:id="rId15"/>
    <p:sldId id="322" r:id="rId16"/>
    <p:sldId id="333" r:id="rId17"/>
    <p:sldId id="334" r:id="rId18"/>
    <p:sldId id="323" r:id="rId19"/>
    <p:sldId id="324" r:id="rId20"/>
    <p:sldId id="329" r:id="rId21"/>
    <p:sldId id="330" r:id="rId22"/>
    <p:sldId id="331" r:id="rId23"/>
    <p:sldId id="332" r:id="rId24"/>
    <p:sldId id="336" r:id="rId25"/>
    <p:sldId id="314" r:id="rId26"/>
    <p:sldId id="315" r:id="rId27"/>
    <p:sldId id="316" r:id="rId28"/>
    <p:sldId id="317" r:id="rId29"/>
    <p:sldId id="318" r:id="rId30"/>
    <p:sldId id="31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A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6"/>
    <p:restoredTop sz="94931"/>
  </p:normalViewPr>
  <p:slideViewPr>
    <p:cSldViewPr snapToGrid="0" snapToObjects="1">
      <p:cViewPr>
        <p:scale>
          <a:sx n="120" d="100"/>
          <a:sy n="120" d="100"/>
        </p:scale>
        <p:origin x="376" y="-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AA164-81AF-F84F-818D-400A452A0681}" type="datetimeFigureOut">
              <a:rPr lang="en-US" smtClean="0"/>
              <a:t>1/9/18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09063-5FFC-6647-AD84-FE71091E3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3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09063-5FFC-6647-AD84-FE71091E322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75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09063-5FFC-6647-AD84-FE71091E322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06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7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98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51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86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4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0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1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1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0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5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84653-64C5-DB43-B311-57CFF2D34B92}" type="datetimeFigureOut">
              <a:rPr lang="en-US" smtClean="0"/>
              <a:t>1/9/18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2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1947" y="744279"/>
            <a:ext cx="9798996" cy="1170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Classification of Phytoplankton Communities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7952" y="2038712"/>
            <a:ext cx="10706987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>
                <a:latin typeface="CMU Serif Roman" charset="0"/>
                <a:ea typeface="CMU Serif Roman" charset="0"/>
                <a:cs typeface="CMU Serif Roman" charset="0"/>
              </a:rPr>
              <a:t>Goal: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 investigate the presence/absence and robustness of a relationship between phytoplankton taxa and various environmental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predictors</a:t>
            </a: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b="1" u="sng" dirty="0">
                <a:latin typeface="CMU Serif Roman" charset="0"/>
                <a:ea typeface="CMU Serif Roman" charset="0"/>
                <a:cs typeface="CMU Serif Roman" charset="0"/>
              </a:rPr>
              <a:t>Main conclusions</a:t>
            </a:r>
            <a:r>
              <a:rPr lang="en-US" b="1" u="sng" dirty="0" smtClean="0">
                <a:latin typeface="CMU Serif Roman" charset="0"/>
                <a:ea typeface="CMU Serif Roman" charset="0"/>
                <a:cs typeface="CMU Serif Roman" charset="0"/>
              </a:rPr>
              <a:t>: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In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the CTD dataset, phytoplankton taxa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classification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performance is limited by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feature discriminatory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power, not by sample size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.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Explored features are limited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in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their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ability to separate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communities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dominated by Dinoflagellates.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Consistent high-bias model performance across all feature combinations may indicate the presence of noise in the response variable, i.e., the count data from which the community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taxa composition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is derived.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The predictive power of features that do not measure biological properties directly (e.g., time of year, water temp, distance from coast,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etc.)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suggests that a hierarchical approach that leverages these variables as priors (e.g., in a Bayesian network) may be more appropriate.</a:t>
            </a:r>
          </a:p>
        </p:txBody>
      </p:sp>
    </p:spTree>
    <p:extLst>
      <p:ext uri="{BB962C8B-B14F-4D97-AF65-F5344CB8AC3E}">
        <p14:creationId xmlns:p14="http://schemas.microsoft.com/office/powerpoint/2010/main" val="296879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Evaluation metrics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56854" y="1335622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CMU Serif Roman" charset="0"/>
                <a:ea typeface="CMU Serif Roman" charset="0"/>
                <a:cs typeface="CMU Serif Roman" charset="0"/>
              </a:rPr>
              <a:t>Confusion matrix</a:t>
            </a:r>
            <a:endParaRPr lang="en-US" b="1">
              <a:latin typeface="CMU Serif Roman" charset="0"/>
              <a:ea typeface="CMU Serif Roman" charset="0"/>
              <a:cs typeface="CMU Serif Roman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50393" y="1810174"/>
          <a:ext cx="2194560" cy="21989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7280"/>
                <a:gridCol w="1097280"/>
              </a:tblGrid>
              <a:tr h="1099489"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TP</a:t>
                      </a:r>
                      <a:endParaRPr lang="en-US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FN</a:t>
                      </a:r>
                      <a:endParaRPr lang="en-US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099489"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FP</a:t>
                      </a:r>
                      <a:endParaRPr lang="en-US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TN</a:t>
                      </a:r>
                      <a:endParaRPr lang="en-US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 rot="16200000">
            <a:off x="-135397" y="2724997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True label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35589" y="4229212"/>
            <a:ext cx="1585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latin typeface="CMU Serif Roman" charset="0"/>
                <a:ea typeface="CMU Serif Roman" charset="0"/>
                <a:cs typeface="CMU Serif Roman" charset="0"/>
              </a:rPr>
              <a:t>Predicted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label</a:t>
            </a:r>
            <a:endParaRPr lang="en-US" sz="1600">
              <a:latin typeface="CMU Serif Roman" charset="0"/>
              <a:ea typeface="CMU Serif Roman" charset="0"/>
              <a:cs typeface="CMU Serif Roman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93727" y="2154094"/>
            <a:ext cx="364202" cy="1466807"/>
            <a:chOff x="570335" y="2037654"/>
            <a:chExt cx="364202" cy="1466807"/>
          </a:xfrm>
        </p:grpSpPr>
        <p:sp>
          <p:nvSpPr>
            <p:cNvPr id="10" name="TextBox 9"/>
            <p:cNvSpPr txBox="1"/>
            <p:nvPr/>
          </p:nvSpPr>
          <p:spPr>
            <a:xfrm>
              <a:off x="570335" y="2037654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>
                  <a:latin typeface="Latin Modern Math" charset="0"/>
                  <a:ea typeface="Latin Modern Math" charset="0"/>
                  <a:cs typeface="Latin Modern Math" charset="0"/>
                </a:rPr>
                <a:t>+</a:t>
              </a:r>
              <a:endParaRPr lang="en-US" b="1">
                <a:latin typeface="Latin Modern Math" charset="0"/>
                <a:ea typeface="Latin Modern Math" charset="0"/>
                <a:cs typeface="Latin Modern Math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21631" y="3135129"/>
              <a:ext cx="261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>
                  <a:latin typeface="Latin Modern Math" charset="0"/>
                  <a:ea typeface="Latin Modern Math" charset="0"/>
                  <a:cs typeface="Latin Modern Math" charset="0"/>
                </a:rPr>
                <a:t>-</a:t>
              </a:r>
              <a:endParaRPr lang="en-US" b="1">
                <a:latin typeface="Latin Modern Math" charset="0"/>
                <a:ea typeface="Latin Modern Math" charset="0"/>
                <a:cs typeface="Latin Modern Math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56404" y="3990654"/>
            <a:ext cx="1464153" cy="369332"/>
            <a:chOff x="557617" y="1856085"/>
            <a:chExt cx="1464153" cy="369332"/>
          </a:xfrm>
        </p:grpSpPr>
        <p:sp>
          <p:nvSpPr>
            <p:cNvPr id="14" name="TextBox 13"/>
            <p:cNvSpPr txBox="1"/>
            <p:nvPr/>
          </p:nvSpPr>
          <p:spPr>
            <a:xfrm>
              <a:off x="557617" y="1856085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>
                  <a:latin typeface="Latin Modern Math" charset="0"/>
                  <a:ea typeface="Latin Modern Math" charset="0"/>
                  <a:cs typeface="Latin Modern Math" charset="0"/>
                </a:rPr>
                <a:t>+</a:t>
              </a:r>
              <a:endParaRPr lang="en-US" b="1">
                <a:latin typeface="Latin Modern Math" charset="0"/>
                <a:ea typeface="Latin Modern Math" charset="0"/>
                <a:cs typeface="Latin Modern Math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60160" y="1856085"/>
              <a:ext cx="261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>
                  <a:latin typeface="Latin Modern Math" charset="0"/>
                  <a:ea typeface="Latin Modern Math" charset="0"/>
                  <a:cs typeface="Latin Modern Math" charset="0"/>
                </a:rPr>
                <a:t>-</a:t>
              </a:r>
              <a:endParaRPr lang="en-US" b="1">
                <a:latin typeface="Latin Modern Math" charset="0"/>
                <a:ea typeface="Latin Modern Math" charset="0"/>
                <a:cs typeface="Latin Modern Math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019187" y="4818604"/>
            <a:ext cx="2056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TP</a:t>
            </a:r>
            <a:r>
              <a:rPr lang="en-US">
                <a:latin typeface="CMU Serif Roman" charset="0"/>
                <a:ea typeface="CMU Serif Roman" charset="0"/>
                <a:cs typeface="CMU Serif Roman" charset="0"/>
              </a:rPr>
              <a:t>: true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positive</a:t>
            </a:r>
          </a:p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TN</a:t>
            </a:r>
            <a:r>
              <a:rPr lang="en-US">
                <a:latin typeface="CMU Serif Roman" charset="0"/>
                <a:ea typeface="CMU Serif Roman" charset="0"/>
                <a:cs typeface="CMU Serif Roman" charset="0"/>
              </a:rPr>
              <a:t>: true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negative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FP</a:t>
            </a:r>
            <a:r>
              <a:rPr lang="en-US">
                <a:latin typeface="CMU Serif Roman" charset="0"/>
                <a:ea typeface="CMU Serif Roman" charset="0"/>
                <a:cs typeface="CMU Serif Roman" charset="0"/>
              </a:rPr>
              <a:t>: false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positive</a:t>
            </a:r>
          </a:p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FN</a:t>
            </a:r>
            <a:r>
              <a:rPr lang="en-US">
                <a:latin typeface="CMU Serif Roman" charset="0"/>
                <a:ea typeface="CMU Serif Roman" charset="0"/>
                <a:cs typeface="CMU Serif Roman" charset="0"/>
              </a:rPr>
              <a:t>: false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negative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4211894" y="1325563"/>
                <a:ext cx="7796330" cy="4974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charset="0"/>
                  <a:buChar char="•"/>
                </a:pPr>
                <a:r>
                  <a:rPr lang="en-US" sz="1600" b="1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Accuracy (ACC) —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 the ratio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of correctly predicted observation to the total observations.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Accuracy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is a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good measure of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model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performance, but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only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for symmetric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datasets where values of false positive and false negatives are almost same. </a:t>
                </a:r>
                <a:endParaRPr lang="en-US" sz="1600" dirty="0" smtClean="0">
                  <a:latin typeface="CMU Serif Roman" charset="0"/>
                  <a:ea typeface="CMU Serif Roman" charset="0"/>
                  <a:cs typeface="CMU Serif Roman" charset="0"/>
                </a:endParaRPr>
              </a:p>
              <a:p>
                <a:pPr algn="ctr"/>
                <a:r>
                  <a:rPr lang="en-US" sz="1600" b="1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ACC </a:t>
                </a:r>
                <a:r>
                  <a:rPr lang="en-US" sz="1600" b="1" dirty="0">
                    <a:latin typeface="CMU Serif Roman" charset="0"/>
                    <a:ea typeface="CMU Serif Roman" charset="0"/>
                    <a:cs typeface="CMU Serif Roman" charset="0"/>
                  </a:rPr>
                  <a:t>= </a:t>
                </a:r>
                <a:r>
                  <a:rPr lang="en-US" sz="1600" b="1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TP+TN/TP+FP+FN+TN</a:t>
                </a:r>
              </a:p>
              <a:p>
                <a:pPr algn="ctr"/>
                <a:endParaRPr lang="en-US" sz="1600" b="1" dirty="0">
                  <a:latin typeface="CMU Serif Roman" charset="0"/>
                  <a:ea typeface="CMU Serif Roman" charset="0"/>
                  <a:cs typeface="CMU Serif Roman" charset="0"/>
                </a:endParaRPr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sz="1600" b="1" dirty="0">
                    <a:latin typeface="CMU Serif Roman" charset="0"/>
                    <a:ea typeface="CMU Serif Roman" charset="0"/>
                    <a:cs typeface="CMU Serif Roman" charset="0"/>
                  </a:rPr>
                  <a:t>F1-score </a:t>
                </a:r>
                <a:r>
                  <a:rPr lang="en-US" sz="1600" b="1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—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the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harmonic mean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of Precision and Recall. This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score takes both false positives and false negatives into account.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F1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is usually more useful than accuracy, especially if you have an uneven class distribution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.</a:t>
                </a:r>
              </a:p>
              <a:p>
                <a:pPr algn="ctr">
                  <a:spcBef>
                    <a:spcPts val="1000"/>
                  </a:spcBef>
                </a:pPr>
                <a:r>
                  <a:rPr lang="en-US" sz="1600" b="1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F1 Score </a:t>
                </a:r>
                <a:r>
                  <a:rPr lang="en-US" sz="1600" b="1" dirty="0">
                    <a:latin typeface="CMU Serif Roman" charset="0"/>
                    <a:ea typeface="CMU Serif Roman" charset="0"/>
                    <a:cs typeface="CMU Serif Roman" charset="0"/>
                  </a:rPr>
                  <a:t>= 2*(Recall * Precision) / (Recall + Precision</a:t>
                </a:r>
                <a:r>
                  <a:rPr lang="en-US" sz="1600" b="1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)</a:t>
                </a:r>
              </a:p>
              <a:p>
                <a:pPr algn="ctr"/>
                <a:endParaRPr lang="en-US" sz="1600" b="1" dirty="0" smtClean="0">
                  <a:latin typeface="CMU Serif Roman" charset="0"/>
                  <a:ea typeface="CMU Serif Roman" charset="0"/>
                  <a:cs typeface="CMU Serif Roman" charset="0"/>
                </a:endParaRPr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sz="1600" b="1" dirty="0">
                    <a:latin typeface="CMU Serif Roman" charset="0"/>
                    <a:ea typeface="CMU Serif Roman" charset="0"/>
                    <a:cs typeface="CMU Serif Roman" charset="0"/>
                  </a:rPr>
                  <a:t>Matthews Correlation Coefficient (MCC) —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takes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into account true and false positives and negatives and is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regarded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as a balanced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measure,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which can be used even if the classes are of very different sizes.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MCC returns </a:t>
                </a:r>
                <a:r>
                  <a:rPr lang="en-US" sz="1600" dirty="0">
                    <a:latin typeface="CMU Serif Roman" charset="0"/>
                    <a:ea typeface="CMU Serif Roman" charset="0"/>
                    <a:cs typeface="CMU Serif Roman" charset="0"/>
                  </a:rPr>
                  <a:t>a value between −1 and +1. A coefficient of +1 represents a perfect prediction, 0 no better than random prediction and −1 indicates total disagreement between prediction and </a:t>
                </a:r>
                <a:r>
                  <a:rPr lang="en-US" sz="1600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observation.</a:t>
                </a:r>
              </a:p>
              <a:p>
                <a:pPr algn="ctr"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600" b="1">
                          <a:solidFill>
                            <a:prstClr val="black"/>
                          </a:solidFill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m:t>MCC</m:t>
                      </m:r>
                      <m:r>
                        <m:rPr>
                          <m:nor/>
                        </m:rPr>
                        <a:rPr lang="en-US" sz="1600" b="1">
                          <a:solidFill>
                            <a:prstClr val="black"/>
                          </a:solidFill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m:t> =</m:t>
                      </m:r>
                      <m:f>
                        <m:fPr>
                          <m:ctrlPr>
                            <a:rPr lang="mr-IN" sz="1600" b="1" i="1" smtClean="0">
                              <a:solidFill>
                                <a:prstClr val="black"/>
                              </a:solidFill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600" b="1">
                              <a:latin typeface="CMU Serif Roman" charset="0"/>
                              <a:ea typeface="CMU Serif Roman" charset="0"/>
                              <a:cs typeface="CMU Serif Roman" charset="0"/>
                            </a:rPr>
                            <m:t>TP</m:t>
                          </m:r>
                          <m:r>
                            <a:rPr lang="en-US" sz="1600" b="1" i="1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1600" b="1">
                              <a:latin typeface="CMU Serif Roman" charset="0"/>
                              <a:ea typeface="CMU Serif Roman" charset="0"/>
                              <a:cs typeface="CMU Serif Roman" charset="0"/>
                            </a:rPr>
                            <m:t>TN</m:t>
                          </m:r>
                          <m:r>
                            <m:rPr>
                              <m:nor/>
                            </m:rPr>
                            <a:rPr lang="en-US" sz="1600" b="1" i="0" smtClean="0">
                              <a:latin typeface="CMU Serif Roman" charset="0"/>
                              <a:ea typeface="CMU Serif Roman" charset="0"/>
                              <a:cs typeface="CMU Serif Roman" charset="0"/>
                            </a:rPr>
                            <m:t> − </m:t>
                          </m:r>
                          <m:r>
                            <m:rPr>
                              <m:nor/>
                            </m:rPr>
                            <a:rPr lang="en-US" sz="1600" b="1" i="0" smtClean="0">
                              <a:latin typeface="CMU Serif Roman" charset="0"/>
                              <a:ea typeface="CMU Serif Roman" charset="0"/>
                              <a:cs typeface="CMU Serif Roman" charset="0"/>
                            </a:rPr>
                            <m:t>FP</m:t>
                          </m:r>
                          <m:r>
                            <a:rPr lang="en-US" sz="1600" b="1" i="1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1600" b="1">
                              <a:latin typeface="CMU Serif Roman" charset="0"/>
                              <a:ea typeface="CMU Serif Roman" charset="0"/>
                              <a:cs typeface="CMU Serif Roman" charset="0"/>
                            </a:rPr>
                            <m:t>FN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mr-IN" sz="1600" b="1" i="1" smtClean="0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b="1" i="1" smtClean="0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TP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FP</m:t>
                              </m:r>
                              <m:r>
                                <m:rPr>
                                  <m:nor/>
                                </m:rPr>
                                <a:rPr lang="en-US" sz="1600" b="1" i="0" smtClean="0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)(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TP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FN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)(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TN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FP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)(</m:t>
                              </m:r>
                              <m:r>
                                <m:rPr>
                                  <m:nor/>
                                </m:rPr>
                                <a:rPr lang="en-US" sz="1600" b="1" i="0" smtClean="0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TN</m:t>
                              </m:r>
                              <m:r>
                                <m:rPr>
                                  <m:nor/>
                                </m:rPr>
                                <a:rPr lang="en-US" sz="1600" b="1" i="0" smtClean="0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sz="1600" b="1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FN</m:t>
                              </m:r>
                              <m:r>
                                <m:rPr>
                                  <m:nor/>
                                </m:rPr>
                                <a:rPr lang="en-US" sz="1600" b="1" i="0" smtClean="0">
                                  <a:latin typeface="CMU Serif Roman" charset="0"/>
                                  <a:ea typeface="CMU Serif Roman" charset="0"/>
                                  <a:cs typeface="CMU Serif Roman" charset="0"/>
                                </a:rPr>
                                <m:t>)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1600" b="1" dirty="0">
                  <a:latin typeface="CMU Serif Roman" charset="0"/>
                  <a:ea typeface="CMU Serif Roman" charset="0"/>
                  <a:cs typeface="CMU Serif Roman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894" y="1325563"/>
                <a:ext cx="7796330" cy="4974054"/>
              </a:xfrm>
              <a:prstGeom prst="rect">
                <a:avLst/>
              </a:prstGeom>
              <a:blipFill rotWithShape="0">
                <a:blip r:embed="rId3"/>
                <a:stretch>
                  <a:fillRect l="-313" t="-368" r="-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6731316" y="966290"/>
            <a:ext cx="2757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CMU Serif Roman" charset="0"/>
                <a:ea typeface="CMU Serif Roman" charset="0"/>
                <a:cs typeface="CMU Serif Roman" charset="0"/>
              </a:rPr>
              <a:t>Model evaluation metrics</a:t>
            </a:r>
            <a:endParaRPr lang="en-US" b="1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60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12024" y="4203337"/>
            <a:ext cx="11315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b-NO" b="1" dirty="0">
                <a:latin typeface="CMU Serif Roman" charset="0"/>
                <a:ea typeface="CMU Serif Roman" charset="0"/>
                <a:cs typeface="CMU Serif Roman" charset="0"/>
              </a:rPr>
              <a:t>CTD </a:t>
            </a:r>
            <a:r>
              <a:rPr lang="nb-NO" b="1" dirty="0" err="1" smtClean="0">
                <a:latin typeface="CMU Serif Roman" charset="0"/>
                <a:ea typeface="CMU Serif Roman" charset="0"/>
                <a:cs typeface="CMU Serif Roman" charset="0"/>
              </a:rPr>
              <a:t>dataset</a:t>
            </a:r>
            <a:r>
              <a:rPr lang="nb-NO" b="1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nb-NO" b="1" i="1" dirty="0" err="1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nb-NO" b="1" dirty="0" err="1" smtClean="0">
                <a:latin typeface="CMU Serif Roman" charset="0"/>
                <a:ea typeface="CMU Serif Roman" charset="0"/>
                <a:cs typeface="CMU Serif Roman" charset="0"/>
              </a:rPr>
              <a:t>means</a:t>
            </a:r>
            <a:r>
              <a:rPr lang="nb-NO" b="1" dirty="0" smtClean="0">
                <a:latin typeface="CMU Serif Roman" charset="0"/>
                <a:ea typeface="CMU Serif Roman" charset="0"/>
                <a:cs typeface="CMU Serif Roman" charset="0"/>
              </a:rPr>
              <a:t>=6</a:t>
            </a:r>
            <a: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is-IS" dirty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en-US" dirty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is-IS" dirty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nb-NO" dirty="0">
                <a:latin typeface="CMU Serif Roman" charset="0"/>
                <a:ea typeface="CMU Serif Roman" charset="0"/>
                <a:cs typeface="CMU Serif Roman" charset="0"/>
              </a:rPr>
            </a:b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39195" y="4058945"/>
            <a:ext cx="33136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Picoplankton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 </a:t>
            </a:r>
            <a: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  <a:t>= </a:t>
            </a: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>242 </a:t>
            </a: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>samples </a:t>
            </a: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is-IS" dirty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>Diatoms </a:t>
            </a:r>
            <a:r>
              <a:rPr lang="is-IS" dirty="0" smtClean="0">
                <a:latin typeface="CMU Serif Roman" charset="0"/>
                <a:ea typeface="CMU Serif Roman" charset="0"/>
                <a:cs typeface="CMU Serif Roman" charset="0"/>
              </a:rPr>
              <a:t>        </a:t>
            </a:r>
            <a: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  <a:t>= </a:t>
            </a:r>
            <a:r>
              <a:rPr lang="is-IS" dirty="0" smtClean="0">
                <a:latin typeface="CMU Serif Roman" charset="0"/>
                <a:ea typeface="CMU Serif Roman" charset="0"/>
                <a:cs typeface="CMU Serif Roman" charset="0"/>
              </a:rPr>
              <a:t>306 </a:t>
            </a: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>samples</a:t>
            </a: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is-IS" dirty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Dinoflagellates </a:t>
            </a: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>= </a:t>
            </a:r>
            <a:r>
              <a:rPr lang="is-IS" dirty="0" smtClean="0">
                <a:latin typeface="CMU Serif Roman" charset="0"/>
                <a:ea typeface="CMU Serif Roman" charset="0"/>
                <a:cs typeface="CMU Serif Roman" charset="0"/>
              </a:rPr>
              <a:t>138 </a:t>
            </a: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>samples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82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Predictors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771213" y="27731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843790" y="25483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271800"/>
              </p:ext>
            </p:extLst>
          </p:nvPr>
        </p:nvGraphicFramePr>
        <p:xfrm>
          <a:off x="554635" y="952444"/>
          <a:ext cx="6310860" cy="579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98821"/>
                <a:gridCol w="4512039"/>
              </a:tblGrid>
              <a:tr h="258580">
                <a:tc>
                  <a:txBody>
                    <a:bodyPr/>
                    <a:lstStyle/>
                    <a:p>
                      <a:r>
                        <a:rPr lang="en-US" sz="1300" b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Name</a:t>
                      </a:r>
                      <a:endParaRPr lang="en-US" sz="1300" b="1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Description</a:t>
                      </a:r>
                      <a:endParaRPr lang="en-US" sz="1300" b="1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Distance from coast</a:t>
                      </a: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Bathymetry (water depth)</a:t>
                      </a: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hour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Hour of day</a:t>
                      </a: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Year day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Chlorophyll (bottle data)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no3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Nitrate (bottle data)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allhet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(taxa)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ratiohet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Ratio of heterotrophs to autotrophs biomass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par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Photosynthetically Active Radiation (CTD)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temp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Temperature (CTD)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salt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Salinity (CTD)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strat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Stratification (0-100m average)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strat2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Stratification (5-100m density difference)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MLD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Mixed layer depth (</a:t>
                      </a:r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deltaT</a:t>
                      </a:r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= 0.2°C relative to 5m)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 c (CTD)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fluo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Fluorescence (CTD)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slope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Maximum fluorescence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  <a:tr h="258580">
                <a:tc>
                  <a:txBody>
                    <a:bodyPr/>
                    <a:lstStyle/>
                    <a:p>
                      <a:r>
                        <a:rPr lang="en-US" sz="1300" err="1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beamc_maxfluo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Beam-c at the maximum fluorescence</a:t>
                      </a:r>
                      <a:endParaRPr lang="en-US" sz="1300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689954" y="2064282"/>
            <a:ext cx="4392119" cy="3477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Consider all possible feature permutations: 524,287 models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Compute performance metrics for each model on a per class basis (e.g., what combination of features best predicts diatoms, </a:t>
            </a:r>
            <a:r>
              <a:rPr lang="en-US" sz="2000" dirty="0" err="1" smtClean="0">
                <a:latin typeface="CMU Serif Roman" charset="0"/>
                <a:ea typeface="CMU Serif Roman" charset="0"/>
                <a:cs typeface="CMU Serif Roman" charset="0"/>
              </a:rPr>
              <a:t>pico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sz="2000" dirty="0" err="1" smtClean="0">
                <a:latin typeface="CMU Serif Roman" charset="0"/>
                <a:ea typeface="CMU Serif Roman" charset="0"/>
                <a:cs typeface="CMU Serif Roman" charset="0"/>
              </a:rPr>
              <a:t>dino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?)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Sort list by </a:t>
            </a:r>
            <a:r>
              <a:rPr lang="en-US" sz="2000" dirty="0">
                <a:latin typeface="CMU Serif Roman" charset="0"/>
                <a:ea typeface="CMU Serif Roman" charset="0"/>
                <a:cs typeface="CMU Serif Roman" charset="0"/>
              </a:rPr>
              <a:t>per class 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classification performance (MCC)</a:t>
            </a:r>
          </a:p>
        </p:txBody>
      </p:sp>
      <p:sp>
        <p:nvSpPr>
          <p:cNvPr id="13" name="Right Brace 12"/>
          <p:cNvSpPr/>
          <p:nvPr/>
        </p:nvSpPr>
        <p:spPr>
          <a:xfrm>
            <a:off x="6985416" y="1060020"/>
            <a:ext cx="584617" cy="5486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19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38150" y="1930400"/>
            <a:ext cx="11315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model selection (</a:t>
            </a:r>
            <a:r>
              <a:rPr lang="en-US" i="1" dirty="0" err="1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err="1">
                <a:latin typeface="CMU Serif Roman" charset="0"/>
                <a:ea typeface="CMU Serif Roman" charset="0"/>
                <a:cs typeface="CMU Serif Roman" charset="0"/>
              </a:rPr>
              <a:t>means</a:t>
            </a:r>
            <a:r>
              <a:rPr lang="en-US" dirty="0">
                <a:solidFill>
                  <a:srgbClr val="000000"/>
                </a:solidFill>
                <a:latin typeface="CMU Serif Roman" charset="0"/>
                <a:ea typeface="CMU Serif Roman" charset="0"/>
                <a:cs typeface="CMU Serif Roman" charset="0"/>
              </a:rPr>
              <a:t>=6)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7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25635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selection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765517"/>
              </p:ext>
            </p:extLst>
          </p:nvPr>
        </p:nvGraphicFramePr>
        <p:xfrm>
          <a:off x="120651" y="1684888"/>
          <a:ext cx="11950698" cy="27987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3420"/>
                <a:gridCol w="5378878"/>
                <a:gridCol w="781050"/>
                <a:gridCol w="781050"/>
                <a:gridCol w="781050"/>
                <a:gridCol w="781050"/>
                <a:gridCol w="781050"/>
                <a:gridCol w="901701"/>
                <a:gridCol w="660399"/>
                <a:gridCol w="781050"/>
              </a:tblGrid>
              <a:tr h="2143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Model name</a:t>
                      </a:r>
                      <a:endParaRPr lang="en-US" sz="18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F1-score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TPR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Precision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Recall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gamma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timeofyear+chl+allhet+ratiohet+temp+maxfluo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0.6622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0.1137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2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timeofyear+chl+allhet+temp+maxfluo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0.6561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0.7578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0.1141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distcoast+timeofyear+chl+allhet+ratiohet+maxfluo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0.6449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0.7481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0.8542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0.7956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4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timeofyear+chl+no3+allhet+temp+maxfluo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0.6378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0.7444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0.7902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5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bathy+timeofyear+chl+allhet+maxfluo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0.6377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0.7343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0.7786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0.7343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6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timeofyear+chl+allhet+beamc+maxfluo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0.6348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0.7346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0.7183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0.7183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7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0.6347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0.7298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0.7298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8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bathy+timeofyear+chl+allhet+ratiohet+temp+maxfluo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0.6344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9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distcoast+timeofyear+chl+allhet+beamc+maxfluo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0.6307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0.8484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10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timeofyear+chl+allhet+ratiohet+maxfluo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0.6307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0.7382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0.7253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0.1238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0.7253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0651" y="1315556"/>
            <a:ext cx="6862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Top 10 models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sorted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by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MCC score (averaged over all 3 classes):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5162" y="5043488"/>
            <a:ext cx="542167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Dominating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features are: </a:t>
            </a:r>
            <a:r>
              <a:rPr lang="en-US" b="1" dirty="0" err="1">
                <a:latin typeface="CMU Serif Roman" charset="0"/>
                <a:ea typeface="CMU Serif Roman" charset="0"/>
                <a:cs typeface="CMU Serif Roman" charset="0"/>
              </a:rPr>
              <a:t>timeofyear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b="1" dirty="0" err="1" smtClean="0">
                <a:latin typeface="CMU Serif Roman" charset="0"/>
                <a:ea typeface="CMU Serif Roman" charset="0"/>
                <a:cs typeface="CMU Serif Roman" charset="0"/>
              </a:rPr>
              <a:t>chl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 and </a:t>
            </a:r>
            <a:r>
              <a:rPr lang="en-US" b="1" dirty="0" err="1" smtClean="0">
                <a:latin typeface="CMU Serif Roman" charset="0"/>
                <a:ea typeface="CMU Serif Roman" charset="0"/>
                <a:cs typeface="CMU Serif Roman" charset="0"/>
              </a:rPr>
              <a:t>allhet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112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25635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selection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338149"/>
              </p:ext>
            </p:extLst>
          </p:nvPr>
        </p:nvGraphicFramePr>
        <p:xfrm>
          <a:off x="127002" y="1684888"/>
          <a:ext cx="11925302" cy="27987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2733"/>
                <a:gridCol w="5493865"/>
                <a:gridCol w="763588"/>
                <a:gridCol w="763588"/>
                <a:gridCol w="763588"/>
                <a:gridCol w="763588"/>
                <a:gridCol w="763588"/>
                <a:gridCol w="893760"/>
                <a:gridCol w="633416"/>
                <a:gridCol w="763588"/>
              </a:tblGrid>
              <a:tr h="2143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Model name</a:t>
                      </a:r>
                      <a:endParaRPr lang="en-US" sz="18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F1-score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Precision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Recall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gamma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bathy+timeofyear+temp+salt+beamc+beamc_maxfluo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0.5840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0.7061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0.6933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0.1389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0.6933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2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distcoast+timeofyear+temp+beamc+fluo+maxfluo+beamc_maxfluo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0.5815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0.6997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0.6896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0.1377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0.6896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bathy+timeofyear+temp+beamc+beamc_maxfluo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0.5810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0.7009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0.1387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0.7468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4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timeofyear+temp+beamc+beamc_maxfluo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0.5735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0.6968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0.1408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0.7389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5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distcoast+timeofyear+temp+salt+strat+beamc+beamc_maxfluo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0.5677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0.6918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0.6773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0.1474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0.7503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0.6773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6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distcoast+timeofyear+temp+salt+beamc+maxfluo+beamc_maxfluo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0.5671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0.6692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0.1476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0.6692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7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timeofyear+temp+salt+beamc+beamc_maxfluo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0.5652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0.8270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0.6765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0.1425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0.6765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8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distcoast+timeofyear+temp+beamc+maxfluo+beamc_maxfluo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0.5647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0.6816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0.6726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0.1445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0.7473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0.6726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9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distcoast+timeofyear+temp+beamc+fluo+beamc_maxfluo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0.5643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0.6736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0.1442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0.6736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10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distcoast+timeofyear+temp+beamc+beamc_maxfluo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0.5640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0.6853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0.6760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0.1437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0.6760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636285" y="5155264"/>
            <a:ext cx="89194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smtClean="0">
                <a:solidFill>
                  <a:srgbClr val="000000"/>
                </a:solidFill>
                <a:latin typeface="CMU Serif Roman" charset="0"/>
                <a:ea typeface="CMU Serif Roman" charset="0"/>
                <a:cs typeface="CMU Serif Roman" charset="0"/>
              </a:rPr>
              <a:t>Features</a:t>
            </a:r>
            <a:r>
              <a:rPr lang="en-US" sz="4400" b="1" smtClean="0">
                <a:latin typeface="CMU Serif Roman" charset="0"/>
                <a:ea typeface="CMU Serif Roman" charset="0"/>
                <a:cs typeface="CMU Serif Roman" charset="0"/>
              </a:rPr>
              <a:t> from autonomous </a:t>
            </a:r>
            <a:r>
              <a:rPr lang="en-US" sz="4400" b="1">
                <a:latin typeface="CMU Serif Roman" charset="0"/>
                <a:ea typeface="CMU Serif Roman" charset="0"/>
                <a:cs typeface="CMU Serif Roman" charset="0"/>
              </a:rPr>
              <a:t>sensors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651" y="1315556"/>
            <a:ext cx="6862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Top 10 models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sorted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by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MCC score (averaged over all 3 classes):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36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38150" y="1930400"/>
            <a:ext cx="11315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Analysis of </a:t>
            </a:r>
            <a:r>
              <a:rPr lang="en-US" u="sng" dirty="0" smtClean="0">
                <a:latin typeface="CMU Serif Roman" charset="0"/>
                <a:ea typeface="CMU Serif Roman" charset="0"/>
                <a:cs typeface="CMU Serif Roman" charset="0"/>
              </a:rPr>
              <a:t>best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SVM model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(optimized hyperparameters)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277190"/>
              </p:ext>
            </p:extLst>
          </p:nvPr>
        </p:nvGraphicFramePr>
        <p:xfrm>
          <a:off x="2545855" y="3776604"/>
          <a:ext cx="7100291" cy="8729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100291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2400" b="1" u="none" strike="noStrike" baseline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allhet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ratiohet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temp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endParaRPr lang="en-US" sz="2000" b="1" i="0" u="none" strike="noStrike" dirty="0" smtClean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2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Feature space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380" y="0"/>
            <a:ext cx="7695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50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2" t="4768" r="25459"/>
          <a:stretch/>
        </p:blipFill>
        <p:spPr>
          <a:xfrm>
            <a:off x="5477394" y="901700"/>
            <a:ext cx="6551772" cy="56999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0393" y="2560079"/>
            <a:ext cx="520700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Results after </a:t>
            </a:r>
            <a:r>
              <a:rPr lang="en-US" sz="2000" b="1" dirty="0" err="1" smtClean="0">
                <a:latin typeface="CMU Serif Roman" charset="0"/>
                <a:ea typeface="CMU Serif Roman" charset="0"/>
                <a:cs typeface="CMU Serif Roman" charset="0"/>
              </a:rPr>
              <a:t>hyperparameter</a:t>
            </a:r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 optimization:</a:t>
            </a: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Best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observed feasible point:     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</a:t>
            </a:r>
            <a:r>
              <a:rPr lang="en-US" b="1" u="sng" dirty="0" smtClean="0">
                <a:latin typeface="CMU Serif Roman" charset="0"/>
                <a:ea typeface="CMU Serif Roman" charset="0"/>
                <a:cs typeface="CMU Serif Roman" charset="0"/>
              </a:rPr>
              <a:t>Coding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   </a:t>
            </a:r>
            <a:r>
              <a:rPr lang="en-US" b="1" u="sng" dirty="0" err="1">
                <a:latin typeface="CMU Serif Roman" charset="0"/>
                <a:ea typeface="CMU Serif Roman" charset="0"/>
                <a:cs typeface="CMU Serif Roman" charset="0"/>
              </a:rPr>
              <a:t>BoxConstraint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r>
              <a:rPr lang="en-US" b="1" u="sng" dirty="0" err="1">
                <a:latin typeface="CMU Serif Roman" charset="0"/>
                <a:ea typeface="CMU Serif Roman" charset="0"/>
                <a:cs typeface="CMU Serif Roman" charset="0"/>
              </a:rPr>
              <a:t>KernelScale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endParaRPr lang="en-US" b="1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mr-IN" b="1" dirty="0" err="1" smtClean="0">
                <a:latin typeface="CMU Serif Roman" charset="0"/>
                <a:ea typeface="CMU Serif Roman" charset="0"/>
                <a:cs typeface="CMU Serif Roman" charset="0"/>
              </a:rPr>
              <a:t>onevsone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    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2.66            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1.7602 </a:t>
            </a:r>
            <a:endParaRPr lang="en-US" b="1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Overall loss = </a:t>
            </a:r>
            <a: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  <a:t>0.</a:t>
            </a: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> 19825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Evaluation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time = </a:t>
            </a:r>
            <a:r>
              <a:rPr lang="fi-FI" dirty="0" smtClean="0">
                <a:latin typeface="CMU Serif Roman" charset="0"/>
                <a:ea typeface="CMU Serif Roman" charset="0"/>
                <a:cs typeface="CMU Serif Roman" charset="0"/>
              </a:rPr>
              <a:t>0.</a:t>
            </a:r>
            <a:r>
              <a:rPr lang="is-IS" dirty="0" smtClean="0">
                <a:latin typeface="CMU Serif Roman" charset="0"/>
                <a:ea typeface="CMU Serif Roman" charset="0"/>
                <a:cs typeface="CMU Serif Roman" charset="0"/>
              </a:rPr>
              <a:t>23475</a:t>
            </a:r>
            <a:r>
              <a:rPr lang="nb-NO" dirty="0" smtClean="0">
                <a:latin typeface="CMU Serif Roman" charset="0"/>
                <a:ea typeface="CMU Serif Roman" charset="0"/>
                <a:cs typeface="CMU Serif Roman" charset="0"/>
              </a:rPr>
              <a:t> sec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performance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494857"/>
              </p:ext>
            </p:extLst>
          </p:nvPr>
        </p:nvGraphicFramePr>
        <p:xfrm>
          <a:off x="374265" y="1266826"/>
          <a:ext cx="4593706" cy="11777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93706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24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allhet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ratiohet</a:t>
                      </a:r>
                      <a:r>
                        <a:rPr lang="en-US" sz="2000" b="1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temp + </a:t>
                      </a:r>
                      <a:r>
                        <a:rPr lang="en-US" sz="20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endParaRPr lang="en-US" sz="2000" b="1" i="0" u="none" strike="noStrike" dirty="0" smtClean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6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SVM model performance: learning curve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6938" y="1189610"/>
            <a:ext cx="559476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Learning 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curve:</a:t>
            </a:r>
          </a:p>
          <a:p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(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avg. classification error 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vs. 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sample size</a:t>
            </a:r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)</a:t>
            </a:r>
            <a:endParaRPr lang="en-US" sz="2000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High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bias learning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curve: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Training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error is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still relatively high (~15%).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A small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gap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(&lt;5%)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between error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in training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and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validation sets. </a:t>
            </a:r>
          </a:p>
          <a:p>
            <a:pPr marL="742950" lvl="1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These results suggest: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Limited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predictive power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using current features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i.e., the classes aren’t well separated in the feature space.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Increasing the size of the training set will likely have minor impact on classification performance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May indicate issue with class labeling, i.e., the response variable (count dataset in our case)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4628" r="24479"/>
          <a:stretch/>
        </p:blipFill>
        <p:spPr>
          <a:xfrm>
            <a:off x="5981701" y="1189610"/>
            <a:ext cx="6005529" cy="5604149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6673444" y="3953584"/>
            <a:ext cx="508675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015211" y="4089537"/>
            <a:ext cx="2403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rgbClr val="F20A0A"/>
                </a:solidFill>
                <a:effectLst/>
                <a:latin typeface="CMU Serif Roman" charset="0"/>
                <a:ea typeface="CMU Serif Roman" charset="0"/>
                <a:cs typeface="CMU Serif Roman" charset="0"/>
              </a:rPr>
              <a:t>Desired performance 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53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Overview of the approach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0597"/>
            <a:ext cx="10515600" cy="468636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Classification of phytoplankton communities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Use </a:t>
            </a:r>
            <a:r>
              <a:rPr lang="en-US" sz="2200" i="1" dirty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sz="2200" dirty="0">
                <a:latin typeface="CMU Serif Roman" charset="0"/>
                <a:ea typeface="CMU Serif Roman" charset="0"/>
                <a:cs typeface="CMU Serif Roman" charset="0"/>
              </a:rPr>
              <a:t>-means clustering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on phytoplankton taxa composition data from M1 time-series to index </a:t>
            </a:r>
            <a:r>
              <a:rPr lang="en-US" sz="2200" dirty="0">
                <a:latin typeface="CMU Serif Roman" charset="0"/>
                <a:ea typeface="CMU Serif Roman" charset="0"/>
                <a:cs typeface="CMU Serif Roman" charset="0"/>
              </a:rPr>
              <a:t>community "types"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- </a:t>
            </a:r>
            <a:r>
              <a:rPr lang="en-US" sz="2200" dirty="0">
                <a:latin typeface="CMU Serif Roman" charset="0"/>
                <a:ea typeface="CMU Serif Roman" charset="0"/>
                <a:cs typeface="CMU Serif Roman" charset="0"/>
              </a:rPr>
              <a:t>these clusters will serve as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our classes.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Each community is a mixture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of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Diatoms, Dinoflagellates, Picoplankton and Other.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Train a classification model to try and separate the communities: Support Vector Machine (SVM).</a:t>
            </a:r>
            <a:endParaRPr lang="en-US" sz="2200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Perform exhaustive search over our feature set to identify optimal predictors for each class - consider all possible permutations (</a:t>
            </a:r>
            <a:r>
              <a:rPr lang="en-US" sz="2200" dirty="0">
                <a:latin typeface="CMU Serif Roman" charset="0"/>
                <a:ea typeface="CMU Serif Roman" charset="0"/>
                <a:cs typeface="CMU Serif Roman" charset="0"/>
              </a:rPr>
              <a:t>524,287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models).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Compute performance metrics and “learning curve” for best models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.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47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38150" y="1930400"/>
            <a:ext cx="11315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Analysis of </a:t>
            </a:r>
            <a:r>
              <a:rPr lang="en-US" u="sng" dirty="0" smtClean="0">
                <a:latin typeface="CMU Serif Roman" charset="0"/>
                <a:ea typeface="CMU Serif Roman" charset="0"/>
                <a:cs typeface="CMU Serif Roman" charset="0"/>
              </a:rPr>
              <a:t>2D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SVM model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(optimized hyperparameters)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3492500" y="3776604"/>
          <a:ext cx="5207000" cy="8729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07000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2400" b="1" u="none" strike="noStrike" baseline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maxfluo+beamc_maxfluo</a:t>
                      </a:r>
                      <a:endParaRPr lang="en-US" sz="2000" b="0" i="0" u="none" strike="noStrike" dirty="0" smtClean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755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53783" y="1046104"/>
          <a:ext cx="5207000" cy="86525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07000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1800" b="1" u="none" strike="noStrike" baseline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r>
                        <a:rPr lang="en-US" sz="1600" b="1" i="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+beamc_maxfluo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85" y="351578"/>
            <a:ext cx="6822959" cy="620162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7728"/>
            <a:ext cx="50545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smtClean="0">
                <a:latin typeface="CMU Serif Roman" charset="0"/>
                <a:ea typeface="CMU Serif Roman" charset="0"/>
                <a:cs typeface="CMU Serif Roman" charset="0"/>
              </a:rPr>
              <a:t>SVM performance</a:t>
            </a:r>
            <a:endParaRPr lang="en-US" sz="480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3782" y="2235200"/>
            <a:ext cx="520700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Results after </a:t>
            </a:r>
            <a:r>
              <a:rPr lang="en-US" sz="2000" b="1" dirty="0" err="1" smtClean="0">
                <a:latin typeface="CMU Serif Roman" charset="0"/>
                <a:ea typeface="CMU Serif Roman" charset="0"/>
                <a:cs typeface="CMU Serif Roman" charset="0"/>
              </a:rPr>
              <a:t>hyperparameter</a:t>
            </a:r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 optimization:</a:t>
            </a: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Best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observed feasible point:     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</a:t>
            </a:r>
            <a:r>
              <a:rPr lang="en-US" b="1" u="sng" dirty="0" smtClean="0">
                <a:latin typeface="CMU Serif Roman" charset="0"/>
                <a:ea typeface="CMU Serif Roman" charset="0"/>
                <a:cs typeface="CMU Serif Roman" charset="0"/>
              </a:rPr>
              <a:t>Coding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   </a:t>
            </a:r>
            <a:r>
              <a:rPr lang="en-US" b="1" u="sng" dirty="0" err="1">
                <a:latin typeface="CMU Serif Roman" charset="0"/>
                <a:ea typeface="CMU Serif Roman" charset="0"/>
                <a:cs typeface="CMU Serif Roman" charset="0"/>
              </a:rPr>
              <a:t>BoxConstraint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r>
              <a:rPr lang="en-US" b="1" u="sng" dirty="0" err="1">
                <a:latin typeface="CMU Serif Roman" charset="0"/>
                <a:ea typeface="CMU Serif Roman" charset="0"/>
                <a:cs typeface="CMU Serif Roman" charset="0"/>
              </a:rPr>
              <a:t>KernelScale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endParaRPr lang="en-US" b="1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mr-IN" b="1" dirty="0" err="1" smtClean="0">
                <a:latin typeface="CMU Serif Roman" charset="0"/>
                <a:ea typeface="CMU Serif Roman" charset="0"/>
                <a:cs typeface="CMU Serif Roman" charset="0"/>
              </a:rPr>
              <a:t>onevsone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  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3.0918          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  </a:t>
            </a:r>
            <a:r>
              <a:rPr lang="mr-IN" b="1" dirty="0" smtClean="0">
                <a:latin typeface="CMU Serif Roman" charset="0"/>
                <a:ea typeface="CMU Serif Roman" charset="0"/>
                <a:cs typeface="CMU Serif Roman" charset="0"/>
              </a:rPr>
              <a:t>0.46196</a:t>
            </a:r>
            <a:endParaRPr lang="en-US" b="1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Observed loss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value = </a:t>
            </a:r>
            <a:r>
              <a:rPr lang="nb-NO" dirty="0">
                <a:latin typeface="CMU Serif Roman" charset="0"/>
                <a:ea typeface="CMU Serif Roman" charset="0"/>
                <a:cs typeface="CMU Serif Roman" charset="0"/>
              </a:rPr>
              <a:t>0.31865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Function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evaluation time = </a:t>
            </a:r>
            <a:r>
              <a:rPr lang="is-IS" dirty="0">
                <a:latin typeface="CMU Serif Roman" charset="0"/>
                <a:ea typeface="CMU Serif Roman" charset="0"/>
                <a:cs typeface="CMU Serif Roman" charset="0"/>
              </a:rPr>
              <a:t>0.31224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Confusion matrix obtained from cross-validated model: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21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performance: 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988053" y="1325563"/>
            <a:ext cx="10215895" cy="4872830"/>
            <a:chOff x="679061" y="1325563"/>
            <a:chExt cx="10215895" cy="487283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061" y="1325563"/>
              <a:ext cx="4843949" cy="487283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7743" y="1325563"/>
              <a:ext cx="4757213" cy="4785577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1485833" y="4169435"/>
            <a:ext cx="1437551" cy="16217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3153606" y="4807789"/>
            <a:ext cx="3443493" cy="185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97099" y="201117"/>
            <a:ext cx="497586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Features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provide reasonable separation between Diatoms and Pico classes, but are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unable to separate</a:t>
            </a:r>
            <a:r>
              <a:rPr lang="en-US" b="1" dirty="0" smtClean="0"/>
              <a:t>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class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6247271"/>
            <a:ext cx="1005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 classification regions from the SVM are shown in the background shading, with data points (actual labels)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overlaid</a:t>
            </a:r>
          </a:p>
        </p:txBody>
      </p:sp>
    </p:spTree>
    <p:extLst>
      <p:ext uri="{BB962C8B-B14F-4D97-AF65-F5344CB8AC3E}">
        <p14:creationId xmlns:p14="http://schemas.microsoft.com/office/powerpoint/2010/main" val="156241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853" y="1006367"/>
            <a:ext cx="5696157" cy="5662954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SVM model performance: learning curve</a:t>
            </a: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697683" y="5761261"/>
            <a:ext cx="490450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091149" y="5770662"/>
            <a:ext cx="2403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20A0A"/>
                </a:solidFill>
                <a:effectLst/>
                <a:latin typeface="CMU Serif Roman" charset="0"/>
                <a:ea typeface="CMU Serif Roman" charset="0"/>
                <a:cs typeface="CMU Serif Roman" charset="0"/>
              </a:rPr>
              <a:t>Desired performance 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013" y="1206168"/>
            <a:ext cx="520782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Learning curve: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High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bias learning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curve: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Training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error is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high (&gt;20%).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Small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gap between training and test error. 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742950" lvl="1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These results suggest: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Increasing the size of the training set will likely have minor impact on classification performance.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Classes aren’t well separated in the current feature space.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6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38150" y="1930400"/>
            <a:ext cx="11315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model selection (</a:t>
            </a:r>
            <a:r>
              <a:rPr lang="en-US" i="1" dirty="0" err="1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err="1">
                <a:latin typeface="CMU Serif Roman" charset="0"/>
                <a:ea typeface="CMU Serif Roman" charset="0"/>
                <a:cs typeface="CMU Serif Roman" charset="0"/>
              </a:rPr>
              <a:t>means</a:t>
            </a:r>
            <a:r>
              <a:rPr lang="en-US" dirty="0">
                <a:solidFill>
                  <a:srgbClr val="000000"/>
                </a:solidFill>
                <a:latin typeface="CMU Serif Roman" charset="0"/>
                <a:ea typeface="CMU Serif Roman" charset="0"/>
                <a:cs typeface="CMU Serif Roman" charset="0"/>
              </a:rPr>
              <a:t>=6</a:t>
            </a:r>
            <a:r>
              <a:rPr lang="en-US" dirty="0" smtClean="0">
                <a:solidFill>
                  <a:srgbClr val="000000"/>
                </a:solidFill>
                <a:latin typeface="CMU Serif Roman" charset="0"/>
                <a:ea typeface="CMU Serif Roman" charset="0"/>
                <a:cs typeface="CMU Serif Roman" charset="0"/>
              </a:rPr>
              <a:t>)</a:t>
            </a:r>
            <a:br>
              <a:rPr lang="en-US" dirty="0" smtClean="0">
                <a:solidFill>
                  <a:srgbClr val="000000"/>
                </a:solidFill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solidFill>
                  <a:srgbClr val="000000"/>
                </a:solidFill>
                <a:latin typeface="CMU Serif Roman" charset="0"/>
                <a:ea typeface="CMU Serif Roman" charset="0"/>
                <a:cs typeface="CMU Serif Roman" charset="0"/>
              </a:rPr>
              <a:t>Sorted per class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95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25635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selection –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Picoplankton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0651" y="1315556"/>
            <a:ext cx="8720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Top 10 models for predicting Picoplankton dominated communities sorted by MCC: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622529"/>
              </p:ext>
            </p:extLst>
          </p:nvPr>
        </p:nvGraphicFramePr>
        <p:xfrm>
          <a:off x="120651" y="1684888"/>
          <a:ext cx="11950698" cy="27987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3420"/>
                <a:gridCol w="5378878"/>
                <a:gridCol w="781050"/>
                <a:gridCol w="781050"/>
                <a:gridCol w="781050"/>
                <a:gridCol w="781050"/>
                <a:gridCol w="781050"/>
                <a:gridCol w="901701"/>
                <a:gridCol w="660399"/>
                <a:gridCol w="781050"/>
              </a:tblGrid>
              <a:tr h="2143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Model name</a:t>
                      </a:r>
                      <a:endParaRPr lang="en-US" sz="18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F1-score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TPR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Precision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Recall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gamma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0.7398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0.0991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2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tr-T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0.1126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timeofyear+chl+allhet+beamc+maxfluo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0.7206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0.8176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0.0901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0.8298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4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chl+allhet+ratiohet+salt+fluo+maxfluo+beamc_maxfluo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0.7192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0.0811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0.8414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5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distcoast+chl+ratiohet+maxfluo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0.7173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0.8703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0.8264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0.1059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0.8264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6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timeofyear+chl+ratiohet+beamc+maxfluo+beamc_maxfluo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0.0833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0.8377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7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chl+allhet+ratiohet+beamc+maxfluo+beamc_maxfluo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0.8703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0.8099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0.0968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0.8099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8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distcoast+chl+allhet+ratiohet+maxfluo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0.8171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0.8688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0.1104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9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timeofyear+chl+allhet+fluo+maxfluo+beamc_maxfluo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0.8171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0.8688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0.1104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10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timeofyear+chl+allhet+ratiohet+fluo+maxfluo+beamc_maxfluo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0.8171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0.8688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0.1104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0651" y="4483672"/>
            <a:ext cx="5371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*Reported stats are for only the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Picoplankton class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10673" y="5043488"/>
            <a:ext cx="637065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Dominating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features are: </a:t>
            </a:r>
            <a:r>
              <a:rPr lang="en-US" b="1" dirty="0" err="1">
                <a:latin typeface="CMU Serif Roman" charset="0"/>
                <a:ea typeface="CMU Serif Roman" charset="0"/>
                <a:cs typeface="CMU Serif Roman" charset="0"/>
              </a:rPr>
              <a:t>timeofyear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b="1" dirty="0" err="1" smtClean="0">
                <a:latin typeface="CMU Serif Roman" charset="0"/>
                <a:ea typeface="CMU Serif Roman" charset="0"/>
                <a:cs typeface="CMU Serif Roman" charset="0"/>
              </a:rPr>
              <a:t>chl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b="1" dirty="0" err="1" smtClean="0">
                <a:latin typeface="CMU Serif Roman" charset="0"/>
                <a:ea typeface="CMU Serif Roman" charset="0"/>
                <a:cs typeface="CMU Serif Roman" charset="0"/>
              </a:rPr>
              <a:t>maxfluo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and </a:t>
            </a:r>
            <a:r>
              <a:rPr lang="en-US" b="1" dirty="0" err="1" smtClean="0">
                <a:latin typeface="CMU Serif Roman" charset="0"/>
                <a:ea typeface="CMU Serif Roman" charset="0"/>
                <a:cs typeface="CMU Serif Roman" charset="0"/>
              </a:rPr>
              <a:t>allhet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4799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25635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selection –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Picoplankton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7002" y="1315556"/>
            <a:ext cx="8720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Top 10 models for </a:t>
            </a:r>
            <a:r>
              <a:rPr lang="en-US">
                <a:latin typeface="CMU Serif Roman" charset="0"/>
                <a:ea typeface="CMU Serif Roman" charset="0"/>
                <a:cs typeface="CMU Serif Roman" charset="0"/>
              </a:rPr>
              <a:t>predicting Picoplankton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communities sorted by MCC: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038714"/>
              </p:ext>
            </p:extLst>
          </p:nvPr>
        </p:nvGraphicFramePr>
        <p:xfrm>
          <a:off x="127002" y="1684888"/>
          <a:ext cx="11925302" cy="27987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2733"/>
                <a:gridCol w="5493865"/>
                <a:gridCol w="763588"/>
                <a:gridCol w="763588"/>
                <a:gridCol w="763588"/>
                <a:gridCol w="763588"/>
                <a:gridCol w="763588"/>
                <a:gridCol w="893760"/>
                <a:gridCol w="633416"/>
                <a:gridCol w="763588"/>
              </a:tblGrid>
              <a:tr h="2143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Model name</a:t>
                      </a:r>
                      <a:endParaRPr lang="en-US" sz="18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F1-score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Precision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Recall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gamma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distcoast+timeofyear+temp+beamc+fluo+maxfluo+beamc_maxfluo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0.6370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0.8099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0.1599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0.7341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0.8099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2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distcoast+timeofyear+strat+beamc+fluo+maxfluo+beamc_maxfluo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0.1419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bathy+timeofyear+temp+salt+strat+fluo+maxfluo+beamc_maxfluo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0.7633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0.1374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4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timeofyear+temp+salt+beamc+beamc_maxfluo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0.6299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0.7769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0.1419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0.7490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0.7769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5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timeofyear+temp+salt+strat+beamc+beamc_maxfluo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0.6297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0.1509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0.7403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6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distcoast+bathy+strat+beamc+maxfluo+beamc_maxfluo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0.6245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0.1644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7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distcoast+timeofyear+temp+beamc+maxfluo+beamc_maxfluo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0.6239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0.8099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0.1712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0.7206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0.8099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8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timeofyear+temp+strat+beamc+maxfluo+beamc_maxfluo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0.6235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0.7975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0.1622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0.7283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0.7975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9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distcoast+timeofyear+temp+beamc+beamc_maxfluo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0.6219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0.7608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0.1667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10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timeofyear+beamc+fluo+beamc_maxfluo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0.6203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0.7602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0.8207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0.1712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0.7196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636285" y="5155264"/>
            <a:ext cx="89194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smtClean="0">
                <a:solidFill>
                  <a:srgbClr val="000000"/>
                </a:solidFill>
                <a:latin typeface="CMU Serif Roman" charset="0"/>
                <a:ea typeface="CMU Serif Roman" charset="0"/>
                <a:cs typeface="CMU Serif Roman" charset="0"/>
              </a:rPr>
              <a:t>Features</a:t>
            </a:r>
            <a:r>
              <a:rPr lang="en-US" sz="4400" b="1" smtClean="0">
                <a:latin typeface="CMU Serif Roman" charset="0"/>
                <a:ea typeface="CMU Serif Roman" charset="0"/>
                <a:cs typeface="CMU Serif Roman" charset="0"/>
              </a:rPr>
              <a:t> from autonomous </a:t>
            </a:r>
            <a:r>
              <a:rPr lang="en-US" sz="4400" b="1">
                <a:latin typeface="CMU Serif Roman" charset="0"/>
                <a:ea typeface="CMU Serif Roman" charset="0"/>
                <a:cs typeface="CMU Serif Roman" charset="0"/>
              </a:rPr>
              <a:t>sensors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0651" y="4483672"/>
            <a:ext cx="5371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*Reported stats are for only the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Picoplankton class</a:t>
            </a:r>
          </a:p>
        </p:txBody>
      </p:sp>
    </p:spTree>
    <p:extLst>
      <p:ext uri="{BB962C8B-B14F-4D97-AF65-F5344CB8AC3E}">
        <p14:creationId xmlns:p14="http://schemas.microsoft.com/office/powerpoint/2010/main" val="96646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25635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selection –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Diatoms 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235578"/>
              </p:ext>
            </p:extLst>
          </p:nvPr>
        </p:nvGraphicFramePr>
        <p:xfrm>
          <a:off x="120651" y="1684888"/>
          <a:ext cx="11950698" cy="27987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3420"/>
                <a:gridCol w="5378878"/>
                <a:gridCol w="781050"/>
                <a:gridCol w="781050"/>
                <a:gridCol w="781050"/>
                <a:gridCol w="781050"/>
                <a:gridCol w="781050"/>
                <a:gridCol w="901701"/>
                <a:gridCol w="660399"/>
                <a:gridCol w="781050"/>
              </a:tblGrid>
              <a:tr h="2143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Model name</a:t>
                      </a:r>
                      <a:endParaRPr lang="en-US" sz="18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F1-score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TPR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Precision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Recall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gamma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timeofyear+chl+allhet+ratiohet+temp+maxfluo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0.8791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0.1921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0.8791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2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timeofyear+chl+allhet+temp+maxfluo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0.6802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0.8276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0.1789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distcoast+timeofyear+allhet+temp+beamc+maxfluo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0.6786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0.8274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0.8382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0.1868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0.8693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4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timeofyear+allhet+ratiohet+temp+beamc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0.6623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0.8154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0.1658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5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timeofyear+allhet+ratiohet+beamc+fluo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0.6621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0.8192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0.7771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6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timeofyear+allhet+ratiohet+temp+beamc+beamc_maxfluo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0.6603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0.2184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7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timeofyear+allhet+temp+salt+beamc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0.6577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0.8162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0.8562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0.1947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0.7798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0.8562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8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timeofyear+allhet+ratiohet+beamc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0.6572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0.8156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0.1921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0.7814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9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bathy+timeofyear+allhet+beamc+maxfluo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0.6557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0.8155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0.8595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0.8595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10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timeofyear+allhet+beamc+fluo+maxfluo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0.6556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0.2132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0.7672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0651" y="4483672"/>
            <a:ext cx="4137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*Reported stats are for the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target class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0651" y="1315556"/>
            <a:ext cx="823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Top 10 models for predicting Diatoms dominated communities sorted by MCC: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10673" y="5043488"/>
            <a:ext cx="637065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Dominating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features are: </a:t>
            </a:r>
            <a:r>
              <a:rPr lang="en-US" b="1" dirty="0" err="1">
                <a:latin typeface="CMU Serif Roman" charset="0"/>
                <a:ea typeface="CMU Serif Roman" charset="0"/>
                <a:cs typeface="CMU Serif Roman" charset="0"/>
              </a:rPr>
              <a:t>timeofyear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b="1" dirty="0" err="1" smtClean="0">
                <a:latin typeface="CMU Serif Roman" charset="0"/>
                <a:ea typeface="CMU Serif Roman" charset="0"/>
                <a:cs typeface="CMU Serif Roman" charset="0"/>
              </a:rPr>
              <a:t>chl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b="1" dirty="0" err="1" smtClean="0">
                <a:latin typeface="CMU Serif Roman" charset="0"/>
                <a:ea typeface="CMU Serif Roman" charset="0"/>
                <a:cs typeface="CMU Serif Roman" charset="0"/>
              </a:rPr>
              <a:t>maxfluo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and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temp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8597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25635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selection –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Diatoms 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390554"/>
              </p:ext>
            </p:extLst>
          </p:nvPr>
        </p:nvGraphicFramePr>
        <p:xfrm>
          <a:off x="127002" y="1684888"/>
          <a:ext cx="11925302" cy="27987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2733"/>
                <a:gridCol w="5493865"/>
                <a:gridCol w="763588"/>
                <a:gridCol w="763588"/>
                <a:gridCol w="763588"/>
                <a:gridCol w="763588"/>
                <a:gridCol w="763588"/>
                <a:gridCol w="893760"/>
                <a:gridCol w="633416"/>
                <a:gridCol w="763588"/>
              </a:tblGrid>
              <a:tr h="2143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Model name</a:t>
                      </a:r>
                      <a:endParaRPr lang="en-US" sz="18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F1-score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Precision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Recall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gamma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timeofyear+salt+beamc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0.6484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0.2105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0.7674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2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hour+timeofyear+temp+beamc+maxfluo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0.6452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0.8207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0.8595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0.2105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0.7668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0.8595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distcoast+timeofyear+beamc+maxfluo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0.6413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0.8063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0.8207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0.1921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0.7781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4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bathy+timeofyear+temp+beamc+fluo+maxfluo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0.6413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0.8063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0.8207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0.1921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0.7781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0.8366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5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distcoast+timeofyear+temp+beamc+maxfluo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0.6407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0.8075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0.8192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0.2053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0.7692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6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bathy+timeofyear+temp+beamc+beamc_maxfluo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0.6354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0.2237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0.7564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7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timeofyear+temp+beamc+fluo+maxfluo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0.8043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0.2158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0.7609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8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timeofyear+temp+salt+beamc+maxfluo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0.2263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0.7543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9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timeofyear+beamc+maxfluo+beamc_maxfluo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0.2263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0.7543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10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timeofyear+temp+MLD+beamc+fluo+maxfluo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0.8037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0.8134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0.8562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0.2211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0.7572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0.8562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7002" y="4483672"/>
            <a:ext cx="4137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*Reported stats are for the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target class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36285" y="5155264"/>
            <a:ext cx="89194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CMU Serif Roman" charset="0"/>
                <a:ea typeface="CMU Serif Roman" charset="0"/>
                <a:cs typeface="CMU Serif Roman" charset="0"/>
              </a:rPr>
              <a:t>Features</a:t>
            </a:r>
            <a:r>
              <a:rPr lang="en-US" sz="4400" b="1" dirty="0" smtClean="0">
                <a:latin typeface="CMU Serif Roman" charset="0"/>
                <a:ea typeface="CMU Serif Roman" charset="0"/>
                <a:cs typeface="CMU Serif Roman" charset="0"/>
              </a:rPr>
              <a:t> from autonomous </a:t>
            </a:r>
            <a:r>
              <a:rPr lang="en-US" sz="4400" b="1" dirty="0">
                <a:latin typeface="CMU Serif Roman" charset="0"/>
                <a:ea typeface="CMU Serif Roman" charset="0"/>
                <a:cs typeface="CMU Serif Roman" charset="0"/>
              </a:rPr>
              <a:t>sensors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7002" y="1315556"/>
            <a:ext cx="823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Top 10 models for predicting Diatoms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communities sorted by MCC: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54370" y="6493397"/>
            <a:ext cx="3174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dirty="0" err="1"/>
              <a:t>onevsone</a:t>
            </a:r>
            <a:r>
              <a:rPr lang="mr-IN" dirty="0"/>
              <a:t>    2.7551           1.9374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23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25635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selection –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en-US" dirty="0" err="1">
                <a:latin typeface="CMU Serif Roman" charset="0"/>
                <a:ea typeface="CMU Serif Roman" charset="0"/>
                <a:cs typeface="CMU Serif Roman" charset="0"/>
              </a:rPr>
              <a:t>Dinos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80465"/>
              </p:ext>
            </p:extLst>
          </p:nvPr>
        </p:nvGraphicFramePr>
        <p:xfrm>
          <a:off x="120651" y="1684888"/>
          <a:ext cx="11950698" cy="29865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3420"/>
                <a:gridCol w="5378878"/>
                <a:gridCol w="781050"/>
                <a:gridCol w="781050"/>
                <a:gridCol w="781050"/>
                <a:gridCol w="781050"/>
                <a:gridCol w="781050"/>
                <a:gridCol w="901701"/>
                <a:gridCol w="660399"/>
                <a:gridCol w="781050"/>
              </a:tblGrid>
              <a:tr h="2143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Model name</a:t>
                      </a:r>
                      <a:endParaRPr lang="en-US" sz="18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F1-score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TPR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Precision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Recall</a:t>
                      </a:r>
                      <a:endParaRPr lang="en-US" sz="16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gamma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distcoast+timeofyear+chl+allhet+ratiohet+temp+maxfluo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0.6109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0.6455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0.8863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0.5145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0.0201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0.8659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0.5145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2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timeofyear+chl+allhet+ratiohet+temp+maxfluo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0.5955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0.6400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0.8819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0.5217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0.0274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0.8276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0.5217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distcoast+bathy+timeofyear+chl+allhet+ratiohet+temp+salt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0.5944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0.6335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0.8819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0.5072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0.0237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0.8434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0.5072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4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distcoast+timeofyear+chl+allhet+ratiohet+beamc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0.5944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0.6335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0.8819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0.5072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0.0237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0.8434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0.5072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5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bathy+hour+timeofyear+chl+allhet+temp+salt+beamc+maxfluo+beamc_maxfluo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0.5939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0.6301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0.8819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0.5000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0.0219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0.8519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0.5000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6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hour+timeofyear+chl+temp+salt+MLD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0.5897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0.6339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0.8805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0.5145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0.0274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0.8256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0.5145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7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distcoast+timeofyear+allhet+ratiohet+temp+beamc_maxfluo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0.5881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0.6239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0.8805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0.4928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0.0219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0.4928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8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timeofyear+allhet+ratiohet+beamc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0.5875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0.6095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0.8805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0.4638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0.0146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0.8889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0.4638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9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distcoast+timeofyear+chl+allhet+temp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0.5873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0.6407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0.8790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0.5362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0.0347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0.7957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0.5362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10</a:t>
                      </a:r>
                      <a:endParaRPr lang="en-US" sz="16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bathy+timeofyear+chl+allhet+temp+salt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0.5873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0.6407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0.8790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0.5362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0.0347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0.7957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0.5362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0651" y="4671428"/>
            <a:ext cx="4137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*Reported stats are for the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target class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0651" y="1315556"/>
            <a:ext cx="823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Top 10 models for predicting </a:t>
            </a:r>
            <a:r>
              <a:rPr lang="en-US" dirty="0" err="1">
                <a:latin typeface="CMU Serif Roman" charset="0"/>
                <a:ea typeface="CMU Serif Roman" charset="0"/>
                <a:cs typeface="CMU Serif Roman" charset="0"/>
              </a:rPr>
              <a:t>Dinos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dominated communities sorted by MCC: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10673" y="5043488"/>
            <a:ext cx="639950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Dominating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features are: </a:t>
            </a:r>
            <a:r>
              <a:rPr lang="en-US" b="1" dirty="0" err="1">
                <a:latin typeface="CMU Serif Roman" charset="0"/>
                <a:ea typeface="CMU Serif Roman" charset="0"/>
                <a:cs typeface="CMU Serif Roman" charset="0"/>
              </a:rPr>
              <a:t>distcoast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b="1" dirty="0" err="1" smtClean="0">
                <a:latin typeface="CMU Serif Roman" charset="0"/>
                <a:ea typeface="CMU Serif Roman" charset="0"/>
                <a:cs typeface="CMU Serif Roman" charset="0"/>
              </a:rPr>
              <a:t>timeofyear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en-US" b="1" dirty="0" err="1" smtClean="0">
                <a:latin typeface="CMU Serif Roman" charset="0"/>
                <a:ea typeface="CMU Serif Roman" charset="0"/>
                <a:cs typeface="CMU Serif Roman" charset="0"/>
              </a:rPr>
              <a:t>chl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, and </a:t>
            </a:r>
            <a:r>
              <a:rPr lang="en-US" b="1" dirty="0">
                <a:latin typeface="CMU Serif Roman" charset="0"/>
                <a:ea typeface="CMU Serif Roman" charset="0"/>
                <a:cs typeface="CMU Serif Roman" charset="0"/>
              </a:rPr>
              <a:t>temp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338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-327"/>
            <a:ext cx="11415713" cy="1325563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Deriving phytoplankton community types from in-situ count data</a:t>
            </a:r>
            <a:endParaRPr lang="en-US" sz="4000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1690684"/>
            <a:ext cx="11521440" cy="456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25635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selection –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en-US" dirty="0" err="1">
                <a:latin typeface="CMU Serif Roman" charset="0"/>
                <a:ea typeface="CMU Serif Roman" charset="0"/>
                <a:cs typeface="CMU Serif Roman" charset="0"/>
              </a:rPr>
              <a:t>Dinos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674566"/>
              </p:ext>
            </p:extLst>
          </p:nvPr>
        </p:nvGraphicFramePr>
        <p:xfrm>
          <a:off x="127002" y="1684888"/>
          <a:ext cx="11925302" cy="29865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2733"/>
                <a:gridCol w="5493865"/>
                <a:gridCol w="763588"/>
                <a:gridCol w="763588"/>
                <a:gridCol w="763588"/>
                <a:gridCol w="763588"/>
                <a:gridCol w="763588"/>
                <a:gridCol w="893760"/>
                <a:gridCol w="633416"/>
                <a:gridCol w="763588"/>
              </a:tblGrid>
              <a:tr h="2143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Model name</a:t>
                      </a:r>
                      <a:endParaRPr lang="en-US" sz="1800" b="1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F1-score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ACC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FPR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Precision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Recall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gamma</a:t>
                      </a:r>
                      <a:endParaRPr lang="en-US" sz="1600" b="1" i="0" u="none" strike="noStrike" dirty="0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bathy+hour+timeofyear+temp+salt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0.5179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0.5950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0.8571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0.5217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0.0584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0.6923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0.5217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2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bathy+timeofyear+temp+salt+beamc+beamc_maxfluo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0.5101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0.5636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0.8601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0.4493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0.0365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0.7561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0.4493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distcoast+timeofyear+temp+salt+strat+beamc+beamc_maxfluo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0.5044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0.5429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0.8601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0.4130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0.0274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0.7917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0.4130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4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distcoast+hour+timeofyear+temp+salt+beamc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0.5018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0.5763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0.8542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0.4928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0.0547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0.6939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0.4928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5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distcoast+bathy+timeofyear+temp+salt+maxfluo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0.4999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0.5726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0.8542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0.4855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0.0529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0.6979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0.4855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6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distcoast+bathy+hour+timeofyear+temp+salt+maxfluo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0.4914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0.5678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0.8513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0.4855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0.0566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0.6837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0.4855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7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distcoast+bathy+timeofyear+temp+salt+beamc_maxfluo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0.4897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0.5395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0.8557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0.4203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0.0347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0.7532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0.4203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8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bathy+timeofyear+temp+beamc+beamc_maxfluo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0.4897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0.5395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0.8557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0.4203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0.0347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0.7532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0.4203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9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distcoast+bathy+hour+timeofyear+temp+salt+beamc+beamc_maxfluo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0.4892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0.5495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0.8542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0.4420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0.0420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0.7262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0.4420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10</a:t>
                      </a:r>
                      <a:endParaRPr lang="en-US" sz="1600" b="0" i="0" u="none" strike="noStrike"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7824" marR="7824" marT="782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distcoast+bathy+hour+timeofyear+salt+strat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0.4863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0.5511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0.8528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0.4493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0.0456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0.7126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0.4493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7002" y="4661421"/>
            <a:ext cx="4137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*Reported stats are for the target class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36285" y="5155264"/>
            <a:ext cx="89194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CMU Serif Roman" charset="0"/>
                <a:ea typeface="CMU Serif Roman" charset="0"/>
                <a:cs typeface="CMU Serif Roman" charset="0"/>
              </a:rPr>
              <a:t>Features</a:t>
            </a:r>
            <a:r>
              <a:rPr lang="en-US" sz="4400" b="1" dirty="0" smtClean="0">
                <a:latin typeface="CMU Serif Roman" charset="0"/>
                <a:ea typeface="CMU Serif Roman" charset="0"/>
                <a:cs typeface="CMU Serif Roman" charset="0"/>
              </a:rPr>
              <a:t> from autonomous </a:t>
            </a:r>
            <a:r>
              <a:rPr lang="en-US" sz="4400" b="1" dirty="0">
                <a:latin typeface="CMU Serif Roman" charset="0"/>
                <a:ea typeface="CMU Serif Roman" charset="0"/>
                <a:cs typeface="CMU Serif Roman" charset="0"/>
              </a:rPr>
              <a:t>sensors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7002" y="1315556"/>
            <a:ext cx="823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Top 10 models for predicting </a:t>
            </a:r>
            <a:r>
              <a:rPr lang="en-US" dirty="0" err="1">
                <a:latin typeface="CMU Serif Roman" charset="0"/>
                <a:ea typeface="CMU Serif Roman" charset="0"/>
                <a:cs typeface="CMU Serif Roman" charset="0"/>
              </a:rPr>
              <a:t>Dinos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dominated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communities sorted by MCC:</a:t>
            </a:r>
          </a:p>
        </p:txBody>
      </p:sp>
    </p:spTree>
    <p:extLst>
      <p:ext uri="{BB962C8B-B14F-4D97-AF65-F5344CB8AC3E}">
        <p14:creationId xmlns:p14="http://schemas.microsoft.com/office/powerpoint/2010/main" val="183876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Community types using </a:t>
            </a:r>
            <a:r>
              <a:rPr lang="en-US" sz="4000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-means clustering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450936" y="1878904"/>
            <a:ext cx="345718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-means clustering: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Partition n observations into </a:t>
            </a:r>
            <a:r>
              <a:rPr lang="en-US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clusters.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Each observation belongs to the cluster with the nearest mean (centroid)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is user specified.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Tried k=3-12.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515" y="1004769"/>
            <a:ext cx="5824603" cy="585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8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Community types using </a:t>
            </a:r>
            <a:r>
              <a:rPr lang="en-US" sz="4000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-means clustering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509" y="1008401"/>
            <a:ext cx="8606251" cy="56393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3336" y="3383891"/>
            <a:ext cx="1515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Picoplankton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6385" y="5252357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Diatom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010" y="1515425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6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Community "types" using k-means clustering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450936" y="1878904"/>
            <a:ext cx="345718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-means clustering: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Use larger number of clusters (e.g., </a:t>
            </a:r>
            <a:r>
              <a:rPr lang="en-US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=6) to extract communities that are dominated by a single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taxon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Process only “</a:t>
            </a:r>
            <a:r>
              <a:rPr lang="en-US" dirty="0" err="1" smtClean="0">
                <a:latin typeface="CMU Serif Roman" charset="0"/>
                <a:ea typeface="CMU Serif Roman" charset="0"/>
                <a:cs typeface="CMU Serif Roman" charset="0"/>
              </a:rPr>
              <a:t>uni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-taxa” communities in classification models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 community (C</a:t>
            </a:r>
            <a:r>
              <a:rPr lang="en-US" baseline="-25000" dirty="0" smtClean="0">
                <a:latin typeface="CMU Serif Roman" charset="0"/>
                <a:ea typeface="CMU Serif Roman" charset="0"/>
                <a:cs typeface="CMU Serif Roman" charset="0"/>
              </a:rPr>
              <a:t>6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) incorporates  observations that are more mixed to increase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the number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of samples in the group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515" y="984737"/>
            <a:ext cx="6198103" cy="575368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597747" y="1230626"/>
            <a:ext cx="1674055" cy="1603716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6" name="Oval 5"/>
          <p:cNvSpPr/>
          <p:nvPr/>
        </p:nvSpPr>
        <p:spPr>
          <a:xfrm>
            <a:off x="5257800" y="4463850"/>
            <a:ext cx="1674055" cy="1603716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7" name="Oval 6"/>
          <p:cNvSpPr/>
          <p:nvPr/>
        </p:nvSpPr>
        <p:spPr>
          <a:xfrm>
            <a:off x="7875562" y="3317742"/>
            <a:ext cx="2787749" cy="2749824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0221" y="1359512"/>
            <a:ext cx="1515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Picoplankton</a:t>
            </a:r>
            <a:br>
              <a:rPr lang="en-US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959107" y="1682678"/>
            <a:ext cx="582368" cy="1962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008740" y="6124803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Diatom</a:t>
            </a:r>
            <a:br>
              <a:rPr lang="en-US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0663311" y="3861580"/>
            <a:ext cx="545540" cy="4572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674279" y="3196603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br>
              <a:rPr lang="en-US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p:cxnSp>
        <p:nvCxnSpPr>
          <p:cNvPr id="17" name="Straight Arrow Connector 16"/>
          <p:cNvCxnSpPr>
            <a:stCxn id="11" idx="0"/>
          </p:cNvCxnSpPr>
          <p:nvPr/>
        </p:nvCxnSpPr>
        <p:spPr>
          <a:xfrm flipV="1">
            <a:off x="4633270" y="5879999"/>
            <a:ext cx="613562" cy="24480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49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smtClean="0">
                <a:latin typeface="CMU Serif Roman" charset="0"/>
                <a:ea typeface="CMU Serif Roman" charset="0"/>
                <a:cs typeface="CMU Serif Roman" charset="0"/>
              </a:rPr>
              <a:t>Community "types" using k-means clustering</a:t>
            </a:r>
            <a:endParaRPr lang="en-US" sz="40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388" y="1000128"/>
            <a:ext cx="8713224" cy="56943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1241" y="1176122"/>
            <a:ext cx="1515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Picoplankton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290" y="4835969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Diatom</a:t>
            </a:r>
            <a:br>
              <a:rPr lang="en-US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915" y="5764657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br>
              <a:rPr lang="en-US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59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Classification model: Support Vector Machine (SVM)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57933" y="6604084"/>
            <a:ext cx="775692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smtClean="0"/>
              <a:t>Figure by </a:t>
            </a:r>
            <a:r>
              <a:rPr lang="en-US" sz="1050" err="1" smtClean="0"/>
              <a:t>Alisneaky</a:t>
            </a:r>
            <a:r>
              <a:rPr lang="en-US" sz="1050" smtClean="0"/>
              <a:t>, </a:t>
            </a:r>
            <a:r>
              <a:rPr lang="en-US" sz="1050" err="1" smtClean="0"/>
              <a:t>svg</a:t>
            </a:r>
            <a:r>
              <a:rPr lang="en-US" sz="1050" smtClean="0"/>
              <a:t> version by </a:t>
            </a:r>
            <a:r>
              <a:rPr lang="en-US" sz="1050" err="1" smtClean="0"/>
              <a:t>User:Zirguezi</a:t>
            </a:r>
            <a:r>
              <a:rPr lang="en-US" sz="1050" smtClean="0"/>
              <a:t> - Own work, CC BY-SA 4.0, https://</a:t>
            </a:r>
            <a:r>
              <a:rPr lang="en-US" sz="1050" err="1" smtClean="0"/>
              <a:t>commons.wikimedia.org</a:t>
            </a:r>
            <a:r>
              <a:rPr lang="en-US" sz="1050" smtClean="0"/>
              <a:t>/w/</a:t>
            </a:r>
            <a:r>
              <a:rPr lang="en-US" sz="1050" err="1" smtClean="0"/>
              <a:t>index.php?curid</a:t>
            </a:r>
            <a:r>
              <a:rPr lang="en-US" sz="1050" smtClean="0"/>
              <a:t>=47868867</a:t>
            </a:r>
            <a:endParaRPr lang="en-US" sz="1050"/>
          </a:p>
        </p:txBody>
      </p:sp>
      <p:sp>
        <p:nvSpPr>
          <p:cNvPr id="5" name="TextBox 4"/>
          <p:cNvSpPr txBox="1"/>
          <p:nvPr/>
        </p:nvSpPr>
        <p:spPr>
          <a:xfrm>
            <a:off x="199374" y="1541109"/>
            <a:ext cx="39653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SVM: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Binary classifier.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Find widest separating margin between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two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classes.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Find complex margins using transformation functions (kernels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“One-vs-all” for multi-class case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Partition data: K-fold cross-validation (we used </a:t>
            </a:r>
            <a:r>
              <a:rPr lang="en-US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=5)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651" y="1167618"/>
            <a:ext cx="7178087" cy="326659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99374" y="4592272"/>
                <a:ext cx="11692364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latin typeface="CMU Serif Roman" charset="0"/>
                    <a:ea typeface="CMU Serif Roman" charset="0"/>
                    <a:cs typeface="CMU Serif Roman" charset="0"/>
                  </a:rPr>
                  <a:t>RBF Kernel: </a:t>
                </a:r>
                <a:endParaRPr lang="en-US" dirty="0">
                  <a:latin typeface="CMU Serif Roman" charset="0"/>
                  <a:ea typeface="CMU Serif Roman" charset="0"/>
                  <a:cs typeface="CMU Serif Roman" charset="0"/>
                </a:endParaRPr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Allows fitting smooth functions to datasets that aren’t linearly separable</a:t>
                </a:r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RBF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kernel works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well in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practice,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and it is relatively easy to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tune</a:t>
                </a:r>
              </a:p>
              <a:p>
                <a:pPr marL="285750" indent="-285750"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  <a:ea typeface="CMU Serif Roman" charset="0"/>
                        <a:cs typeface="CMU Serif Roman" charset="0"/>
                      </a:rPr>
                      <m:t>𝛾</m:t>
                    </m:r>
                  </m:oMath>
                </a14:m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variance </a:t>
                </a:r>
                <a:r>
                  <a:rPr lang="en-US" dirty="0" err="1" smtClean="0">
                    <a:latin typeface="CMU Serif Roman" charset="0"/>
                    <a:ea typeface="CMU Serif Roman" charset="0"/>
                    <a:cs typeface="CMU Serif Roman" charset="0"/>
                  </a:rPr>
                  <a:t>hyperparameter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 </a:t>
                </a:r>
                <a:r>
                  <a:rPr lang="mr-IN" dirty="0">
                    <a:latin typeface="CMU Serif Roman" charset="0"/>
                    <a:ea typeface="CMU Serif Roman" charset="0"/>
                    <a:cs typeface="CMU Serif Roman" charset="0"/>
                  </a:rPr>
                  <a:t>–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I performed a coarse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grid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search: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  <a:ea typeface="CMU Serif Roman" charset="0"/>
                        <a:cs typeface="CMU Serif Roman" charset="0"/>
                      </a:rPr>
                      <m:t>𝛾</m:t>
                    </m:r>
                    <m:r>
                      <a:rPr lang="en-US" i="1">
                        <a:latin typeface="Cambria Math" charset="0"/>
                        <a:ea typeface="CMU Serif Roman" charset="0"/>
                        <a:cs typeface="CMU Serif Roman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= </a:t>
                </a:r>
                <a:r>
                  <a:rPr lang="mr-IN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0.05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, </a:t>
                </a:r>
                <a:r>
                  <a:rPr lang="mr-IN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0.1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, </a:t>
                </a:r>
                <a:r>
                  <a:rPr lang="mr-IN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0.5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, </a:t>
                </a:r>
                <a:r>
                  <a:rPr lang="mr-IN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1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, </a:t>
                </a:r>
                <a:r>
                  <a:rPr lang="mr-IN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5</a:t>
                </a:r>
                <a:endParaRPr lang="en-US" dirty="0" smtClean="0">
                  <a:latin typeface="CMU Serif Roman" charset="0"/>
                  <a:ea typeface="CMU Serif Roman" charset="0"/>
                  <a:cs typeface="CMU Serif Roman" charset="0"/>
                </a:endParaRPr>
              </a:p>
              <a:p>
                <a:pPr marL="285750" indent="-285750">
                  <a:buFont typeface="Arial" charset="0"/>
                  <a:buChar char="•"/>
                </a:pP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I used a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fixed regularization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penalty factor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(</a:t>
                </a:r>
                <a:r>
                  <a:rPr lang="en-US" i="1" dirty="0">
                    <a:latin typeface="CMU Serif Roman" charset="0"/>
                    <a:ea typeface="CMU Serif Roman" charset="0"/>
                    <a:cs typeface="CMU Serif Roman" charset="0"/>
                  </a:rPr>
                  <a:t>“box constraint”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)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of </a:t>
                </a:r>
                <a:r>
                  <a:rPr lang="en-US" i="1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C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 = 1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. </a:t>
                </a:r>
                <a:r>
                  <a:rPr lang="en-US" i="1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C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 controls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the maximum penalty imposed on margin-violating </a:t>
                </a:r>
                <a:r>
                  <a:rPr lang="en-US" dirty="0" smtClean="0">
                    <a:latin typeface="CMU Serif Roman" charset="0"/>
                    <a:ea typeface="CMU Serif Roman" charset="0"/>
                    <a:cs typeface="CMU Serif Roman" charset="0"/>
                  </a:rPr>
                  <a:t>observations </a:t>
                </a:r>
                <a:r>
                  <a:rPr lang="en-US" dirty="0">
                    <a:latin typeface="CMU Serif Roman" charset="0"/>
                    <a:ea typeface="CMU Serif Roman" charset="0"/>
                    <a:cs typeface="CMU Serif Roman" charset="0"/>
                  </a:rPr>
                  <a:t>and aids in preventing overfitting (regularization).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74" y="4592272"/>
                <a:ext cx="11692364" cy="1785104"/>
              </a:xfrm>
              <a:prstGeom prst="rect">
                <a:avLst/>
              </a:prstGeom>
              <a:blipFill rotWithShape="0">
                <a:blip r:embed="rId4"/>
                <a:stretch>
                  <a:fillRect l="-574" t="-1706" b="-4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910538" y="4660917"/>
                <a:ext cx="2922835" cy="75916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>
                    <a:latin typeface="CMU Serif Roman" charset="0"/>
                    <a:ea typeface="CMU Serif Roman" charset="0"/>
                    <a:cs typeface="CMU Serif Roman" charset="0"/>
                  </a:rPr>
                  <a:t>RBF (Gaussian) Kernel</a:t>
                </a:r>
                <a:endParaRPr lang="en-US" sz="1600" b="0" i="1" smtClean="0">
                  <a:latin typeface="CMU Serif Roman" charset="0"/>
                  <a:ea typeface="CMU Serif Roman" charset="0"/>
                  <a:cs typeface="CMU Serif Roman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charset="0"/>
                          <a:ea typeface="CMU Serif Roman" charset="0"/>
                          <a:cs typeface="CMU Serif Roman" charset="0"/>
                        </a:rPr>
                        <m:t>𝐾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  <m:t>𝑥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sz="1600" b="0" i="1" smtClean="0">
                          <a:latin typeface="Cambria Math" charset="0"/>
                          <a:ea typeface="CMU Serif Roman" charset="0"/>
                          <a:cs typeface="CMU Serif Roman" charset="0"/>
                        </a:rPr>
                        <m:t>=</m:t>
                      </m:r>
                      <m:func>
                        <m:funcPr>
                          <m:ctrlPr>
                            <a:rPr lang="en-US" sz="1600" b="0" i="1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charset="0"/>
                              <a:ea typeface="CMU Serif Roman" charset="0"/>
                              <a:cs typeface="CMU Serif Roman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  <m:t>−</m:t>
                              </m:r>
                              <m:r>
                                <a:rPr lang="en-US" sz="1600" b="0" i="1" smtClean="0">
                                  <a:latin typeface="Cambria Math" charset="0"/>
                                  <a:ea typeface="CMU Serif Roman" charset="0"/>
                                  <a:cs typeface="CMU Serif Roman" charset="0"/>
                                </a:rPr>
                                <m:t>𝛾</m:t>
                              </m:r>
                              <m:sSup>
                                <m:sSupPr>
                                  <m:ctrlPr>
                                    <a:rPr lang="en-US" sz="1600" b="0" i="1" smtClean="0">
                                      <a:latin typeface="Cambria Math" charset="0"/>
                                      <a:ea typeface="CMU Serif Roman" charset="0"/>
                                      <a:cs typeface="CMU Serif Roman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en-US" sz="1600" b="0" i="1" smtClean="0">
                                          <a:latin typeface="Cambria Math" charset="0"/>
                                          <a:ea typeface="CMU Serif Roman" charset="0"/>
                                          <a:cs typeface="CMU Serif Roman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600" i="1">
                                          <a:latin typeface="Cambria Math" charset="0"/>
                                          <a:ea typeface="CMU Serif Roman" charset="0"/>
                                          <a:cs typeface="CMU Serif Roman" charset="0"/>
                                        </a:rPr>
                                        <m:t>𝑥</m:t>
                                      </m:r>
                                      <m:r>
                                        <a:rPr lang="en-US" sz="1600" b="0" i="1" smtClean="0">
                                          <a:latin typeface="Cambria Math" charset="0"/>
                                          <a:ea typeface="CMU Serif Roman" charset="0"/>
                                          <a:cs typeface="CMU Serif Roman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1600" i="1">
                                              <a:latin typeface="Cambria Math" charset="0"/>
                                              <a:ea typeface="CMU Serif Roman" charset="0"/>
                                              <a:cs typeface="CMU Serif Roman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600" i="1">
                                              <a:latin typeface="Cambria Math" charset="0"/>
                                              <a:ea typeface="CMU Serif Roman" charset="0"/>
                                              <a:cs typeface="CMU Serif Roman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sz="1600" i="1">
                                              <a:latin typeface="Cambria Math" charset="0"/>
                                              <a:ea typeface="CMU Serif Roman" charset="0"/>
                                              <a:cs typeface="CMU Serif Roman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US" sz="1600" b="0" i="1" smtClean="0">
                                      <a:latin typeface="Cambria Math" charset="0"/>
                                      <a:ea typeface="CMU Serif Roman" charset="0"/>
                                      <a:cs typeface="CMU Serif Roman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1600" b="0" i="1" smtClean="0">
                          <a:latin typeface="Cambria Math" charset="0"/>
                          <a:ea typeface="CMU Serif Roman" charset="0"/>
                          <a:cs typeface="CMU Serif Roman" charset="0"/>
                        </a:rPr>
                        <m:t> </m:t>
                      </m:r>
                    </m:oMath>
                  </m:oMathPara>
                </a14:m>
                <a:endParaRPr lang="en-US" sz="1600" b="0" smtClean="0">
                  <a:latin typeface="CMU Serif Roman" charset="0"/>
                  <a:ea typeface="CMU Serif Roman" charset="0"/>
                  <a:cs typeface="CMU Serif Roman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smtClean="0">
                        <a:latin typeface="Cambria Math" charset="0"/>
                        <a:ea typeface="CMU Serif Roman" charset="0"/>
                        <a:cs typeface="CMU Serif Roman" charset="0"/>
                      </a:rPr>
                      <m:t>where</m:t>
                    </m:r>
                    <m:r>
                      <a:rPr lang="en-US" sz="1600" b="0" i="0" smtClean="0">
                        <a:latin typeface="Cambria Math" charset="0"/>
                        <a:ea typeface="CMU Serif Roman" charset="0"/>
                        <a:cs typeface="CMU Serif Roman" charset="0"/>
                      </a:rPr>
                      <m:t>, </m:t>
                    </m:r>
                    <m:r>
                      <a:rPr lang="en-US" sz="1600" i="1">
                        <a:latin typeface="Cambria Math" charset="0"/>
                        <a:ea typeface="CMU Serif Roman" charset="0"/>
                        <a:cs typeface="CMU Serif Roman" charset="0"/>
                      </a:rPr>
                      <m:t>𝛾</m:t>
                    </m:r>
                  </m:oMath>
                </a14:m>
                <a:r>
                  <a:rPr lang="en-US" sz="1600" smtClean="0">
                    <a:latin typeface="CMU Serif Roman" charset="0"/>
                    <a:ea typeface="CMU Serif Roman" charset="0"/>
                    <a:cs typeface="CMU Serif Roman" charset="0"/>
                  </a:rPr>
                  <a:t>=1/2σ</a:t>
                </a:r>
                <a:endParaRPr lang="en-US" sz="1600">
                  <a:latin typeface="CMU Serif Roman" charset="0"/>
                  <a:ea typeface="CMU Serif Roman" charset="0"/>
                  <a:cs typeface="CMU Serif Roman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538" y="4660917"/>
                <a:ext cx="2922835" cy="759169"/>
              </a:xfrm>
              <a:prstGeom prst="rect">
                <a:avLst/>
              </a:prstGeom>
              <a:blipFill rotWithShape="0">
                <a:blip r:embed="rId5"/>
                <a:stretch>
                  <a:fillRect t="-11905" b="-2063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502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Evaluation metrics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56854" y="1335622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CMU Serif Roman" charset="0"/>
                <a:ea typeface="CMU Serif Roman" charset="0"/>
                <a:cs typeface="CMU Serif Roman" charset="0"/>
              </a:rPr>
              <a:t>Confusion matrix</a:t>
            </a:r>
            <a:endParaRPr lang="en-US" b="1">
              <a:latin typeface="CMU Serif Roman" charset="0"/>
              <a:ea typeface="CMU Serif Roman" charset="0"/>
              <a:cs typeface="CMU Serif Roman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747007"/>
              </p:ext>
            </p:extLst>
          </p:nvPr>
        </p:nvGraphicFramePr>
        <p:xfrm>
          <a:off x="950393" y="1810174"/>
          <a:ext cx="2194560" cy="21989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7280"/>
                <a:gridCol w="1097280"/>
              </a:tblGrid>
              <a:tr h="1099489"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TP</a:t>
                      </a:r>
                      <a:endParaRPr lang="en-US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FN</a:t>
                      </a:r>
                      <a:endParaRPr lang="en-US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099489"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FP</a:t>
                      </a:r>
                      <a:endParaRPr lang="en-US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TN</a:t>
                      </a:r>
                      <a:endParaRPr lang="en-US"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 rot="16200000">
            <a:off x="-135397" y="2724997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True label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35589" y="4229212"/>
            <a:ext cx="1585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latin typeface="CMU Serif Roman" charset="0"/>
                <a:ea typeface="CMU Serif Roman" charset="0"/>
                <a:cs typeface="CMU Serif Roman" charset="0"/>
              </a:rPr>
              <a:t>Predicted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label</a:t>
            </a:r>
            <a:endParaRPr lang="en-US" sz="1600">
              <a:latin typeface="CMU Serif Roman" charset="0"/>
              <a:ea typeface="CMU Serif Roman" charset="0"/>
              <a:cs typeface="CMU Serif Roman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93727" y="2154094"/>
            <a:ext cx="364202" cy="1466807"/>
            <a:chOff x="570335" y="2037654"/>
            <a:chExt cx="364202" cy="1466807"/>
          </a:xfrm>
        </p:grpSpPr>
        <p:sp>
          <p:nvSpPr>
            <p:cNvPr id="10" name="TextBox 9"/>
            <p:cNvSpPr txBox="1"/>
            <p:nvPr/>
          </p:nvSpPr>
          <p:spPr>
            <a:xfrm>
              <a:off x="570335" y="2037654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>
                  <a:latin typeface="Latin Modern Math" charset="0"/>
                  <a:ea typeface="Latin Modern Math" charset="0"/>
                  <a:cs typeface="Latin Modern Math" charset="0"/>
                </a:rPr>
                <a:t>+</a:t>
              </a:r>
              <a:endParaRPr lang="en-US" b="1">
                <a:latin typeface="Latin Modern Math" charset="0"/>
                <a:ea typeface="Latin Modern Math" charset="0"/>
                <a:cs typeface="Latin Modern Math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21631" y="3135129"/>
              <a:ext cx="261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>
                  <a:latin typeface="Latin Modern Math" charset="0"/>
                  <a:ea typeface="Latin Modern Math" charset="0"/>
                  <a:cs typeface="Latin Modern Math" charset="0"/>
                </a:rPr>
                <a:t>-</a:t>
              </a:r>
              <a:endParaRPr lang="en-US" b="1">
                <a:latin typeface="Latin Modern Math" charset="0"/>
                <a:ea typeface="Latin Modern Math" charset="0"/>
                <a:cs typeface="Latin Modern Math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56404" y="3990654"/>
            <a:ext cx="1464153" cy="369332"/>
            <a:chOff x="557617" y="1856085"/>
            <a:chExt cx="1464153" cy="369332"/>
          </a:xfrm>
        </p:grpSpPr>
        <p:sp>
          <p:nvSpPr>
            <p:cNvPr id="14" name="TextBox 13"/>
            <p:cNvSpPr txBox="1"/>
            <p:nvPr/>
          </p:nvSpPr>
          <p:spPr>
            <a:xfrm>
              <a:off x="557617" y="1856085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>
                  <a:latin typeface="Latin Modern Math" charset="0"/>
                  <a:ea typeface="Latin Modern Math" charset="0"/>
                  <a:cs typeface="Latin Modern Math" charset="0"/>
                </a:rPr>
                <a:t>+</a:t>
              </a:r>
              <a:endParaRPr lang="en-US" b="1">
                <a:latin typeface="Latin Modern Math" charset="0"/>
                <a:ea typeface="Latin Modern Math" charset="0"/>
                <a:cs typeface="Latin Modern Math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60160" y="1856085"/>
              <a:ext cx="261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>
                  <a:latin typeface="Latin Modern Math" charset="0"/>
                  <a:ea typeface="Latin Modern Math" charset="0"/>
                  <a:cs typeface="Latin Modern Math" charset="0"/>
                </a:rPr>
                <a:t>-</a:t>
              </a:r>
              <a:endParaRPr lang="en-US" b="1">
                <a:latin typeface="Latin Modern Math" charset="0"/>
                <a:ea typeface="Latin Modern Math" charset="0"/>
                <a:cs typeface="Latin Modern Math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019187" y="4818604"/>
            <a:ext cx="2056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TP</a:t>
            </a:r>
            <a:r>
              <a:rPr lang="en-US">
                <a:latin typeface="CMU Serif Roman" charset="0"/>
                <a:ea typeface="CMU Serif Roman" charset="0"/>
                <a:cs typeface="CMU Serif Roman" charset="0"/>
              </a:rPr>
              <a:t>: true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positive</a:t>
            </a:r>
          </a:p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TN</a:t>
            </a:r>
            <a:r>
              <a:rPr lang="en-US">
                <a:latin typeface="CMU Serif Roman" charset="0"/>
                <a:ea typeface="CMU Serif Roman" charset="0"/>
                <a:cs typeface="CMU Serif Roman" charset="0"/>
              </a:rPr>
              <a:t>: true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negative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FP</a:t>
            </a:r>
            <a:r>
              <a:rPr lang="en-US">
                <a:latin typeface="CMU Serif Roman" charset="0"/>
                <a:ea typeface="CMU Serif Roman" charset="0"/>
                <a:cs typeface="CMU Serif Roman" charset="0"/>
              </a:rPr>
              <a:t>: false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positive</a:t>
            </a:r>
          </a:p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FN</a:t>
            </a:r>
            <a:r>
              <a:rPr lang="en-US">
                <a:latin typeface="CMU Serif Roman" charset="0"/>
                <a:ea typeface="CMU Serif Roman" charset="0"/>
                <a:cs typeface="CMU Serif Roman" charset="0"/>
              </a:rPr>
              <a:t>: false </a:t>
            </a:r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negative</a:t>
            </a:r>
            <a:endParaRPr lang="en-US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11893" y="1316998"/>
            <a:ext cx="7796330" cy="3934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latin typeface="CMU Serif Roman" charset="0"/>
                <a:ea typeface="CMU Serif Roman" charset="0"/>
                <a:cs typeface="CMU Serif Roman" charset="0"/>
              </a:rPr>
              <a:t>True </a:t>
            </a:r>
            <a:r>
              <a:rPr lang="en-US" sz="1600" b="1" dirty="0">
                <a:latin typeface="CMU Serif Roman" charset="0"/>
                <a:ea typeface="CMU Serif Roman" charset="0"/>
                <a:cs typeface="CMU Serif Roman" charset="0"/>
              </a:rPr>
              <a:t>positive rate (TPR</a:t>
            </a:r>
            <a:r>
              <a:rPr lang="en-US" sz="1600" b="1" dirty="0" smtClean="0">
                <a:latin typeface="CMU Serif Roman" charset="0"/>
                <a:ea typeface="CMU Serif Roman" charset="0"/>
                <a:cs typeface="CMU Serif Roman" charset="0"/>
              </a:rPr>
              <a:t>) or Recall</a:t>
            </a:r>
            <a:r>
              <a:rPr lang="en-US" sz="1600" dirty="0" smtClean="0">
                <a:latin typeface="CMU Serif Roman" charset="0"/>
                <a:ea typeface="CMU Serif Roman" charset="0"/>
                <a:cs typeface="CMU Serif Roman" charset="0"/>
              </a:rPr>
              <a:t> (Sensitivity</a:t>
            </a:r>
            <a:r>
              <a:rPr lang="en-US" sz="1600" dirty="0">
                <a:latin typeface="CMU Serif Roman" charset="0"/>
                <a:ea typeface="CMU Serif Roman" charset="0"/>
                <a:cs typeface="CMU Serif Roman" charset="0"/>
              </a:rPr>
              <a:t>, probability of </a:t>
            </a:r>
            <a:r>
              <a:rPr lang="en-US" sz="1600" dirty="0" smtClean="0">
                <a:latin typeface="CMU Serif Roman" charset="0"/>
                <a:ea typeface="CMU Serif Roman" charset="0"/>
                <a:cs typeface="CMU Serif Roman" charset="0"/>
              </a:rPr>
              <a:t>detection</a:t>
            </a:r>
            <a:r>
              <a:rPr lang="en-US" sz="1600" dirty="0">
                <a:latin typeface="CMU Serif Roman" charset="0"/>
                <a:ea typeface="CMU Serif Roman" charset="0"/>
                <a:cs typeface="CMU Serif Roman" charset="0"/>
              </a:rPr>
              <a:t>) — the number of </a:t>
            </a:r>
            <a:r>
              <a:rPr lang="en-US" sz="1600" dirty="0" smtClean="0">
                <a:latin typeface="CMU Serif Roman" charset="0"/>
                <a:ea typeface="CMU Serif Roman" charset="0"/>
                <a:cs typeface="CMU Serif Roman" charset="0"/>
              </a:rPr>
              <a:t>positive (+) </a:t>
            </a:r>
            <a:r>
              <a:rPr lang="en-US" sz="1600" dirty="0">
                <a:latin typeface="CMU Serif Roman" charset="0"/>
                <a:ea typeface="CMU Serif Roman" charset="0"/>
                <a:cs typeface="CMU Serif Roman" charset="0"/>
              </a:rPr>
              <a:t>predictions divided by the number of positive class values in the test data. </a:t>
            </a:r>
            <a:r>
              <a:rPr lang="en-US" sz="1600" dirty="0" smtClean="0">
                <a:latin typeface="CMU Serif Roman" charset="0"/>
                <a:ea typeface="CMU Serif Roman" charset="0"/>
                <a:cs typeface="CMU Serif Roman" charset="0"/>
              </a:rPr>
              <a:t>A </a:t>
            </a:r>
            <a:r>
              <a:rPr lang="en-US" sz="1600" dirty="0">
                <a:latin typeface="CMU Serif Roman" charset="0"/>
                <a:ea typeface="CMU Serif Roman" charset="0"/>
                <a:cs typeface="CMU Serif Roman" charset="0"/>
              </a:rPr>
              <a:t>low recall </a:t>
            </a:r>
            <a:r>
              <a:rPr lang="en-US" sz="1600" dirty="0" smtClean="0">
                <a:latin typeface="CMU Serif Roman" charset="0"/>
                <a:ea typeface="CMU Serif Roman" charset="0"/>
                <a:cs typeface="CMU Serif Roman" charset="0"/>
              </a:rPr>
              <a:t>score may indicate </a:t>
            </a:r>
            <a:r>
              <a:rPr lang="en-US" sz="1600" dirty="0">
                <a:latin typeface="CMU Serif Roman" charset="0"/>
                <a:ea typeface="CMU Serif Roman" charset="0"/>
                <a:cs typeface="CMU Serif Roman" charset="0"/>
              </a:rPr>
              <a:t>many False Negatives.</a:t>
            </a:r>
            <a:endParaRPr lang="en-US" sz="1600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algn="ctr">
              <a:spcBef>
                <a:spcPts val="1000"/>
              </a:spcBef>
            </a:pPr>
            <a:r>
              <a:rPr lang="en-US" sz="1600" b="1" dirty="0">
                <a:solidFill>
                  <a:prstClr val="black"/>
                </a:solidFill>
                <a:latin typeface="CMU Serif Roman" charset="0"/>
                <a:ea typeface="CMU Serif Roman" charset="0"/>
                <a:cs typeface="CMU Serif Roman" charset="0"/>
              </a:rPr>
              <a:t>TPR = TP / (TP + FN)</a:t>
            </a:r>
          </a:p>
          <a:p>
            <a:pPr marL="285750" indent="-285750">
              <a:spcBef>
                <a:spcPts val="1000"/>
              </a:spcBef>
              <a:buFont typeface="Arial" charset="0"/>
              <a:buChar char="•"/>
            </a:pPr>
            <a:r>
              <a:rPr lang="en-US" sz="1600" b="1" dirty="0" smtClean="0">
                <a:latin typeface="CMU Serif Roman" charset="0"/>
                <a:ea typeface="CMU Serif Roman" charset="0"/>
                <a:cs typeface="CMU Serif Roman" charset="0"/>
              </a:rPr>
              <a:t>False </a:t>
            </a:r>
            <a:r>
              <a:rPr lang="en-US" sz="1600" b="1" dirty="0">
                <a:latin typeface="CMU Serif Roman" charset="0"/>
                <a:ea typeface="CMU Serif Roman" charset="0"/>
                <a:cs typeface="CMU Serif Roman" charset="0"/>
              </a:rPr>
              <a:t>positive rate (FPR</a:t>
            </a:r>
            <a:r>
              <a:rPr lang="en-US" sz="1600" b="1" dirty="0" smtClean="0">
                <a:latin typeface="CMU Serif Roman" charset="0"/>
                <a:ea typeface="CMU Serif Roman" charset="0"/>
                <a:cs typeface="CMU Serif Roman" charset="0"/>
              </a:rPr>
              <a:t>) or fall-out </a:t>
            </a:r>
            <a:r>
              <a:rPr lang="en-US" sz="1600" dirty="0">
                <a:latin typeface="CMU Serif Roman" charset="0"/>
                <a:ea typeface="CMU Serif Roman" charset="0"/>
                <a:cs typeface="CMU Serif Roman" charset="0"/>
              </a:rPr>
              <a:t>(</a:t>
            </a:r>
            <a:r>
              <a:rPr lang="en-US" sz="1600" dirty="0" smtClean="0">
                <a:latin typeface="CMU Serif Roman" charset="0"/>
                <a:ea typeface="CMU Serif Roman" charset="0"/>
                <a:cs typeface="CMU Serif Roman" charset="0"/>
              </a:rPr>
              <a:t>probability of false alarm</a:t>
            </a:r>
            <a:r>
              <a:rPr lang="en-US" sz="1600" dirty="0">
                <a:latin typeface="CMU Serif Roman" charset="0"/>
                <a:ea typeface="CMU Serif Roman" charset="0"/>
                <a:cs typeface="CMU Serif Roman" charset="0"/>
              </a:rPr>
              <a:t>) — the ratio between the number of negative </a:t>
            </a:r>
            <a:r>
              <a:rPr lang="en-US" sz="1600" dirty="0" smtClean="0">
                <a:latin typeface="CMU Serif Roman" charset="0"/>
                <a:ea typeface="CMU Serif Roman" charset="0"/>
                <a:cs typeface="CMU Serif Roman" charset="0"/>
              </a:rPr>
              <a:t>(-) events </a:t>
            </a:r>
            <a:r>
              <a:rPr lang="en-US" sz="1600" dirty="0">
                <a:latin typeface="CMU Serif Roman" charset="0"/>
                <a:ea typeface="CMU Serif Roman" charset="0"/>
                <a:cs typeface="CMU Serif Roman" charset="0"/>
              </a:rPr>
              <a:t>wrongly categorized as positive (false positives) and the total number of actual negative </a:t>
            </a:r>
            <a:r>
              <a:rPr lang="en-US" sz="1600" dirty="0" smtClean="0">
                <a:latin typeface="CMU Serif Roman" charset="0"/>
                <a:ea typeface="CMU Serif Roman" charset="0"/>
                <a:cs typeface="CMU Serif Roman" charset="0"/>
              </a:rPr>
              <a:t>events.</a:t>
            </a:r>
            <a:endParaRPr lang="en-US" sz="1600" dirty="0">
              <a:latin typeface="CMU Serif Roman" charset="0"/>
              <a:ea typeface="CMU Serif Roman" charset="0"/>
              <a:cs typeface="CMU Serif Roman" charset="0"/>
            </a:endParaRPr>
          </a:p>
          <a:p>
            <a:pPr algn="ctr">
              <a:spcBef>
                <a:spcPts val="1000"/>
              </a:spcBef>
            </a:pPr>
            <a:r>
              <a:rPr lang="en-US" sz="1600" b="1" dirty="0" smtClean="0">
                <a:latin typeface="CMU Serif Roman" charset="0"/>
                <a:ea typeface="CMU Serif Roman" charset="0"/>
                <a:cs typeface="CMU Serif Roman" charset="0"/>
              </a:rPr>
              <a:t>FPR = </a:t>
            </a:r>
            <a:r>
              <a:rPr lang="en-US" sz="1600" b="1" dirty="0" smtClean="0">
                <a:solidFill>
                  <a:prstClr val="black"/>
                </a:solidFill>
                <a:latin typeface="CMU Serif Roman" charset="0"/>
                <a:ea typeface="CMU Serif Roman" charset="0"/>
                <a:cs typeface="CMU Serif Roman" charset="0"/>
              </a:rPr>
              <a:t>FP </a:t>
            </a:r>
            <a:r>
              <a:rPr lang="en-US" sz="1600" b="1" dirty="0">
                <a:solidFill>
                  <a:prstClr val="black"/>
                </a:solidFill>
                <a:latin typeface="CMU Serif Roman" charset="0"/>
                <a:ea typeface="CMU Serif Roman" charset="0"/>
                <a:cs typeface="CMU Serif Roman" charset="0"/>
              </a:rPr>
              <a:t>/ (FP + TN</a:t>
            </a:r>
            <a:r>
              <a:rPr lang="en-US" sz="1600" b="1" dirty="0" smtClean="0">
                <a:solidFill>
                  <a:prstClr val="black"/>
                </a:solidFill>
                <a:latin typeface="CMU Serif Roman" charset="0"/>
                <a:ea typeface="CMU Serif Roman" charset="0"/>
                <a:cs typeface="CMU Serif Roman" charset="0"/>
              </a:rPr>
              <a:t>)</a:t>
            </a:r>
            <a:endParaRPr lang="en-US" sz="1600" b="1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spcBef>
                <a:spcPts val="1000"/>
              </a:spcBef>
              <a:buFont typeface="Arial" charset="0"/>
              <a:buChar char="•"/>
            </a:pPr>
            <a:r>
              <a:rPr lang="en-US" sz="1600" b="1" dirty="0">
                <a:latin typeface="CMU Serif Roman" charset="0"/>
                <a:ea typeface="CMU Serif Roman" charset="0"/>
                <a:cs typeface="CMU Serif Roman" charset="0"/>
              </a:rPr>
              <a:t>Precision or Positive predictive value (</a:t>
            </a:r>
            <a:r>
              <a:rPr lang="en-US" sz="1600" b="1" dirty="0" smtClean="0">
                <a:latin typeface="CMU Serif Roman" charset="0"/>
                <a:ea typeface="CMU Serif Roman" charset="0"/>
                <a:cs typeface="CMU Serif Roman" charset="0"/>
              </a:rPr>
              <a:t>PPV) </a:t>
            </a:r>
            <a:r>
              <a:rPr lang="en-US" sz="1600" dirty="0" smtClean="0">
                <a:latin typeface="CMU Serif Roman" charset="0"/>
                <a:ea typeface="CMU Serif Roman" charset="0"/>
                <a:cs typeface="CMU Serif Roman" charset="0"/>
              </a:rPr>
              <a:t>—</a:t>
            </a:r>
            <a:r>
              <a:rPr lang="en-US" sz="1600" b="1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  <a:r>
              <a:rPr lang="en-US" sz="1600" dirty="0">
                <a:latin typeface="CMU Serif Roman" charset="0"/>
                <a:ea typeface="CMU Serif Roman" charset="0"/>
                <a:cs typeface="CMU Serif Roman" charset="0"/>
              </a:rPr>
              <a:t>the ratio of correctly predicted positive observations to the total predicted positive observations. Precision can be thought of as a measure of a classifiers exactness. A low precision </a:t>
            </a:r>
            <a:r>
              <a:rPr lang="en-US" sz="1600" dirty="0" smtClean="0">
                <a:latin typeface="CMU Serif Roman" charset="0"/>
                <a:ea typeface="CMU Serif Roman" charset="0"/>
                <a:cs typeface="CMU Serif Roman" charset="0"/>
              </a:rPr>
              <a:t>score may </a:t>
            </a:r>
            <a:r>
              <a:rPr lang="en-US" sz="1600" dirty="0">
                <a:latin typeface="CMU Serif Roman" charset="0"/>
                <a:ea typeface="CMU Serif Roman" charset="0"/>
                <a:cs typeface="CMU Serif Roman" charset="0"/>
              </a:rPr>
              <a:t>indicate a large number of False Positives.</a:t>
            </a:r>
            <a:r>
              <a:rPr lang="en-US" sz="1600" b="1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</a:p>
          <a:p>
            <a:pPr algn="ctr">
              <a:spcBef>
                <a:spcPts val="1000"/>
              </a:spcBef>
            </a:pPr>
            <a:r>
              <a:rPr lang="en-US" sz="1600" b="1" dirty="0" smtClean="0">
                <a:latin typeface="CMU Serif Roman" charset="0"/>
                <a:ea typeface="CMU Serif Roman" charset="0"/>
                <a:cs typeface="CMU Serif Roman" charset="0"/>
              </a:rPr>
              <a:t>Precision = TP </a:t>
            </a:r>
            <a:r>
              <a:rPr lang="en-US" sz="1600" b="1" dirty="0">
                <a:latin typeface="CMU Serif Roman" charset="0"/>
                <a:ea typeface="CMU Serif Roman" charset="0"/>
                <a:cs typeface="CMU Serif Roman" charset="0"/>
              </a:rPr>
              <a:t>/ (TP + </a:t>
            </a:r>
            <a:r>
              <a:rPr lang="en-US" sz="1600" b="1" dirty="0" smtClean="0">
                <a:latin typeface="CMU Serif Roman" charset="0"/>
                <a:ea typeface="CMU Serif Roman" charset="0"/>
                <a:cs typeface="CMU Serif Roman" charset="0"/>
              </a:rPr>
              <a:t>FP)</a:t>
            </a:r>
            <a:endParaRPr lang="en-US" sz="1600" b="1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31316" y="966290"/>
            <a:ext cx="2757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CMU Serif Roman" charset="0"/>
                <a:ea typeface="CMU Serif Roman" charset="0"/>
                <a:cs typeface="CMU Serif Roman" charset="0"/>
              </a:rPr>
              <a:t>Model evaluation metrics</a:t>
            </a:r>
            <a:endParaRPr lang="en-US" b="1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26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9932</TotalTime>
  <Words>2595</Words>
  <Application>Microsoft Macintosh PowerPoint</Application>
  <PresentationFormat>Widescreen</PresentationFormat>
  <Paragraphs>1117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Calibri</vt:lpstr>
      <vt:lpstr>Calibri Light</vt:lpstr>
      <vt:lpstr>Cambria Math</vt:lpstr>
      <vt:lpstr>CMU Serif Roman</vt:lpstr>
      <vt:lpstr>Latin Modern Math</vt:lpstr>
      <vt:lpstr>Mangal</vt:lpstr>
      <vt:lpstr>Arial</vt:lpstr>
      <vt:lpstr>Office Theme</vt:lpstr>
      <vt:lpstr>Classification of Phytoplankton Communities</vt:lpstr>
      <vt:lpstr>Overview of the approach</vt:lpstr>
      <vt:lpstr>Deriving phytoplankton community types from in-situ count data</vt:lpstr>
      <vt:lpstr>Community types using k-means clustering</vt:lpstr>
      <vt:lpstr>Community types using k-means clustering</vt:lpstr>
      <vt:lpstr>Community "types" using k-means clustering</vt:lpstr>
      <vt:lpstr>Community "types" using k-means clustering</vt:lpstr>
      <vt:lpstr>Classification model: Support Vector Machine (SVM)</vt:lpstr>
      <vt:lpstr>Evaluation metrics</vt:lpstr>
      <vt:lpstr>Evaluation metrics</vt:lpstr>
      <vt:lpstr>CTD dataset, kmeans=6     </vt:lpstr>
      <vt:lpstr>Predictors</vt:lpstr>
      <vt:lpstr>SVM model selection (kmeans=6)</vt:lpstr>
      <vt:lpstr>SVM model selection</vt:lpstr>
      <vt:lpstr>SVM model selection</vt:lpstr>
      <vt:lpstr>Analysis of best SVM model (optimized hyperparameters)</vt:lpstr>
      <vt:lpstr>Feature space</vt:lpstr>
      <vt:lpstr>SVM performance </vt:lpstr>
      <vt:lpstr>SVM model performance: learning curve</vt:lpstr>
      <vt:lpstr>Analysis of 2D SVM model (optimized hyperparameters)</vt:lpstr>
      <vt:lpstr>PowerPoint Presentation</vt:lpstr>
      <vt:lpstr>PowerPoint Presentation</vt:lpstr>
      <vt:lpstr>SVM model performance: learning curve</vt:lpstr>
      <vt:lpstr>SVM model selection (kmeans=6) Sorted per class</vt:lpstr>
      <vt:lpstr>SVM model selection – Picoplankton</vt:lpstr>
      <vt:lpstr>SVM model selection – Picoplankton</vt:lpstr>
      <vt:lpstr>SVM model selection – Diatoms </vt:lpstr>
      <vt:lpstr>SVM model selection – Diatoms </vt:lpstr>
      <vt:lpstr>SVM model selection – Dinos</vt:lpstr>
      <vt:lpstr>SVM model selection – Dinos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Plankton Communities</dc:title>
  <dc:creator>Ben Yair Raanan</dc:creator>
  <cp:lastModifiedBy>Ben Yair Raanan</cp:lastModifiedBy>
  <cp:revision>260</cp:revision>
  <cp:lastPrinted>2018-01-09T20:58:41Z</cp:lastPrinted>
  <dcterms:created xsi:type="dcterms:W3CDTF">2017-05-16T17:46:55Z</dcterms:created>
  <dcterms:modified xsi:type="dcterms:W3CDTF">2018-01-09T21:24:16Z</dcterms:modified>
</cp:coreProperties>
</file>