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70" r:id="rId3"/>
    <p:sldId id="259" r:id="rId4"/>
    <p:sldId id="263" r:id="rId5"/>
    <p:sldId id="264" r:id="rId6"/>
    <p:sldId id="265" r:id="rId7"/>
    <p:sldId id="269" r:id="rId8"/>
    <p:sldId id="268"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64" autoAdjust="0"/>
    <p:restoredTop sz="95266" autoAdjust="0"/>
  </p:normalViewPr>
  <p:slideViewPr>
    <p:cSldViewPr>
      <p:cViewPr>
        <p:scale>
          <a:sx n="90" d="100"/>
          <a:sy n="90" d="100"/>
        </p:scale>
        <p:origin x="-1176" y="235"/>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D17E58-A606-4E03-A3EF-45040CDD9081}" type="datetimeFigureOut">
              <a:rPr lang="en-US" smtClean="0"/>
              <a:t>5/20/2017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846A3E-B825-4223-9673-CAFCB15273ED}" type="slidenum">
              <a:rPr lang="en-US" smtClean="0"/>
              <a:t>‹#›</a:t>
            </a:fld>
            <a:endParaRPr lang="en-US"/>
          </a:p>
        </p:txBody>
      </p:sp>
    </p:spTree>
    <p:extLst>
      <p:ext uri="{BB962C8B-B14F-4D97-AF65-F5344CB8AC3E}">
        <p14:creationId xmlns:p14="http://schemas.microsoft.com/office/powerpoint/2010/main" val="2387759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2846A3E-B825-4223-9673-CAFCB15273ED}" type="slidenum">
              <a:rPr lang="en-US" smtClean="0"/>
              <a:t>5</a:t>
            </a:fld>
            <a:endParaRPr lang="en-US"/>
          </a:p>
        </p:txBody>
      </p:sp>
    </p:spTree>
    <p:extLst>
      <p:ext uri="{BB962C8B-B14F-4D97-AF65-F5344CB8AC3E}">
        <p14:creationId xmlns:p14="http://schemas.microsoft.com/office/powerpoint/2010/main" val="2798525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ACB22B-2867-453E-9FCA-DF0A1848FEF6}" type="datetimeFigureOut">
              <a:rPr lang="en-US" smtClean="0"/>
              <a:t>5/20/2017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E74E24-DF1B-4F7C-88F0-FFD50C6D96FD}" type="slidenum">
              <a:rPr lang="en-US" smtClean="0"/>
              <a:t>‹#›</a:t>
            </a:fld>
            <a:endParaRPr lang="en-US"/>
          </a:p>
        </p:txBody>
      </p:sp>
    </p:spTree>
    <p:extLst>
      <p:ext uri="{BB962C8B-B14F-4D97-AF65-F5344CB8AC3E}">
        <p14:creationId xmlns:p14="http://schemas.microsoft.com/office/powerpoint/2010/main" val="31328908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ACB22B-2867-453E-9FCA-DF0A1848FEF6}" type="datetimeFigureOut">
              <a:rPr lang="en-US" smtClean="0"/>
              <a:t>5/20/2017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E74E24-DF1B-4F7C-88F0-FFD50C6D96FD}" type="slidenum">
              <a:rPr lang="en-US" smtClean="0"/>
              <a:t>‹#›</a:t>
            </a:fld>
            <a:endParaRPr lang="en-US"/>
          </a:p>
        </p:txBody>
      </p:sp>
    </p:spTree>
    <p:extLst>
      <p:ext uri="{BB962C8B-B14F-4D97-AF65-F5344CB8AC3E}">
        <p14:creationId xmlns:p14="http://schemas.microsoft.com/office/powerpoint/2010/main" val="1312793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ACB22B-2867-453E-9FCA-DF0A1848FEF6}" type="datetimeFigureOut">
              <a:rPr lang="en-US" smtClean="0"/>
              <a:t>5/20/2017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E74E24-DF1B-4F7C-88F0-FFD50C6D96FD}" type="slidenum">
              <a:rPr lang="en-US" smtClean="0"/>
              <a:t>‹#›</a:t>
            </a:fld>
            <a:endParaRPr lang="en-US"/>
          </a:p>
        </p:txBody>
      </p:sp>
    </p:spTree>
    <p:extLst>
      <p:ext uri="{BB962C8B-B14F-4D97-AF65-F5344CB8AC3E}">
        <p14:creationId xmlns:p14="http://schemas.microsoft.com/office/powerpoint/2010/main" val="2941442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ACB22B-2867-453E-9FCA-DF0A1848FEF6}" type="datetimeFigureOut">
              <a:rPr lang="en-US" smtClean="0"/>
              <a:t>5/20/2017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E74E24-DF1B-4F7C-88F0-FFD50C6D96FD}" type="slidenum">
              <a:rPr lang="en-US" smtClean="0"/>
              <a:t>‹#›</a:t>
            </a:fld>
            <a:endParaRPr lang="en-US"/>
          </a:p>
        </p:txBody>
      </p:sp>
    </p:spTree>
    <p:extLst>
      <p:ext uri="{BB962C8B-B14F-4D97-AF65-F5344CB8AC3E}">
        <p14:creationId xmlns:p14="http://schemas.microsoft.com/office/powerpoint/2010/main" val="2364548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CACB22B-2867-453E-9FCA-DF0A1848FEF6}" type="datetimeFigureOut">
              <a:rPr lang="en-US" smtClean="0"/>
              <a:t>5/20/2017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E74E24-DF1B-4F7C-88F0-FFD50C6D96FD}" type="slidenum">
              <a:rPr lang="en-US" smtClean="0"/>
              <a:t>‹#›</a:t>
            </a:fld>
            <a:endParaRPr lang="en-US"/>
          </a:p>
        </p:txBody>
      </p:sp>
    </p:spTree>
    <p:extLst>
      <p:ext uri="{BB962C8B-B14F-4D97-AF65-F5344CB8AC3E}">
        <p14:creationId xmlns:p14="http://schemas.microsoft.com/office/powerpoint/2010/main" val="718298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CACB22B-2867-453E-9FCA-DF0A1848FEF6}" type="datetimeFigureOut">
              <a:rPr lang="en-US" smtClean="0"/>
              <a:t>5/20/2017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E74E24-DF1B-4F7C-88F0-FFD50C6D96FD}" type="slidenum">
              <a:rPr lang="en-US" smtClean="0"/>
              <a:t>‹#›</a:t>
            </a:fld>
            <a:endParaRPr lang="en-US"/>
          </a:p>
        </p:txBody>
      </p:sp>
    </p:spTree>
    <p:extLst>
      <p:ext uri="{BB962C8B-B14F-4D97-AF65-F5344CB8AC3E}">
        <p14:creationId xmlns:p14="http://schemas.microsoft.com/office/powerpoint/2010/main" val="845043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CACB22B-2867-453E-9FCA-DF0A1848FEF6}" type="datetimeFigureOut">
              <a:rPr lang="en-US" smtClean="0"/>
              <a:t>5/20/2017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E74E24-DF1B-4F7C-88F0-FFD50C6D96FD}" type="slidenum">
              <a:rPr lang="en-US" smtClean="0"/>
              <a:t>‹#›</a:t>
            </a:fld>
            <a:endParaRPr lang="en-US"/>
          </a:p>
        </p:txBody>
      </p:sp>
    </p:spTree>
    <p:extLst>
      <p:ext uri="{BB962C8B-B14F-4D97-AF65-F5344CB8AC3E}">
        <p14:creationId xmlns:p14="http://schemas.microsoft.com/office/powerpoint/2010/main" val="4040736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CACB22B-2867-453E-9FCA-DF0A1848FEF6}" type="datetimeFigureOut">
              <a:rPr lang="en-US" smtClean="0"/>
              <a:t>5/20/2017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E74E24-DF1B-4F7C-88F0-FFD50C6D96FD}" type="slidenum">
              <a:rPr lang="en-US" smtClean="0"/>
              <a:t>‹#›</a:t>
            </a:fld>
            <a:endParaRPr lang="en-US"/>
          </a:p>
        </p:txBody>
      </p:sp>
    </p:spTree>
    <p:extLst>
      <p:ext uri="{BB962C8B-B14F-4D97-AF65-F5344CB8AC3E}">
        <p14:creationId xmlns:p14="http://schemas.microsoft.com/office/powerpoint/2010/main" val="34558337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ACB22B-2867-453E-9FCA-DF0A1848FEF6}" type="datetimeFigureOut">
              <a:rPr lang="en-US" smtClean="0"/>
              <a:t>5/20/2017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E74E24-DF1B-4F7C-88F0-FFD50C6D96FD}" type="slidenum">
              <a:rPr lang="en-US" smtClean="0"/>
              <a:t>‹#›</a:t>
            </a:fld>
            <a:endParaRPr lang="en-US"/>
          </a:p>
        </p:txBody>
      </p:sp>
    </p:spTree>
    <p:extLst>
      <p:ext uri="{BB962C8B-B14F-4D97-AF65-F5344CB8AC3E}">
        <p14:creationId xmlns:p14="http://schemas.microsoft.com/office/powerpoint/2010/main" val="2128920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ACB22B-2867-453E-9FCA-DF0A1848FEF6}" type="datetimeFigureOut">
              <a:rPr lang="en-US" smtClean="0"/>
              <a:t>5/20/2017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E74E24-DF1B-4F7C-88F0-FFD50C6D96FD}" type="slidenum">
              <a:rPr lang="en-US" smtClean="0"/>
              <a:t>‹#›</a:t>
            </a:fld>
            <a:endParaRPr lang="en-US"/>
          </a:p>
        </p:txBody>
      </p:sp>
    </p:spTree>
    <p:extLst>
      <p:ext uri="{BB962C8B-B14F-4D97-AF65-F5344CB8AC3E}">
        <p14:creationId xmlns:p14="http://schemas.microsoft.com/office/powerpoint/2010/main" val="3015632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CACB22B-2867-453E-9FCA-DF0A1848FEF6}" type="datetimeFigureOut">
              <a:rPr lang="en-US" smtClean="0"/>
              <a:t>5/20/2017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E74E24-DF1B-4F7C-88F0-FFD50C6D96FD}" type="slidenum">
              <a:rPr lang="en-US" smtClean="0"/>
              <a:t>‹#›</a:t>
            </a:fld>
            <a:endParaRPr lang="en-US"/>
          </a:p>
        </p:txBody>
      </p:sp>
    </p:spTree>
    <p:extLst>
      <p:ext uri="{BB962C8B-B14F-4D97-AF65-F5344CB8AC3E}">
        <p14:creationId xmlns:p14="http://schemas.microsoft.com/office/powerpoint/2010/main" val="1777543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brightnessContrast bright="-40000" contrast="40000"/>
                    </a14:imgEffect>
                  </a14:imgLayer>
                </a14:imgProps>
              </a:ext>
            </a:extLst>
          </a:blip>
          <a:srcRect/>
          <a:stretch>
            <a:fillRect l="-4000" r="-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ACB22B-2867-453E-9FCA-DF0A1848FEF6}" type="datetimeFigureOut">
              <a:rPr lang="en-US" smtClean="0"/>
              <a:t>5/20/2017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E74E24-DF1B-4F7C-88F0-FFD50C6D96FD}" type="slidenum">
              <a:rPr lang="en-US" smtClean="0"/>
              <a:t>‹#›</a:t>
            </a:fld>
            <a:endParaRPr lang="en-US"/>
          </a:p>
        </p:txBody>
      </p:sp>
    </p:spTree>
    <p:extLst>
      <p:ext uri="{BB962C8B-B14F-4D97-AF65-F5344CB8AC3E}">
        <p14:creationId xmlns:p14="http://schemas.microsoft.com/office/powerpoint/2010/main" val="107174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2018/UnityScreen3_LargerFOV.jp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3" Type="http://schemas.openxmlformats.org/officeDocument/2006/relationships/hyperlink" Target="mailto:haddock@mbari.org" TargetMode="External"/><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hyperlink" Target="mailto:berwin@mbari.org" TargetMode="External"/><Relationship Id="rId5" Type="http://schemas.openxmlformats.org/officeDocument/2006/relationships/hyperlink" Target="mailto:mccann@mbari.org" TargetMode="External"/><Relationship Id="rId4" Type="http://schemas.openxmlformats.org/officeDocument/2006/relationships/hyperlink" Target="mailto:emartin@mbari.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38400"/>
            <a:ext cx="7772400" cy="1470025"/>
          </a:xfrm>
          <a:effectLst>
            <a:outerShdw blurRad="165100" dist="88900" dir="8100000" algn="tr" rotWithShape="0">
              <a:prstClr val="black">
                <a:alpha val="85000"/>
              </a:prstClr>
            </a:outerShdw>
          </a:effectLst>
        </p:spPr>
        <p:txBody>
          <a:bodyPr>
            <a:normAutofit/>
          </a:bodyPr>
          <a:lstStyle/>
          <a:p>
            <a:r>
              <a:rPr lang="en-US" sz="6000" dirty="0" smtClean="0">
                <a:solidFill>
                  <a:schemeClr val="bg1"/>
                </a:solidFill>
                <a:latin typeface="Defused" panose="02000800000000020004" pitchFamily="2" charset="0"/>
                <a:cs typeface="Aharoni" panose="02010803020104030203" pitchFamily="2" charset="-79"/>
              </a:rPr>
              <a:t>R.O.V.V.R.</a:t>
            </a:r>
            <a:endParaRPr lang="en-US" sz="6000" dirty="0">
              <a:solidFill>
                <a:schemeClr val="bg1"/>
              </a:solidFill>
              <a:latin typeface="Defused" panose="02000800000000020004" pitchFamily="2" charset="0"/>
              <a:cs typeface="Aharoni" panose="02010803020104030203" pitchFamily="2" charset="-79"/>
            </a:endParaRPr>
          </a:p>
        </p:txBody>
      </p:sp>
      <p:sp>
        <p:nvSpPr>
          <p:cNvPr id="3" name="Subtitle 2"/>
          <p:cNvSpPr>
            <a:spLocks noGrp="1"/>
          </p:cNvSpPr>
          <p:nvPr>
            <p:ph type="subTitle" idx="1"/>
          </p:nvPr>
        </p:nvSpPr>
        <p:spPr>
          <a:xfrm>
            <a:off x="1371600" y="4648200"/>
            <a:ext cx="6400800" cy="1752600"/>
          </a:xfrm>
          <a:effectLst>
            <a:outerShdw blurRad="50800" dist="38100" dir="8100000" algn="tr" rotWithShape="0">
              <a:prstClr val="black">
                <a:alpha val="40000"/>
              </a:prstClr>
            </a:outerShdw>
          </a:effectLst>
        </p:spPr>
        <p:txBody>
          <a:bodyPr/>
          <a:lstStyle/>
          <a:p>
            <a:r>
              <a:rPr lang="en-US" dirty="0" smtClean="0">
                <a:solidFill>
                  <a:schemeClr val="bg1"/>
                </a:solidFill>
              </a:rPr>
              <a:t>2018 </a:t>
            </a:r>
            <a:r>
              <a:rPr lang="en-US" dirty="0" smtClean="0">
                <a:solidFill>
                  <a:schemeClr val="bg1"/>
                </a:solidFill>
              </a:rPr>
              <a:t>Abstract Presentation</a:t>
            </a:r>
            <a:endParaRPr lang="en-US" dirty="0">
              <a:solidFill>
                <a:schemeClr val="bg1"/>
              </a:solidFill>
            </a:endParaRPr>
          </a:p>
        </p:txBody>
      </p:sp>
      <p:sp>
        <p:nvSpPr>
          <p:cNvPr id="5" name="TextBox 4"/>
          <p:cNvSpPr txBox="1"/>
          <p:nvPr/>
        </p:nvSpPr>
        <p:spPr>
          <a:xfrm>
            <a:off x="1676400" y="3429000"/>
            <a:ext cx="5638800" cy="400110"/>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sz="2000" dirty="0" smtClean="0">
                <a:solidFill>
                  <a:schemeClr val="bg1"/>
                </a:solidFill>
              </a:rPr>
              <a:t>Live Streaming Virtual Reality from ROV Doc Ricketts</a:t>
            </a:r>
            <a:endParaRPr lang="en-US" sz="2000" dirty="0">
              <a:solidFill>
                <a:schemeClr val="bg1"/>
              </a:solidFill>
            </a:endParaRPr>
          </a:p>
        </p:txBody>
      </p:sp>
    </p:spTree>
    <p:extLst>
      <p:ext uri="{BB962C8B-B14F-4D97-AF65-F5344CB8AC3E}">
        <p14:creationId xmlns:p14="http://schemas.microsoft.com/office/powerpoint/2010/main" val="11230747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1623" y="838200"/>
            <a:ext cx="2789936" cy="411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solidFill>
                  <a:schemeClr val="bg1"/>
                </a:solidFill>
              </a:rPr>
              <a:t>ROVVR</a:t>
            </a:r>
            <a:endParaRPr lang="en-US" dirty="0"/>
          </a:p>
        </p:txBody>
      </p:sp>
      <p:graphicFrame>
        <p:nvGraphicFramePr>
          <p:cNvPr id="4" name="Content Placeholder 3"/>
          <p:cNvGraphicFramePr>
            <a:graphicFrameLocks noGrp="1"/>
          </p:cNvGraphicFramePr>
          <p:nvPr>
            <p:ph idx="1"/>
          </p:nvPr>
        </p:nvGraphicFramePr>
        <p:xfrm>
          <a:off x="457200" y="3680301"/>
          <a:ext cx="8229600" cy="365760"/>
        </p:xfrm>
        <a:graphic>
          <a:graphicData uri="http://schemas.openxmlformats.org/drawingml/2006/table">
            <a:tbl>
              <a:tblPr/>
              <a:tblGrid>
                <a:gridCol w="4114800"/>
                <a:gridCol w="4114800"/>
              </a:tblGrid>
              <a:tr h="0">
                <a:tc>
                  <a:txBody>
                    <a:bodyPr/>
                    <a:lstStyle/>
                    <a:p>
                      <a:endParaRPr lang="en-US" dirty="0"/>
                    </a:p>
                  </a:txBody>
                  <a:tcPr anchor="ctr">
                    <a:lnL>
                      <a:noFill/>
                    </a:lnL>
                    <a:lnR>
                      <a:noFill/>
                    </a:lnR>
                    <a:lnT>
                      <a:noFill/>
                    </a:lnT>
                    <a:lnB>
                      <a:noFill/>
                    </a:lnB>
                  </a:tcPr>
                </a:tc>
                <a:tc>
                  <a:txBody>
                    <a:bodyPr/>
                    <a:lstStyle/>
                    <a:p>
                      <a:r>
                        <a:rPr lang="en-US" dirty="0"/>
                        <a:t>4.04%</a:t>
                      </a:r>
                    </a:p>
                  </a:txBody>
                  <a:tcPr anchor="ctr">
                    <a:lnL>
                      <a:noFill/>
                    </a:lnL>
                    <a:lnR>
                      <a:noFill/>
                    </a:lnR>
                    <a:lnT>
                      <a:noFill/>
                    </a:lnT>
                    <a:lnB>
                      <a:noFill/>
                    </a:lnB>
                  </a:tcPr>
                </a:tc>
              </a:tr>
            </a:tbl>
          </a:graphicData>
        </a:graphic>
      </p:graphicFrame>
      <p:pic>
        <p:nvPicPr>
          <p:cNvPr id="2049" name="Picture 1" descr="C:\Users\berwin\Documents\MBARI Files\ROVVR\Pics\VirtualDeskto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6268" y="3090221"/>
            <a:ext cx="5862930" cy="3297899"/>
          </a:xfrm>
          <a:prstGeom prst="rect">
            <a:avLst/>
          </a:prstGeom>
          <a:noFill/>
          <a:effectLst>
            <a:glow rad="63500">
              <a:schemeClr val="accent1">
                <a:satMod val="175000"/>
                <a:alpha val="40000"/>
              </a:schemeClr>
            </a:glo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86268" y="1066800"/>
            <a:ext cx="6172199" cy="1754326"/>
          </a:xfrm>
          <a:prstGeom prst="rect">
            <a:avLst/>
          </a:prstGeom>
          <a:noFill/>
        </p:spPr>
        <p:txBody>
          <a:bodyPr wrap="square" rtlCol="0">
            <a:spAutoFit/>
          </a:bodyPr>
          <a:lstStyle/>
          <a:p>
            <a:r>
              <a:rPr lang="en-US" dirty="0">
                <a:solidFill>
                  <a:schemeClr val="bg1"/>
                </a:solidFill>
              </a:rPr>
              <a:t>Virtual reality is quickly </a:t>
            </a:r>
            <a:r>
              <a:rPr lang="en-US" dirty="0" smtClean="0">
                <a:solidFill>
                  <a:schemeClr val="bg1"/>
                </a:solidFill>
              </a:rPr>
              <a:t>evolving, becoming </a:t>
            </a:r>
            <a:r>
              <a:rPr lang="en-US" dirty="0">
                <a:solidFill>
                  <a:schemeClr val="bg1"/>
                </a:solidFill>
              </a:rPr>
              <a:t>a new mechanism for a high level of engagement of users in science, sociology, and entertainment. </a:t>
            </a:r>
            <a:r>
              <a:rPr lang="en-US" dirty="0" smtClean="0">
                <a:solidFill>
                  <a:schemeClr val="bg1"/>
                </a:solidFill>
              </a:rPr>
              <a:t>The </a:t>
            </a:r>
            <a:r>
              <a:rPr lang="en-US" dirty="0">
                <a:solidFill>
                  <a:schemeClr val="bg1"/>
                </a:solidFill>
              </a:rPr>
              <a:t>heightened sense of presence, when offered to a technical mind, could enable better scientific understanding of complex data that are difficult to grasp in standard two-dimensional presentations. </a:t>
            </a:r>
            <a:endParaRPr lang="en-US" dirty="0">
              <a:solidFill>
                <a:schemeClr val="bg1"/>
              </a:solidFill>
            </a:endParaRPr>
          </a:p>
        </p:txBody>
      </p:sp>
      <p:sp>
        <p:nvSpPr>
          <p:cNvPr id="6" name="Multiply 5"/>
          <p:cNvSpPr/>
          <p:nvPr/>
        </p:nvSpPr>
        <p:spPr>
          <a:xfrm>
            <a:off x="7145729" y="1450584"/>
            <a:ext cx="914400" cy="914400"/>
          </a:xfrm>
          <a:prstGeom prst="mathMultiply">
            <a:avLst/>
          </a:prstGeom>
          <a:solidFill>
            <a:srgbClr val="FF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p:nvSpPr>
        <p:spPr>
          <a:xfrm>
            <a:off x="6303433" y="3031010"/>
            <a:ext cx="2514325" cy="3416320"/>
          </a:xfrm>
          <a:prstGeom prst="rect">
            <a:avLst/>
          </a:prstGeom>
          <a:noFill/>
        </p:spPr>
        <p:txBody>
          <a:bodyPr wrap="square" rtlCol="0">
            <a:spAutoFit/>
          </a:bodyPr>
          <a:lstStyle/>
          <a:p>
            <a:r>
              <a:rPr lang="en-US" dirty="0">
                <a:solidFill>
                  <a:schemeClr val="bg1"/>
                </a:solidFill>
              </a:rPr>
              <a:t>Virtual reality can place an individual in the deep ocean in a way only previously felt through manned submersibles. With augmented reality components, which layer metadata over live images, we can combine the best aspects of manned and unmanned systems</a:t>
            </a:r>
            <a:endParaRPr lang="en-US" dirty="0"/>
          </a:p>
        </p:txBody>
      </p:sp>
    </p:spTree>
    <p:extLst>
      <p:ext uri="{BB962C8B-B14F-4D97-AF65-F5344CB8AC3E}">
        <p14:creationId xmlns:p14="http://schemas.microsoft.com/office/powerpoint/2010/main" val="4760709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Users\berwin\Documents\MBARI Files\ROVVR\2018\Francisco00.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 y="3412065"/>
            <a:ext cx="5791202" cy="3378201"/>
          </a:xfrm>
          <a:prstGeom prst="rect">
            <a:avLst/>
          </a:prstGeom>
          <a:noFill/>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24758" y="152400"/>
            <a:ext cx="8229600" cy="1143000"/>
          </a:xfrm>
          <a:effectLst>
            <a:outerShdw blurRad="50800" dist="38100" dir="8100000" algn="tr" rotWithShape="0">
              <a:prstClr val="black">
                <a:alpha val="40000"/>
              </a:prstClr>
            </a:outerShdw>
          </a:effectLst>
        </p:spPr>
        <p:txBody>
          <a:bodyPr>
            <a:normAutofit/>
          </a:bodyPr>
          <a:lstStyle/>
          <a:p>
            <a:r>
              <a:rPr lang="en-US" dirty="0" smtClean="0">
                <a:solidFill>
                  <a:schemeClr val="bg1"/>
                </a:solidFill>
              </a:rPr>
              <a:t>ROVVR – 2017</a:t>
            </a:r>
            <a:endParaRPr lang="en-US" dirty="0">
              <a:solidFill>
                <a:schemeClr val="bg1"/>
              </a:solidFill>
            </a:endParaRPr>
          </a:p>
        </p:txBody>
      </p:sp>
      <p:sp>
        <p:nvSpPr>
          <p:cNvPr id="3" name="Content Placeholder 2"/>
          <p:cNvSpPr>
            <a:spLocks noGrp="1"/>
          </p:cNvSpPr>
          <p:nvPr>
            <p:ph idx="1"/>
          </p:nvPr>
        </p:nvSpPr>
        <p:spPr>
          <a:xfrm>
            <a:off x="304800" y="1134533"/>
            <a:ext cx="6781800" cy="3437467"/>
          </a:xfrm>
          <a:effectLst>
            <a:glow rad="63500">
              <a:schemeClr val="accent1">
                <a:satMod val="175000"/>
                <a:alpha val="40000"/>
              </a:schemeClr>
            </a:glow>
            <a:outerShdw blurRad="50800" dist="38100" dir="8100000" algn="tr" rotWithShape="0">
              <a:prstClr val="black">
                <a:alpha val="40000"/>
              </a:prstClr>
            </a:outerShdw>
          </a:effectLst>
        </p:spPr>
        <p:txBody>
          <a:bodyPr>
            <a:normAutofit fontScale="55000" lnSpcReduction="20000"/>
          </a:bodyPr>
          <a:lstStyle/>
          <a:p>
            <a:pPr marL="0" indent="0">
              <a:buNone/>
            </a:pPr>
            <a:r>
              <a:rPr lang="en-US" sz="2500" dirty="0">
                <a:solidFill>
                  <a:schemeClr val="bg1"/>
                </a:solidFill>
              </a:rPr>
              <a:t>The ROVVR project is currently 5-months into a 1-year scoping study, aimed at assessing the state of the art in virtual reality, potential applications, and challenges to bringing this technology into the deep ocean.</a:t>
            </a:r>
            <a:endParaRPr lang="en-US" sz="2500" dirty="0" smtClean="0">
              <a:solidFill>
                <a:schemeClr val="bg1"/>
              </a:solidFill>
            </a:endParaRPr>
          </a:p>
          <a:p>
            <a:pPr marL="0" indent="0">
              <a:buNone/>
            </a:pPr>
            <a:endParaRPr lang="en-US" sz="2500" dirty="0" smtClean="0">
              <a:solidFill>
                <a:schemeClr val="bg1"/>
              </a:solidFill>
            </a:endParaRPr>
          </a:p>
          <a:p>
            <a:pPr marL="0" indent="0">
              <a:buNone/>
            </a:pPr>
            <a:r>
              <a:rPr lang="en-US" sz="2500" dirty="0" smtClean="0">
                <a:solidFill>
                  <a:schemeClr val="bg1"/>
                </a:solidFill>
              </a:rPr>
              <a:t>Accomplishments to date:</a:t>
            </a:r>
          </a:p>
          <a:p>
            <a:r>
              <a:rPr lang="en-US" sz="2500" dirty="0" smtClean="0">
                <a:solidFill>
                  <a:schemeClr val="bg1"/>
                </a:solidFill>
              </a:rPr>
              <a:t>Investigate </a:t>
            </a:r>
            <a:r>
              <a:rPr lang="en-US" sz="2500" dirty="0" smtClean="0">
                <a:solidFill>
                  <a:schemeClr val="bg1"/>
                </a:solidFill>
              </a:rPr>
              <a:t>current state of technology, and trends.</a:t>
            </a:r>
          </a:p>
          <a:p>
            <a:pPr lvl="1"/>
            <a:r>
              <a:rPr lang="en-US" sz="2500" dirty="0" smtClean="0">
                <a:solidFill>
                  <a:schemeClr val="bg1"/>
                </a:solidFill>
              </a:rPr>
              <a:t>Vive, Oculus, Google</a:t>
            </a:r>
          </a:p>
          <a:p>
            <a:pPr lvl="1"/>
            <a:r>
              <a:rPr lang="en-US" sz="2500" dirty="0" smtClean="0">
                <a:solidFill>
                  <a:schemeClr val="bg1"/>
                </a:solidFill>
              </a:rPr>
              <a:t>Unity, </a:t>
            </a:r>
            <a:r>
              <a:rPr lang="en-US" sz="2500" dirty="0" err="1" smtClean="0">
                <a:solidFill>
                  <a:schemeClr val="bg1"/>
                </a:solidFill>
              </a:rPr>
              <a:t>WebGL</a:t>
            </a:r>
            <a:endParaRPr lang="en-US" sz="2500" dirty="0">
              <a:solidFill>
                <a:schemeClr val="bg1"/>
              </a:solidFill>
            </a:endParaRPr>
          </a:p>
          <a:p>
            <a:r>
              <a:rPr lang="en-US" sz="2500" dirty="0" smtClean="0">
                <a:solidFill>
                  <a:schemeClr val="bg1"/>
                </a:solidFill>
              </a:rPr>
              <a:t>Make industry connections.</a:t>
            </a:r>
          </a:p>
          <a:p>
            <a:pPr lvl="1"/>
            <a:r>
              <a:rPr lang="en-US" sz="2500" dirty="0" err="1" smtClean="0">
                <a:solidFill>
                  <a:schemeClr val="bg1"/>
                </a:solidFill>
              </a:rPr>
              <a:t>xRex</a:t>
            </a:r>
            <a:r>
              <a:rPr lang="en-US" sz="2500" dirty="0" smtClean="0">
                <a:solidFill>
                  <a:schemeClr val="bg1"/>
                </a:solidFill>
              </a:rPr>
              <a:t> Studios</a:t>
            </a:r>
          </a:p>
          <a:p>
            <a:pPr lvl="1"/>
            <a:r>
              <a:rPr lang="en-US" sz="2500" dirty="0" err="1" smtClean="0">
                <a:solidFill>
                  <a:schemeClr val="bg1"/>
                </a:solidFill>
              </a:rPr>
              <a:t>Suometry</a:t>
            </a:r>
            <a:endParaRPr lang="en-US" sz="2500" dirty="0" smtClean="0">
              <a:solidFill>
                <a:schemeClr val="bg1"/>
              </a:solidFill>
            </a:endParaRPr>
          </a:p>
          <a:p>
            <a:r>
              <a:rPr lang="en-US" sz="2500" dirty="0" smtClean="0">
                <a:solidFill>
                  <a:schemeClr val="bg1"/>
                </a:solidFill>
              </a:rPr>
              <a:t>Investigate and demonstrate potential use cases.</a:t>
            </a:r>
          </a:p>
          <a:p>
            <a:pPr lvl="1"/>
            <a:r>
              <a:rPr lang="en-US" sz="2500" dirty="0" smtClean="0">
                <a:solidFill>
                  <a:schemeClr val="bg1"/>
                </a:solidFill>
              </a:rPr>
              <a:t>Virtual exploration of 3D </a:t>
            </a:r>
            <a:r>
              <a:rPr lang="en-US" sz="2500" dirty="0" err="1" smtClean="0">
                <a:solidFill>
                  <a:schemeClr val="bg1"/>
                </a:solidFill>
              </a:rPr>
              <a:t>Larvacean</a:t>
            </a:r>
            <a:r>
              <a:rPr lang="en-US" sz="2500" dirty="0" smtClean="0">
                <a:solidFill>
                  <a:schemeClr val="bg1"/>
                </a:solidFill>
              </a:rPr>
              <a:t> filter model</a:t>
            </a:r>
          </a:p>
          <a:p>
            <a:pPr lvl="1"/>
            <a:r>
              <a:rPr lang="en-US" sz="2500" dirty="0" smtClean="0">
                <a:solidFill>
                  <a:schemeClr val="bg1"/>
                </a:solidFill>
              </a:rPr>
              <a:t>Photogrammetry of whale fall site</a:t>
            </a:r>
          </a:p>
          <a:p>
            <a:pPr lvl="1"/>
            <a:r>
              <a:rPr lang="en-US" sz="2500" dirty="0" smtClean="0">
                <a:solidFill>
                  <a:schemeClr val="bg1"/>
                </a:solidFill>
              </a:rPr>
              <a:t>Outreach:  Make-a-wish</a:t>
            </a:r>
          </a:p>
          <a:p>
            <a:pPr lvl="1"/>
            <a:r>
              <a:rPr lang="en-US" sz="2500" dirty="0" smtClean="0">
                <a:solidFill>
                  <a:schemeClr val="bg1"/>
                </a:solidFill>
              </a:rPr>
              <a:t>Interface with real time data streams/video.</a:t>
            </a:r>
          </a:p>
          <a:p>
            <a:pPr lvl="1"/>
            <a:endParaRPr lang="en-US" sz="2000" dirty="0">
              <a:solidFill>
                <a:schemeClr val="bg1"/>
              </a:solidFill>
            </a:endParaRPr>
          </a:p>
        </p:txBody>
      </p:sp>
      <p:pic>
        <p:nvPicPr>
          <p:cNvPr id="1029" name="Picture 5" descr="C:\Users\berwin\Documents\MBARI Files\ROVVR\2018\IMG_467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1143000"/>
            <a:ext cx="1550825" cy="3132667"/>
          </a:xfrm>
          <a:prstGeom prst="rect">
            <a:avLst/>
          </a:prstGeom>
          <a:noFill/>
          <a:effectLst>
            <a:glow rad="63500">
              <a:schemeClr val="accent1">
                <a:satMod val="175000"/>
                <a:alpha val="40000"/>
              </a:schemeClr>
            </a:glow>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6200" y="6507012"/>
            <a:ext cx="5791202" cy="276999"/>
          </a:xfrm>
          <a:prstGeom prst="rect">
            <a:avLst/>
          </a:prstGeom>
          <a:noFill/>
        </p:spPr>
        <p:txBody>
          <a:bodyPr wrap="square" rtlCol="0">
            <a:spAutoFit/>
          </a:bodyPr>
          <a:lstStyle/>
          <a:p>
            <a:pPr algn="ctr"/>
            <a:r>
              <a:rPr lang="en-US" sz="1200" dirty="0" smtClean="0">
                <a:solidFill>
                  <a:schemeClr val="bg1"/>
                </a:solidFill>
              </a:rPr>
              <a:t>Photogrammetric 3D scale </a:t>
            </a:r>
            <a:r>
              <a:rPr lang="en-US" sz="1200" dirty="0">
                <a:solidFill>
                  <a:schemeClr val="bg1"/>
                </a:solidFill>
              </a:rPr>
              <a:t>m</a:t>
            </a:r>
            <a:r>
              <a:rPr lang="en-US" sz="1200" dirty="0" smtClean="0">
                <a:solidFill>
                  <a:schemeClr val="bg1"/>
                </a:solidFill>
              </a:rPr>
              <a:t>odel of Francisco whale fall.</a:t>
            </a:r>
            <a:endParaRPr lang="en-US" sz="1200" dirty="0">
              <a:solidFill>
                <a:schemeClr val="bg1"/>
              </a:solidFill>
            </a:endParaRPr>
          </a:p>
        </p:txBody>
      </p:sp>
    </p:spTree>
    <p:extLst>
      <p:ext uri="{BB962C8B-B14F-4D97-AF65-F5344CB8AC3E}">
        <p14:creationId xmlns:p14="http://schemas.microsoft.com/office/powerpoint/2010/main" val="35414601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Proposal</a:t>
            </a:r>
            <a:endParaRPr lang="en-US" dirty="0">
              <a:solidFill>
                <a:schemeClr val="bg1"/>
              </a:solidFill>
            </a:endParaRPr>
          </a:p>
        </p:txBody>
      </p:sp>
      <p:sp>
        <p:nvSpPr>
          <p:cNvPr id="63" name="TextBox 62"/>
          <p:cNvSpPr txBox="1"/>
          <p:nvPr/>
        </p:nvSpPr>
        <p:spPr>
          <a:xfrm>
            <a:off x="270933" y="1219200"/>
            <a:ext cx="8000999" cy="1754326"/>
          </a:xfrm>
          <a:prstGeom prst="rect">
            <a:avLst/>
          </a:prstGeom>
          <a:noFill/>
        </p:spPr>
        <p:txBody>
          <a:bodyPr wrap="square" rtlCol="0">
            <a:spAutoFit/>
          </a:bodyPr>
          <a:lstStyle/>
          <a:p>
            <a:r>
              <a:rPr lang="en-US" dirty="0">
                <a:solidFill>
                  <a:schemeClr val="bg1"/>
                </a:solidFill>
              </a:rPr>
              <a:t>In 2018, we propose to begin development of a system that will enable collection of stereoscopic high-definition video, processing it into 3D video suitable for display in a VR headset. This video will be panoramic and real-time. With access to vehicle data, existing topography maps, and historical biological and physical data, the video will be augmented to allow scientists to make more informed decisions regarding sample collection and other observations.</a:t>
            </a:r>
            <a:endParaRPr lang="en-US" u="sng" dirty="0">
              <a:solidFill>
                <a:schemeClr val="bg1"/>
              </a:solidFill>
            </a:endParaRPr>
          </a:p>
        </p:txBody>
      </p:sp>
      <p:pic>
        <p:nvPicPr>
          <p:cNvPr id="3074" name="Picture 2" descr="C:\Users\berwin\Documents\MBARI Files\ROVVR\2018\UnityScreen3_LargerFOV.jpg">
            <a:hlinkClick r:id="rId2" action="ppaction://hlinkfile"/>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1600" y="3096683"/>
            <a:ext cx="6400800" cy="3600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09227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st="38100" dir="8100000" algn="tr" rotWithShape="0">
              <a:prstClr val="black">
                <a:alpha val="40000"/>
              </a:prstClr>
            </a:outerShdw>
          </a:effectLst>
        </p:spPr>
        <p:txBody>
          <a:bodyPr/>
          <a:lstStyle/>
          <a:p>
            <a:r>
              <a:rPr lang="en-US" dirty="0" smtClean="0">
                <a:solidFill>
                  <a:schemeClr val="bg1"/>
                </a:solidFill>
              </a:rPr>
              <a:t>Proposed Design</a:t>
            </a:r>
            <a:endParaRPr lang="en-US" dirty="0">
              <a:solidFill>
                <a:schemeClr val="bg1"/>
              </a:solidFill>
            </a:endParaRPr>
          </a:p>
        </p:txBody>
      </p:sp>
      <p:sp>
        <p:nvSpPr>
          <p:cNvPr id="3" name="TextBox 2"/>
          <p:cNvSpPr txBox="1"/>
          <p:nvPr/>
        </p:nvSpPr>
        <p:spPr>
          <a:xfrm>
            <a:off x="533400" y="1570514"/>
            <a:ext cx="4241800" cy="2126864"/>
          </a:xfrm>
          <a:prstGeom prst="rect">
            <a:avLst/>
          </a:prstGeom>
          <a:noFill/>
        </p:spPr>
        <p:txBody>
          <a:bodyPr wrap="square" rtlCol="0">
            <a:spAutoFit/>
          </a:bodyPr>
          <a:lstStyle/>
          <a:p>
            <a:pPr>
              <a:lnSpc>
                <a:spcPct val="150000"/>
              </a:lnSpc>
            </a:pPr>
            <a:r>
              <a:rPr lang="en-US" dirty="0">
                <a:solidFill>
                  <a:schemeClr val="bg1"/>
                </a:solidFill>
              </a:rPr>
              <a:t>By leveraging off-the-shelf components for subsea imagers and purchasing stitching software, the effort required to evaluate the benefit of these tools can be evaluated with little risk and low labor requirements.</a:t>
            </a:r>
            <a:endParaRPr lang="en-US" dirty="0">
              <a:solidFill>
                <a:schemeClr val="bg1"/>
              </a:solidFill>
            </a:endParaRPr>
          </a:p>
        </p:txBody>
      </p:sp>
      <p:pic>
        <p:nvPicPr>
          <p:cNvPr id="4098" name="Picture 2" descr="C:\Users\berwin\Documents\MBARI Files\ROVVR\2018\logo-sub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1595914"/>
            <a:ext cx="2047875" cy="72390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berwin\Documents\MBARI Files\ROVVR\2018\LiquidOptics-dim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600" y="2438400"/>
            <a:ext cx="3708576" cy="100067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berwin\Documents\MBARI Files\ROVVR\2018\static1.squarespace.com.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219" y="4642518"/>
            <a:ext cx="4760913" cy="1269577"/>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C:\Users\berwin\Documents\MBARI Files\ROVVR\2018\Sparky_and_Logo_NoReg_500x56.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27675" y="3968237"/>
            <a:ext cx="4762501" cy="5334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Users\berwin\Documents\MBARI Files\ROVVR\2018\HDMultiSeaCam_Imag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38887" y="4654037"/>
            <a:ext cx="2743201"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4211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76200" y="1524000"/>
            <a:ext cx="4800600" cy="29718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4876800" y="1524000"/>
            <a:ext cx="4114800" cy="297180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57200" y="304800"/>
            <a:ext cx="8229600" cy="1143000"/>
          </a:xfrm>
          <a:effectLst>
            <a:outerShdw blurRad="50800" dist="38100" dir="8100000" algn="tr" rotWithShape="0">
              <a:prstClr val="black">
                <a:alpha val="40000"/>
              </a:prstClr>
            </a:outerShdw>
          </a:effectLst>
        </p:spPr>
        <p:txBody>
          <a:bodyPr/>
          <a:lstStyle/>
          <a:p>
            <a:r>
              <a:rPr lang="en-US" dirty="0" smtClean="0">
                <a:solidFill>
                  <a:schemeClr val="bg1"/>
                </a:solidFill>
              </a:rPr>
              <a:t>Proposed Design - Block Diagram</a:t>
            </a:r>
            <a:endParaRPr lang="en-US" dirty="0">
              <a:solidFill>
                <a:schemeClr val="bg1"/>
              </a:solidFill>
            </a:endParaRPr>
          </a:p>
        </p:txBody>
      </p:sp>
      <p:cxnSp>
        <p:nvCxnSpPr>
          <p:cNvPr id="64" name="Straight Connector 63"/>
          <p:cNvCxnSpPr>
            <a:stCxn id="77" idx="3"/>
          </p:cNvCxnSpPr>
          <p:nvPr/>
        </p:nvCxnSpPr>
        <p:spPr>
          <a:xfrm>
            <a:off x="6294518" y="3469561"/>
            <a:ext cx="117308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H="1">
            <a:off x="6294517" y="3103735"/>
            <a:ext cx="1173086" cy="1359"/>
          </a:xfrm>
          <a:prstGeom prst="line">
            <a:avLst/>
          </a:prstGeom>
        </p:spPr>
        <p:style>
          <a:lnRef idx="1">
            <a:schemeClr val="accent1"/>
          </a:lnRef>
          <a:fillRef idx="0">
            <a:schemeClr val="accent1"/>
          </a:fillRef>
          <a:effectRef idx="0">
            <a:schemeClr val="accent1"/>
          </a:effectRef>
          <a:fontRef idx="minor">
            <a:schemeClr val="tx1"/>
          </a:fontRef>
        </p:style>
      </p:cxnSp>
      <p:cxnSp>
        <p:nvCxnSpPr>
          <p:cNvPr id="66" name="Straight Connector 65"/>
          <p:cNvCxnSpPr>
            <a:endCxn id="98" idx="2"/>
          </p:cNvCxnSpPr>
          <p:nvPr/>
        </p:nvCxnSpPr>
        <p:spPr>
          <a:xfrm>
            <a:off x="6294519" y="3847977"/>
            <a:ext cx="1478702" cy="0"/>
          </a:xfrm>
          <a:prstGeom prst="line">
            <a:avLst/>
          </a:prstGeom>
        </p:spPr>
        <p:style>
          <a:lnRef idx="1">
            <a:schemeClr val="accent1"/>
          </a:lnRef>
          <a:fillRef idx="0">
            <a:schemeClr val="accent1"/>
          </a:fillRef>
          <a:effectRef idx="0">
            <a:schemeClr val="accent1"/>
          </a:effectRef>
          <a:fontRef idx="minor">
            <a:schemeClr val="tx1"/>
          </a:fontRef>
        </p:style>
      </p:cxnSp>
      <p:sp>
        <p:nvSpPr>
          <p:cNvPr id="67" name="Rectangle 66"/>
          <p:cNvSpPr/>
          <p:nvPr/>
        </p:nvSpPr>
        <p:spPr>
          <a:xfrm>
            <a:off x="474136" y="2590800"/>
            <a:ext cx="1134534" cy="1214967"/>
          </a:xfrm>
          <a:prstGeom prst="rect">
            <a:avLst/>
          </a:prstGeom>
          <a:solidFill>
            <a:schemeClr val="tx1">
              <a:lumMod val="85000"/>
              <a:lumOff val="1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dirty="0" smtClean="0"/>
          </a:p>
        </p:txBody>
      </p:sp>
      <p:grpSp>
        <p:nvGrpSpPr>
          <p:cNvPr id="69" name="Group 68"/>
          <p:cNvGrpSpPr/>
          <p:nvPr/>
        </p:nvGrpSpPr>
        <p:grpSpPr>
          <a:xfrm>
            <a:off x="1589619" y="1752600"/>
            <a:ext cx="1257301" cy="609600"/>
            <a:chOff x="1562099" y="3276600"/>
            <a:chExt cx="1257301" cy="609600"/>
          </a:xfrm>
        </p:grpSpPr>
        <p:sp>
          <p:nvSpPr>
            <p:cNvPr id="70" name="Freeform 69"/>
            <p:cNvSpPr/>
            <p:nvPr/>
          </p:nvSpPr>
          <p:spPr>
            <a:xfrm>
              <a:off x="1600200" y="3276600"/>
              <a:ext cx="1219200" cy="533400"/>
            </a:xfrm>
            <a:custGeom>
              <a:avLst/>
              <a:gdLst>
                <a:gd name="connsiteX0" fmla="*/ 0 w 1359046"/>
                <a:gd name="connsiteY0" fmla="*/ 355352 h 525173"/>
                <a:gd name="connsiteX1" fmla="*/ 397933 w 1359046"/>
                <a:gd name="connsiteY1" fmla="*/ 33619 h 525173"/>
                <a:gd name="connsiteX2" fmla="*/ 922866 w 1359046"/>
                <a:gd name="connsiteY2" fmla="*/ 25152 h 525173"/>
                <a:gd name="connsiteX3" fmla="*/ 1354666 w 1359046"/>
                <a:gd name="connsiteY3" fmla="*/ 169085 h 525173"/>
                <a:gd name="connsiteX4" fmla="*/ 1126066 w 1359046"/>
                <a:gd name="connsiteY4" fmla="*/ 397685 h 525173"/>
                <a:gd name="connsiteX5" fmla="*/ 804333 w 1359046"/>
                <a:gd name="connsiteY5" fmla="*/ 516219 h 525173"/>
                <a:gd name="connsiteX6" fmla="*/ 491066 w 1359046"/>
                <a:gd name="connsiteY6" fmla="*/ 507752 h 525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9046" h="525173">
                  <a:moveTo>
                    <a:pt x="0" y="355352"/>
                  </a:moveTo>
                  <a:cubicBezTo>
                    <a:pt x="122061" y="222002"/>
                    <a:pt x="244122" y="88652"/>
                    <a:pt x="397933" y="33619"/>
                  </a:cubicBezTo>
                  <a:cubicBezTo>
                    <a:pt x="551744" y="-21414"/>
                    <a:pt x="763411" y="2574"/>
                    <a:pt x="922866" y="25152"/>
                  </a:cubicBezTo>
                  <a:cubicBezTo>
                    <a:pt x="1082322" y="47730"/>
                    <a:pt x="1320799" y="106996"/>
                    <a:pt x="1354666" y="169085"/>
                  </a:cubicBezTo>
                  <a:cubicBezTo>
                    <a:pt x="1388533" y="231174"/>
                    <a:pt x="1217788" y="339829"/>
                    <a:pt x="1126066" y="397685"/>
                  </a:cubicBezTo>
                  <a:cubicBezTo>
                    <a:pt x="1034344" y="455541"/>
                    <a:pt x="910166" y="497875"/>
                    <a:pt x="804333" y="516219"/>
                  </a:cubicBezTo>
                  <a:cubicBezTo>
                    <a:pt x="698500" y="534563"/>
                    <a:pt x="594783" y="521157"/>
                    <a:pt x="491066" y="507752"/>
                  </a:cubicBezTo>
                </a:path>
              </a:pathLst>
            </a:cu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ounded Rectangle 70"/>
            <p:cNvSpPr/>
            <p:nvPr/>
          </p:nvSpPr>
          <p:spPr>
            <a:xfrm>
              <a:off x="1562099" y="3429000"/>
              <a:ext cx="838200" cy="457200"/>
            </a:xfrm>
            <a:prstGeom prst="roundRect">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t>VR Headset</a:t>
              </a:r>
              <a:endParaRPr lang="en-US" sz="1000" dirty="0"/>
            </a:p>
          </p:txBody>
        </p:sp>
      </p:grpSp>
      <p:sp>
        <p:nvSpPr>
          <p:cNvPr id="72" name="Rectangle 71"/>
          <p:cNvSpPr/>
          <p:nvPr/>
        </p:nvSpPr>
        <p:spPr>
          <a:xfrm>
            <a:off x="575738" y="2601039"/>
            <a:ext cx="956732" cy="4572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err="1" smtClean="0"/>
              <a:t>Suometry</a:t>
            </a:r>
            <a:r>
              <a:rPr lang="en-US" sz="1000" dirty="0" smtClean="0"/>
              <a:t> Software</a:t>
            </a:r>
            <a:endParaRPr lang="en-US" sz="1000" dirty="0"/>
          </a:p>
        </p:txBody>
      </p:sp>
      <p:cxnSp>
        <p:nvCxnSpPr>
          <p:cNvPr id="73" name="Straight Connector 72"/>
          <p:cNvCxnSpPr/>
          <p:nvPr/>
        </p:nvCxnSpPr>
        <p:spPr>
          <a:xfrm flipH="1">
            <a:off x="1413940" y="3395133"/>
            <a:ext cx="122343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flipH="1">
            <a:off x="1413940" y="3492845"/>
            <a:ext cx="122343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H="1">
            <a:off x="1532470" y="3581400"/>
            <a:ext cx="127846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Rectangle 75"/>
          <p:cNvSpPr/>
          <p:nvPr/>
        </p:nvSpPr>
        <p:spPr>
          <a:xfrm>
            <a:off x="685800" y="3137589"/>
            <a:ext cx="914407" cy="64381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t>Decklink/Aja </a:t>
            </a:r>
            <a:r>
              <a:rPr lang="en-US" sz="1000" dirty="0" smtClean="0"/>
              <a:t>Capture Cards</a:t>
            </a:r>
            <a:endParaRPr lang="en-US" sz="1000" dirty="0"/>
          </a:p>
        </p:txBody>
      </p:sp>
      <p:sp>
        <p:nvSpPr>
          <p:cNvPr id="77" name="Rectangle 76"/>
          <p:cNvSpPr/>
          <p:nvPr/>
        </p:nvSpPr>
        <p:spPr>
          <a:xfrm>
            <a:off x="5014757" y="3044111"/>
            <a:ext cx="1279761" cy="85090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000" dirty="0"/>
          </a:p>
        </p:txBody>
      </p:sp>
      <p:sp>
        <p:nvSpPr>
          <p:cNvPr id="78" name="Rectangle 77"/>
          <p:cNvSpPr/>
          <p:nvPr/>
        </p:nvSpPr>
        <p:spPr>
          <a:xfrm>
            <a:off x="5654637" y="3165278"/>
            <a:ext cx="587187" cy="588434"/>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CWDM</a:t>
            </a:r>
          </a:p>
          <a:p>
            <a:pPr algn="ctr"/>
            <a:r>
              <a:rPr lang="en-US" sz="1000" dirty="0" smtClean="0">
                <a:solidFill>
                  <a:schemeClr val="tx1"/>
                </a:solidFill>
              </a:rPr>
              <a:t>Video Mux</a:t>
            </a:r>
          </a:p>
        </p:txBody>
      </p:sp>
      <p:cxnSp>
        <p:nvCxnSpPr>
          <p:cNvPr id="79" name="Elbow Connector 78"/>
          <p:cNvCxnSpPr>
            <a:stCxn id="67" idx="0"/>
            <a:endCxn id="71" idx="1"/>
          </p:cNvCxnSpPr>
          <p:nvPr/>
        </p:nvCxnSpPr>
        <p:spPr>
          <a:xfrm rot="5400000" flipH="1" flipV="1">
            <a:off x="1086911" y="2088092"/>
            <a:ext cx="457200" cy="548216"/>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80" name="Rectangle 79"/>
          <p:cNvSpPr/>
          <p:nvPr/>
        </p:nvSpPr>
        <p:spPr>
          <a:xfrm>
            <a:off x="2332571" y="3141134"/>
            <a:ext cx="609600" cy="647700"/>
          </a:xfrm>
          <a:prstGeom prst="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solidFill>
                  <a:schemeClr val="tx1"/>
                </a:solidFill>
              </a:rPr>
              <a:t>CWDM Video DeMux</a:t>
            </a:r>
          </a:p>
        </p:txBody>
      </p:sp>
      <p:sp>
        <p:nvSpPr>
          <p:cNvPr id="81" name="Rectangle 80"/>
          <p:cNvSpPr/>
          <p:nvPr/>
        </p:nvSpPr>
        <p:spPr>
          <a:xfrm>
            <a:off x="3429000" y="3039534"/>
            <a:ext cx="1066800" cy="850900"/>
          </a:xfrm>
          <a:prstGeom prst="rect">
            <a:avLst/>
          </a:prstGeom>
          <a:solidFill>
            <a:schemeClr val="tx1">
              <a:lumMod val="75000"/>
              <a:lumOff val="25000"/>
            </a:schemeClr>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t>Topside Fiber Break Out</a:t>
            </a:r>
            <a:endParaRPr lang="en-US" sz="1000" dirty="0"/>
          </a:p>
        </p:txBody>
      </p:sp>
      <p:cxnSp>
        <p:nvCxnSpPr>
          <p:cNvPr id="82" name="Straight Connector 81"/>
          <p:cNvCxnSpPr>
            <a:stCxn id="80" idx="3"/>
            <a:endCxn id="81" idx="1"/>
          </p:cNvCxnSpPr>
          <p:nvPr/>
        </p:nvCxnSpPr>
        <p:spPr>
          <a:xfrm>
            <a:off x="2942171" y="3464984"/>
            <a:ext cx="486829" cy="0"/>
          </a:xfrm>
          <a:prstGeom prst="line">
            <a:avLst/>
          </a:prstGeom>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6294519" y="4648200"/>
            <a:ext cx="1783502" cy="369332"/>
          </a:xfrm>
          <a:prstGeom prst="rect">
            <a:avLst/>
          </a:prstGeom>
          <a:noFill/>
        </p:spPr>
        <p:txBody>
          <a:bodyPr wrap="none" rtlCol="0">
            <a:spAutoFit/>
          </a:bodyPr>
          <a:lstStyle/>
          <a:p>
            <a:r>
              <a:rPr lang="en-US" dirty="0" smtClean="0">
                <a:solidFill>
                  <a:schemeClr val="bg1"/>
                </a:solidFill>
              </a:rPr>
              <a:t>ROV Doc Ricketts</a:t>
            </a:r>
            <a:endParaRPr lang="en-US" dirty="0">
              <a:solidFill>
                <a:schemeClr val="bg1"/>
              </a:solidFill>
            </a:endParaRPr>
          </a:p>
        </p:txBody>
      </p:sp>
      <p:sp>
        <p:nvSpPr>
          <p:cNvPr id="85" name="TextBox 84"/>
          <p:cNvSpPr txBox="1"/>
          <p:nvPr/>
        </p:nvSpPr>
        <p:spPr>
          <a:xfrm>
            <a:off x="1636805" y="4629666"/>
            <a:ext cx="1478931" cy="369332"/>
          </a:xfrm>
          <a:prstGeom prst="rect">
            <a:avLst/>
          </a:prstGeom>
          <a:noFill/>
        </p:spPr>
        <p:txBody>
          <a:bodyPr wrap="none" rtlCol="0">
            <a:spAutoFit/>
          </a:bodyPr>
          <a:lstStyle/>
          <a:p>
            <a:r>
              <a:rPr lang="en-US" dirty="0" smtClean="0">
                <a:solidFill>
                  <a:schemeClr val="bg1"/>
                </a:solidFill>
              </a:rPr>
              <a:t>Control Room</a:t>
            </a:r>
            <a:endParaRPr lang="en-US" dirty="0">
              <a:solidFill>
                <a:schemeClr val="bg1"/>
              </a:solidFill>
            </a:endParaRPr>
          </a:p>
        </p:txBody>
      </p:sp>
      <p:sp>
        <p:nvSpPr>
          <p:cNvPr id="86" name="TextBox 85"/>
          <p:cNvSpPr txBox="1"/>
          <p:nvPr/>
        </p:nvSpPr>
        <p:spPr>
          <a:xfrm>
            <a:off x="2319816" y="2935128"/>
            <a:ext cx="635110" cy="246221"/>
          </a:xfrm>
          <a:prstGeom prst="rect">
            <a:avLst/>
          </a:prstGeom>
          <a:noFill/>
        </p:spPr>
        <p:txBody>
          <a:bodyPr wrap="none" rtlCol="0">
            <a:spAutoFit/>
          </a:bodyPr>
          <a:lstStyle/>
          <a:p>
            <a:r>
              <a:rPr lang="en-US" sz="1000" dirty="0" smtClean="0"/>
              <a:t>Yellobrik</a:t>
            </a:r>
            <a:endParaRPr lang="en-US" sz="1000" dirty="0"/>
          </a:p>
        </p:txBody>
      </p:sp>
      <p:sp>
        <p:nvSpPr>
          <p:cNvPr id="87" name="Rectangle 86"/>
          <p:cNvSpPr/>
          <p:nvPr/>
        </p:nvSpPr>
        <p:spPr>
          <a:xfrm>
            <a:off x="474136" y="3950045"/>
            <a:ext cx="1134534" cy="451537"/>
          </a:xfrm>
          <a:prstGeom prst="rect">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smtClean="0"/>
              <a:t>Shogun</a:t>
            </a:r>
            <a:endParaRPr lang="en-US" sz="1000" dirty="0"/>
          </a:p>
        </p:txBody>
      </p:sp>
      <p:cxnSp>
        <p:nvCxnSpPr>
          <p:cNvPr id="88" name="Elbow Connector 87"/>
          <p:cNvCxnSpPr>
            <a:stCxn id="76" idx="2"/>
            <a:endCxn id="87" idx="3"/>
          </p:cNvCxnSpPr>
          <p:nvPr/>
        </p:nvCxnSpPr>
        <p:spPr>
          <a:xfrm rot="16200000" flipH="1">
            <a:off x="1178631" y="3745774"/>
            <a:ext cx="394413" cy="465666"/>
          </a:xfrm>
          <a:prstGeom prst="bentConnector4">
            <a:avLst>
              <a:gd name="adj1" fmla="val 21379"/>
              <a:gd name="adj2" fmla="val 149091"/>
            </a:avLst>
          </a:prstGeom>
          <a:ln>
            <a:tailEnd type="arrow"/>
          </a:ln>
        </p:spPr>
        <p:style>
          <a:lnRef idx="1">
            <a:schemeClr val="accent1"/>
          </a:lnRef>
          <a:fillRef idx="0">
            <a:schemeClr val="accent1"/>
          </a:fillRef>
          <a:effectRef idx="0">
            <a:schemeClr val="accent1"/>
          </a:effectRef>
          <a:fontRef idx="minor">
            <a:schemeClr val="tx1"/>
          </a:fontRef>
        </p:style>
      </p:cxnSp>
      <p:sp>
        <p:nvSpPr>
          <p:cNvPr id="89" name="TextBox 88"/>
          <p:cNvSpPr txBox="1"/>
          <p:nvPr/>
        </p:nvSpPr>
        <p:spPr>
          <a:xfrm>
            <a:off x="524936" y="2285999"/>
            <a:ext cx="503771" cy="369332"/>
          </a:xfrm>
          <a:prstGeom prst="rect">
            <a:avLst/>
          </a:prstGeom>
          <a:noFill/>
        </p:spPr>
        <p:txBody>
          <a:bodyPr wrap="square" rtlCol="0">
            <a:spAutoFit/>
          </a:bodyPr>
          <a:lstStyle/>
          <a:p>
            <a:r>
              <a:rPr lang="en-US" dirty="0" smtClean="0"/>
              <a:t>PC</a:t>
            </a:r>
            <a:endParaRPr lang="en-US" dirty="0"/>
          </a:p>
        </p:txBody>
      </p:sp>
      <p:cxnSp>
        <p:nvCxnSpPr>
          <p:cNvPr id="90" name="Straight Connector 89"/>
          <p:cNvCxnSpPr>
            <a:stCxn id="77" idx="1"/>
            <a:endCxn id="81" idx="3"/>
          </p:cNvCxnSpPr>
          <p:nvPr/>
        </p:nvCxnSpPr>
        <p:spPr>
          <a:xfrm flipH="1" flipV="1">
            <a:off x="4495800" y="3464984"/>
            <a:ext cx="518957" cy="4577"/>
          </a:xfrm>
          <a:prstGeom prst="line">
            <a:avLst/>
          </a:prstGeom>
        </p:spPr>
        <p:style>
          <a:lnRef idx="1">
            <a:schemeClr val="accent1"/>
          </a:lnRef>
          <a:fillRef idx="0">
            <a:schemeClr val="accent1"/>
          </a:fillRef>
          <a:effectRef idx="0">
            <a:schemeClr val="accent1"/>
          </a:effectRef>
          <a:fontRef idx="minor">
            <a:schemeClr val="tx1"/>
          </a:fontRef>
        </p:style>
      </p:cxnSp>
      <p:sp>
        <p:nvSpPr>
          <p:cNvPr id="91" name="TextBox 90"/>
          <p:cNvSpPr txBox="1"/>
          <p:nvPr/>
        </p:nvSpPr>
        <p:spPr>
          <a:xfrm>
            <a:off x="5019526" y="2831068"/>
            <a:ext cx="1274991" cy="246221"/>
          </a:xfrm>
          <a:prstGeom prst="rect">
            <a:avLst/>
          </a:prstGeom>
          <a:noFill/>
        </p:spPr>
        <p:txBody>
          <a:bodyPr wrap="square" rtlCol="0">
            <a:spAutoFit/>
          </a:bodyPr>
          <a:lstStyle/>
          <a:p>
            <a:pPr algn="ctr"/>
            <a:r>
              <a:rPr lang="en-US" sz="1000" dirty="0" smtClean="0"/>
              <a:t>D.R. Science Can</a:t>
            </a:r>
            <a:endParaRPr lang="en-US" sz="1000" dirty="0"/>
          </a:p>
        </p:txBody>
      </p:sp>
      <p:cxnSp>
        <p:nvCxnSpPr>
          <p:cNvPr id="92" name="Straight Connector 91"/>
          <p:cNvCxnSpPr>
            <a:stCxn id="101" idx="2"/>
          </p:cNvCxnSpPr>
          <p:nvPr/>
        </p:nvCxnSpPr>
        <p:spPr>
          <a:xfrm flipH="1" flipV="1">
            <a:off x="7467601" y="3103734"/>
            <a:ext cx="305620" cy="2721"/>
          </a:xfrm>
          <a:prstGeom prst="line">
            <a:avLst/>
          </a:prstGeom>
        </p:spPr>
        <p:style>
          <a:lnRef idx="1">
            <a:schemeClr val="accent1"/>
          </a:lnRef>
          <a:fillRef idx="0">
            <a:schemeClr val="accent1"/>
          </a:fillRef>
          <a:effectRef idx="0">
            <a:schemeClr val="accent1"/>
          </a:effectRef>
          <a:fontRef idx="minor">
            <a:schemeClr val="tx1"/>
          </a:fontRef>
        </p:style>
      </p:cxnSp>
      <p:cxnSp>
        <p:nvCxnSpPr>
          <p:cNvPr id="93" name="Straight Connector 92"/>
          <p:cNvCxnSpPr>
            <a:stCxn id="95" idx="2"/>
          </p:cNvCxnSpPr>
          <p:nvPr/>
        </p:nvCxnSpPr>
        <p:spPr>
          <a:xfrm flipH="1">
            <a:off x="7467601" y="3469993"/>
            <a:ext cx="305620"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94" name="Group 93"/>
          <p:cNvGrpSpPr/>
          <p:nvPr/>
        </p:nvGrpSpPr>
        <p:grpSpPr>
          <a:xfrm rot="5400000">
            <a:off x="7792271" y="3314872"/>
            <a:ext cx="266700" cy="304800"/>
            <a:chOff x="5769429" y="1905000"/>
            <a:chExt cx="266700" cy="304800"/>
          </a:xfrm>
        </p:grpSpPr>
        <p:sp>
          <p:nvSpPr>
            <p:cNvPr id="95" name="Rectangle 94"/>
            <p:cNvSpPr/>
            <p:nvPr/>
          </p:nvSpPr>
          <p:spPr>
            <a:xfrm>
              <a:off x="5791200" y="2019300"/>
              <a:ext cx="228600" cy="1905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6" name="Flowchart: Merge 95"/>
            <p:cNvSpPr/>
            <p:nvPr/>
          </p:nvSpPr>
          <p:spPr>
            <a:xfrm>
              <a:off x="5769429" y="1905000"/>
              <a:ext cx="266700" cy="114300"/>
            </a:xfrm>
            <a:prstGeom prst="flowChartMerg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baseline="-25000" dirty="0"/>
            </a:p>
          </p:txBody>
        </p:sp>
      </p:grpSp>
      <p:grpSp>
        <p:nvGrpSpPr>
          <p:cNvPr id="97" name="Group 96"/>
          <p:cNvGrpSpPr/>
          <p:nvPr/>
        </p:nvGrpSpPr>
        <p:grpSpPr>
          <a:xfrm rot="5400000">
            <a:off x="7792271" y="3692856"/>
            <a:ext cx="266700" cy="304800"/>
            <a:chOff x="5769429" y="1905000"/>
            <a:chExt cx="266700" cy="304800"/>
          </a:xfrm>
        </p:grpSpPr>
        <p:sp>
          <p:nvSpPr>
            <p:cNvPr id="98" name="Rectangle 97"/>
            <p:cNvSpPr/>
            <p:nvPr/>
          </p:nvSpPr>
          <p:spPr>
            <a:xfrm>
              <a:off x="5791200" y="2019300"/>
              <a:ext cx="228600" cy="1905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9" name="Flowchart: Merge 98"/>
            <p:cNvSpPr/>
            <p:nvPr/>
          </p:nvSpPr>
          <p:spPr>
            <a:xfrm>
              <a:off x="5769429" y="1905000"/>
              <a:ext cx="266700" cy="114300"/>
            </a:xfrm>
            <a:prstGeom prst="flowChartMerg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baseline="-25000" dirty="0"/>
            </a:p>
          </p:txBody>
        </p:sp>
      </p:grpSp>
      <p:grpSp>
        <p:nvGrpSpPr>
          <p:cNvPr id="100" name="Group 99"/>
          <p:cNvGrpSpPr/>
          <p:nvPr/>
        </p:nvGrpSpPr>
        <p:grpSpPr>
          <a:xfrm rot="5400000">
            <a:off x="7792271" y="2951334"/>
            <a:ext cx="266700" cy="304800"/>
            <a:chOff x="5769429" y="1905000"/>
            <a:chExt cx="266700" cy="304800"/>
          </a:xfrm>
        </p:grpSpPr>
        <p:sp>
          <p:nvSpPr>
            <p:cNvPr id="101" name="Rectangle 100"/>
            <p:cNvSpPr/>
            <p:nvPr/>
          </p:nvSpPr>
          <p:spPr>
            <a:xfrm>
              <a:off x="5791200" y="2019300"/>
              <a:ext cx="228600" cy="1905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2" name="Flowchart: Merge 101"/>
            <p:cNvSpPr/>
            <p:nvPr/>
          </p:nvSpPr>
          <p:spPr>
            <a:xfrm>
              <a:off x="5769429" y="1905000"/>
              <a:ext cx="266700" cy="114300"/>
            </a:xfrm>
            <a:prstGeom prst="flowChartMerg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baseline="-25000" dirty="0"/>
            </a:p>
          </p:txBody>
        </p:sp>
      </p:grpSp>
      <p:sp>
        <p:nvSpPr>
          <p:cNvPr id="103" name="TextBox 102"/>
          <p:cNvSpPr txBox="1"/>
          <p:nvPr/>
        </p:nvSpPr>
        <p:spPr>
          <a:xfrm>
            <a:off x="7230975" y="2688907"/>
            <a:ext cx="1274991" cy="246221"/>
          </a:xfrm>
          <a:prstGeom prst="rect">
            <a:avLst/>
          </a:prstGeom>
          <a:noFill/>
        </p:spPr>
        <p:txBody>
          <a:bodyPr wrap="square" rtlCol="0">
            <a:spAutoFit/>
          </a:bodyPr>
          <a:lstStyle/>
          <a:p>
            <a:pPr algn="ctr"/>
            <a:r>
              <a:rPr lang="en-US" sz="1000" dirty="0" smtClean="0"/>
              <a:t>DSPL/</a:t>
            </a:r>
            <a:r>
              <a:rPr lang="en-US" sz="1000" dirty="0" err="1" smtClean="0"/>
              <a:t>SubC</a:t>
            </a:r>
            <a:r>
              <a:rPr lang="en-US" sz="1000" dirty="0" smtClean="0"/>
              <a:t> Cameras</a:t>
            </a:r>
            <a:endParaRPr lang="en-US" sz="1000" dirty="0"/>
          </a:p>
        </p:txBody>
      </p:sp>
      <p:sp>
        <p:nvSpPr>
          <p:cNvPr id="3" name="TextBox 2"/>
          <p:cNvSpPr txBox="1"/>
          <p:nvPr/>
        </p:nvSpPr>
        <p:spPr>
          <a:xfrm>
            <a:off x="993633" y="5486400"/>
            <a:ext cx="7248284" cy="923330"/>
          </a:xfrm>
          <a:prstGeom prst="rect">
            <a:avLst/>
          </a:prstGeom>
          <a:noFill/>
        </p:spPr>
        <p:txBody>
          <a:bodyPr wrap="square" rtlCol="0">
            <a:spAutoFit/>
          </a:bodyPr>
          <a:lstStyle/>
          <a:p>
            <a:pPr algn="ctr"/>
            <a:r>
              <a:rPr lang="en-US" dirty="0">
                <a:solidFill>
                  <a:schemeClr val="bg1"/>
                </a:solidFill>
              </a:rPr>
              <a:t>This development will dovetail with planned upgrades to the ROV Doc Ricketts, which provide bandwidth and position accuracy better than ever before.</a:t>
            </a:r>
            <a:endParaRPr lang="en-US" dirty="0">
              <a:solidFill>
                <a:schemeClr val="bg1"/>
              </a:solidFill>
            </a:endParaRPr>
          </a:p>
        </p:txBody>
      </p:sp>
    </p:spTree>
    <p:extLst>
      <p:ext uri="{BB962C8B-B14F-4D97-AF65-F5344CB8AC3E}">
        <p14:creationId xmlns:p14="http://schemas.microsoft.com/office/powerpoint/2010/main" val="39452861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st="38100" dir="8100000" algn="tr" rotWithShape="0">
              <a:prstClr val="black">
                <a:alpha val="40000"/>
              </a:prstClr>
            </a:outerShdw>
          </a:effectLst>
        </p:spPr>
        <p:txBody>
          <a:bodyPr/>
          <a:lstStyle/>
          <a:p>
            <a:r>
              <a:rPr lang="en-US" dirty="0" smtClean="0">
                <a:solidFill>
                  <a:schemeClr val="bg1"/>
                </a:solidFill>
              </a:rPr>
              <a:t>The Effect</a:t>
            </a:r>
            <a:endParaRPr lang="en-US" dirty="0">
              <a:solidFill>
                <a:schemeClr val="bg1"/>
              </a:solidFill>
            </a:endParaRPr>
          </a:p>
        </p:txBody>
      </p:sp>
      <p:sp>
        <p:nvSpPr>
          <p:cNvPr id="3" name="Content Placeholder 2"/>
          <p:cNvSpPr>
            <a:spLocks noGrp="1"/>
          </p:cNvSpPr>
          <p:nvPr>
            <p:ph idx="1"/>
          </p:nvPr>
        </p:nvSpPr>
        <p:spPr>
          <a:xfrm>
            <a:off x="297682" y="1638301"/>
            <a:ext cx="8559800" cy="2514599"/>
          </a:xfrm>
          <a:effectLst>
            <a:outerShdw blurRad="50800" dist="38100" dir="8100000" algn="tr" rotWithShape="0">
              <a:prstClr val="black">
                <a:alpha val="40000"/>
              </a:prstClr>
            </a:outerShdw>
          </a:effectLst>
        </p:spPr>
        <p:txBody>
          <a:bodyPr>
            <a:normAutofit/>
          </a:bodyPr>
          <a:lstStyle/>
          <a:p>
            <a:pPr marL="0" indent="0">
              <a:buNone/>
            </a:pPr>
            <a:r>
              <a:rPr lang="en-US" sz="1800" dirty="0">
                <a:solidFill>
                  <a:schemeClr val="bg1"/>
                </a:solidFill>
              </a:rPr>
              <a:t>Post-processing  of calibrated stereo video will have transformative scientific payoff, allowing for determination of size and placement of organisms relative to each other in three-dimensional space.  This information would allow us to ask questions about predator-prey relationships, ecology, and behavior that are not currently tractable. Virtual reality exports of the video through outreach channels and social media will be a product of the system as well.</a:t>
            </a:r>
            <a:endParaRPr lang="en-US" sz="1800" dirty="0">
              <a:solidFill>
                <a:schemeClr val="bg1"/>
              </a:solidFill>
            </a:endParaRPr>
          </a:p>
          <a:p>
            <a:pPr marL="0" indent="0">
              <a:buNone/>
            </a:pPr>
            <a:endParaRPr lang="en-US" sz="1800" dirty="0">
              <a:solidFill>
                <a:schemeClr val="bg1"/>
              </a:solidFill>
            </a:endParaRPr>
          </a:p>
        </p:txBody>
      </p:sp>
      <p:pic>
        <p:nvPicPr>
          <p:cNvPr id="8196" name="Picture 4" descr="C:\Users\berwin\Documents\MBARI Files\VR\Pics\pic_izugar_780x450.jpg"/>
          <p:cNvPicPr>
            <a:picLocks noChangeAspect="1" noChangeArrowheads="1"/>
          </p:cNvPicPr>
          <p:nvPr/>
        </p:nvPicPr>
        <p:blipFill rotWithShape="1">
          <a:blip r:embed="rId2">
            <a:extLst>
              <a:ext uri="{28A0092B-C50C-407E-A947-70E740481C1C}">
                <a14:useLocalDpi xmlns:a14="http://schemas.microsoft.com/office/drawing/2010/main" val="0"/>
              </a:ext>
            </a:extLst>
          </a:blip>
          <a:srcRect l="3418" r="19658"/>
          <a:stretch/>
        </p:blipFill>
        <p:spPr bwMode="auto">
          <a:xfrm>
            <a:off x="330200" y="4114800"/>
            <a:ext cx="2743200" cy="2057400"/>
          </a:xfrm>
          <a:prstGeom prst="roundRect">
            <a:avLst>
              <a:gd name="adj" fmla="val 8594"/>
            </a:avLst>
          </a:prstGeom>
          <a:solidFill>
            <a:srgbClr val="FFFFFF">
              <a:shade val="85000"/>
            </a:srgbClr>
          </a:solidFill>
          <a:ln>
            <a:noFill/>
          </a:ln>
          <a:effectLst>
            <a:glow rad="63500">
              <a:schemeClr val="accent1">
                <a:satMod val="175000"/>
                <a:alpha val="40000"/>
              </a:schemeClr>
            </a:glow>
            <a:reflection blurRad="12700" stA="38000" endPos="28000" dist="5000" dir="5400000" sy="-100000" algn="bl" rotWithShape="0"/>
          </a:effectLst>
          <a:extLst/>
        </p:spPr>
      </p:pic>
      <p:pic>
        <p:nvPicPr>
          <p:cNvPr id="8197" name="Picture 5" descr="C:\Users\berwin\Documents\MBARI Files\VR\Pics\photogrammetr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8200" y="4114800"/>
            <a:ext cx="2181225" cy="2095500"/>
          </a:xfrm>
          <a:prstGeom prst="roundRect">
            <a:avLst>
              <a:gd name="adj" fmla="val 8594"/>
            </a:avLst>
          </a:prstGeom>
          <a:solidFill>
            <a:srgbClr val="FFFFFF">
              <a:shade val="85000"/>
            </a:srgbClr>
          </a:solidFill>
          <a:ln>
            <a:noFill/>
          </a:ln>
          <a:effectLst>
            <a:glow rad="63500">
              <a:schemeClr val="accent1">
                <a:satMod val="175000"/>
                <a:alpha val="40000"/>
              </a:schemeClr>
            </a:glow>
            <a:reflection blurRad="12700" stA="38000" endPos="28000" dist="5000" dir="5400000" sy="-100000" algn="bl" rotWithShape="0"/>
          </a:effectLst>
          <a:extLst/>
        </p:spPr>
      </p:pic>
      <p:pic>
        <p:nvPicPr>
          <p:cNvPr id="8198" name="Picture 6" descr="C:\Users\berwin\Documents\MBARI Files\VR\Pics\Preliminary-3D-terrain-models-with-3-cm-resolution-320x23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6600" y="4152900"/>
            <a:ext cx="3040882" cy="2057400"/>
          </a:xfrm>
          <a:prstGeom prst="roundRect">
            <a:avLst>
              <a:gd name="adj" fmla="val 8594"/>
            </a:avLst>
          </a:prstGeom>
          <a:solidFill>
            <a:srgbClr val="FFFFFF">
              <a:shade val="85000"/>
            </a:srgbClr>
          </a:solidFill>
          <a:ln>
            <a:noFill/>
          </a:ln>
          <a:effectLst>
            <a:glow rad="63500">
              <a:schemeClr val="accent1">
                <a:satMod val="175000"/>
                <a:alpha val="40000"/>
              </a:schemeClr>
            </a:glow>
            <a:reflection blurRad="12700" stA="38000" endPos="28000" dist="5000" dir="5400000" sy="-100000" algn="bl" rotWithShape="0"/>
          </a:effectLst>
          <a:extLst/>
        </p:spPr>
      </p:pic>
      <p:pic>
        <p:nvPicPr>
          <p:cNvPr id="5122" name="Picture 2" descr="C:\Users\berwin\Documents\MBARI Files\ROVVR\Pics\download.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4200" y="304800"/>
            <a:ext cx="1413637" cy="1058863"/>
          </a:xfrm>
          <a:prstGeom prst="rect">
            <a:avLst/>
          </a:prstGeom>
          <a:effectLst>
            <a:glow rad="63500">
              <a:schemeClr val="accent1">
                <a:satMod val="175000"/>
                <a:alpha val="40000"/>
              </a:schemeClr>
            </a:glow>
            <a:outerShdw blurRad="152400" dist="317500" dir="5400000" sx="90000" sy="-19000" rotWithShape="0">
              <a:prstClr val="black">
                <a:alpha val="15000"/>
              </a:prstClr>
            </a:outerShdw>
          </a:effectLst>
        </p:spPr>
        <p:style>
          <a:lnRef idx="2">
            <a:schemeClr val="accent5"/>
          </a:lnRef>
          <a:fillRef idx="1">
            <a:schemeClr val="lt1"/>
          </a:fillRef>
          <a:effectRef idx="0">
            <a:schemeClr val="accent5"/>
          </a:effectRef>
          <a:fontRef idx="minor">
            <a:schemeClr val="dk1"/>
          </a:fontRef>
        </p:style>
      </p:pic>
    </p:spTree>
    <p:extLst>
      <p:ext uri="{BB962C8B-B14F-4D97-AF65-F5344CB8AC3E}">
        <p14:creationId xmlns:p14="http://schemas.microsoft.com/office/powerpoint/2010/main" val="374564346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effectLst>
            <a:outerShdw blurRad="50800" dist="38100" dir="8100000" algn="tr" rotWithShape="0">
              <a:prstClr val="black">
                <a:alpha val="40000"/>
              </a:prstClr>
            </a:outerShdw>
          </a:effectLst>
        </p:spPr>
        <p:txBody>
          <a:bodyPr/>
          <a:lstStyle/>
          <a:p>
            <a:r>
              <a:rPr lang="en-US" dirty="0" smtClean="0">
                <a:solidFill>
                  <a:schemeClr val="bg1"/>
                </a:solidFill>
              </a:rPr>
              <a:t>Conclusion</a:t>
            </a:r>
            <a:endParaRPr lang="en-US" dirty="0">
              <a:solidFill>
                <a:schemeClr val="bg1"/>
              </a:solidFill>
            </a:endParaRPr>
          </a:p>
        </p:txBody>
      </p:sp>
      <p:sp>
        <p:nvSpPr>
          <p:cNvPr id="4" name="TextBox 3"/>
          <p:cNvSpPr txBox="1"/>
          <p:nvPr/>
        </p:nvSpPr>
        <p:spPr>
          <a:xfrm>
            <a:off x="457200" y="1752600"/>
            <a:ext cx="8229600" cy="1754326"/>
          </a:xfrm>
          <a:prstGeom prst="rect">
            <a:avLst/>
          </a:prstGeom>
          <a:noFill/>
        </p:spPr>
        <p:txBody>
          <a:bodyPr wrap="square" rtlCol="0">
            <a:spAutoFit/>
          </a:bodyPr>
          <a:lstStyle/>
          <a:p>
            <a:r>
              <a:rPr lang="en-US" dirty="0">
                <a:solidFill>
                  <a:schemeClr val="bg1"/>
                </a:solidFill>
              </a:rPr>
              <a:t>Development of a virtual reality application for ROV dive analysis is the strong embodiment of the Strategic Plan’s theme of Ocean Visualization, as the proposed tools will enable for data synthesis between video and any 3-dimensional datasets.  The ability to transport the user into a large survey area surrounded by video, spatial data, and topography, and the ability to visualize change is an excellent example of Innovation Through Integration, a key aspect of the Technology Roadmap. </a:t>
            </a:r>
            <a:endParaRPr lang="en-US" dirty="0">
              <a:solidFill>
                <a:schemeClr val="bg1"/>
              </a:solidFill>
            </a:endParaRPr>
          </a:p>
        </p:txBody>
      </p:sp>
      <p:pic>
        <p:nvPicPr>
          <p:cNvPr id="7170" name="Picture 2" descr="C:\Users\berwin\Documents\MBARI Files\VR\Pics\0.jpg"/>
          <p:cNvPicPr>
            <a:picLocks noChangeAspect="1" noChangeArrowheads="1"/>
          </p:cNvPicPr>
          <p:nvPr/>
        </p:nvPicPr>
        <p:blipFill rotWithShape="1">
          <a:blip r:embed="rId2">
            <a:extLst>
              <a:ext uri="{28A0092B-C50C-407E-A947-70E740481C1C}">
                <a14:useLocalDpi xmlns:a14="http://schemas.microsoft.com/office/drawing/2010/main" val="0"/>
              </a:ext>
            </a:extLst>
          </a:blip>
          <a:srcRect t="14656" r="2703" b="13994"/>
          <a:stretch/>
        </p:blipFill>
        <p:spPr bwMode="auto">
          <a:xfrm>
            <a:off x="2539227" y="4191000"/>
            <a:ext cx="3666840" cy="2016762"/>
          </a:xfrm>
          <a:prstGeom prst="roundRect">
            <a:avLst>
              <a:gd name="adj" fmla="val 8594"/>
            </a:avLst>
          </a:prstGeom>
          <a:solidFill>
            <a:srgbClr val="FFFFFF">
              <a:shade val="85000"/>
            </a:srgbClr>
          </a:solidFill>
          <a:ln>
            <a:noFill/>
          </a:ln>
          <a:effectLst>
            <a:glow rad="63500">
              <a:schemeClr val="accent1">
                <a:satMod val="175000"/>
                <a:alpha val="40000"/>
              </a:schemeClr>
            </a:glow>
            <a:reflection blurRad="12700" stA="38000" endPos="28000" dist="5000" dir="5400000" sy="-100000" algn="bl" rotWithShape="0"/>
          </a:effectLst>
          <a:extLst/>
        </p:spPr>
      </p:pic>
      <p:sp>
        <p:nvSpPr>
          <p:cNvPr id="5" name="TextBox 4"/>
          <p:cNvSpPr txBox="1"/>
          <p:nvPr/>
        </p:nvSpPr>
        <p:spPr>
          <a:xfrm>
            <a:off x="372533" y="4709282"/>
            <a:ext cx="1752600" cy="1200329"/>
          </a:xfrm>
          <a:prstGeom prst="rect">
            <a:avLst/>
          </a:prstGeom>
          <a:noFill/>
        </p:spPr>
        <p:txBody>
          <a:bodyPr wrap="square" rtlCol="0">
            <a:spAutoFit/>
          </a:bodyPr>
          <a:lstStyle/>
          <a:p>
            <a:pPr algn="ctr"/>
            <a:r>
              <a:rPr lang="en-US" dirty="0" smtClean="0">
                <a:solidFill>
                  <a:schemeClr val="bg1"/>
                </a:solidFill>
                <a:latin typeface="+mj-lt"/>
              </a:rPr>
              <a:t>Thanks for your consideration.</a:t>
            </a:r>
          </a:p>
          <a:p>
            <a:pPr algn="ctr"/>
            <a:endParaRPr lang="en-US" dirty="0">
              <a:solidFill>
                <a:schemeClr val="bg1"/>
              </a:solidFill>
              <a:latin typeface="Bradley Hand ITC" panose="03070402050302030203" pitchFamily="66" charset="0"/>
            </a:endParaRPr>
          </a:p>
          <a:p>
            <a:pPr algn="ctr"/>
            <a:r>
              <a:rPr lang="en-US" dirty="0" smtClean="0">
                <a:solidFill>
                  <a:schemeClr val="bg1"/>
                </a:solidFill>
                <a:latin typeface="Bradley Hand ITC" panose="03070402050302030203" pitchFamily="66" charset="0"/>
              </a:rPr>
              <a:t>-ROVVR Team</a:t>
            </a:r>
            <a:endParaRPr lang="en-US" dirty="0">
              <a:solidFill>
                <a:schemeClr val="bg1"/>
              </a:solidFill>
              <a:latin typeface="Bradley Hand ITC" panose="03070402050302030203" pitchFamily="66" charset="0"/>
            </a:endParaRPr>
          </a:p>
        </p:txBody>
      </p:sp>
      <p:sp>
        <p:nvSpPr>
          <p:cNvPr id="7" name="TextBox 6"/>
          <p:cNvSpPr txBox="1"/>
          <p:nvPr/>
        </p:nvSpPr>
        <p:spPr>
          <a:xfrm>
            <a:off x="6553200" y="4568439"/>
            <a:ext cx="2133600" cy="1261884"/>
          </a:xfrm>
          <a:prstGeom prst="rect">
            <a:avLst/>
          </a:prstGeom>
          <a:noFill/>
        </p:spPr>
        <p:txBody>
          <a:bodyPr wrap="square" rtlCol="0">
            <a:spAutoFit/>
          </a:bodyPr>
          <a:lstStyle/>
          <a:p>
            <a:pPr algn="ctr">
              <a:lnSpc>
                <a:spcPct val="200000"/>
              </a:lnSpc>
            </a:pPr>
            <a:r>
              <a:rPr lang="en-US" sz="1400" b="1" u="sng" dirty="0" smtClean="0">
                <a:solidFill>
                  <a:schemeClr val="bg1"/>
                </a:solidFill>
              </a:rPr>
              <a:t>Project Team</a:t>
            </a:r>
          </a:p>
          <a:p>
            <a:pPr algn="ctr"/>
            <a:r>
              <a:rPr lang="en-US" sz="1200" dirty="0" smtClean="0">
                <a:solidFill>
                  <a:schemeClr val="bg1"/>
                </a:solidFill>
                <a:hlinkClick r:id="rId3"/>
              </a:rPr>
              <a:t>Steve Haddock</a:t>
            </a:r>
            <a:r>
              <a:rPr lang="en-US" sz="1200" dirty="0" smtClean="0">
                <a:solidFill>
                  <a:schemeClr val="bg1"/>
                </a:solidFill>
              </a:rPr>
              <a:t> – </a:t>
            </a:r>
            <a:r>
              <a:rPr lang="en-US" sz="900" dirty="0" smtClean="0">
                <a:solidFill>
                  <a:schemeClr val="bg1"/>
                </a:solidFill>
              </a:rPr>
              <a:t>Science Lead </a:t>
            </a:r>
          </a:p>
          <a:p>
            <a:pPr algn="ctr"/>
            <a:r>
              <a:rPr lang="en-US" sz="1200" dirty="0">
                <a:solidFill>
                  <a:schemeClr val="bg1"/>
                </a:solidFill>
                <a:hlinkClick r:id="rId4"/>
              </a:rPr>
              <a:t>Eric Martin</a:t>
            </a:r>
            <a:r>
              <a:rPr lang="en-US" sz="1200" dirty="0">
                <a:solidFill>
                  <a:schemeClr val="bg1"/>
                </a:solidFill>
              </a:rPr>
              <a:t> – </a:t>
            </a:r>
            <a:r>
              <a:rPr lang="en-US" sz="900" dirty="0">
                <a:solidFill>
                  <a:schemeClr val="bg1"/>
                </a:solidFill>
              </a:rPr>
              <a:t>Lead Eng.</a:t>
            </a:r>
          </a:p>
          <a:p>
            <a:pPr algn="ctr"/>
            <a:r>
              <a:rPr lang="en-US" sz="1200" dirty="0" smtClean="0">
                <a:solidFill>
                  <a:schemeClr val="bg1"/>
                </a:solidFill>
                <a:hlinkClick r:id="rId5"/>
              </a:rPr>
              <a:t>Mike McCann</a:t>
            </a:r>
            <a:r>
              <a:rPr lang="en-US" sz="1200" dirty="0" smtClean="0">
                <a:solidFill>
                  <a:schemeClr val="bg1"/>
                </a:solidFill>
              </a:rPr>
              <a:t> – Co-</a:t>
            </a:r>
            <a:r>
              <a:rPr lang="en-US" sz="900" dirty="0" smtClean="0">
                <a:solidFill>
                  <a:schemeClr val="bg1"/>
                </a:solidFill>
              </a:rPr>
              <a:t>Lead Eng.</a:t>
            </a:r>
          </a:p>
          <a:p>
            <a:pPr algn="ctr"/>
            <a:r>
              <a:rPr lang="en-US" sz="1200" dirty="0" smtClean="0">
                <a:solidFill>
                  <a:schemeClr val="bg1"/>
                </a:solidFill>
                <a:hlinkClick r:id="rId6"/>
              </a:rPr>
              <a:t>Benjamin </a:t>
            </a:r>
            <a:r>
              <a:rPr lang="en-US" sz="1200" dirty="0" smtClean="0">
                <a:solidFill>
                  <a:schemeClr val="bg1"/>
                </a:solidFill>
                <a:hlinkClick r:id="rId6"/>
              </a:rPr>
              <a:t>Erwin</a:t>
            </a:r>
            <a:r>
              <a:rPr lang="en-US" sz="1200" dirty="0" smtClean="0">
                <a:solidFill>
                  <a:schemeClr val="bg1"/>
                </a:solidFill>
              </a:rPr>
              <a:t> – </a:t>
            </a:r>
            <a:r>
              <a:rPr lang="en-US" sz="900" dirty="0" smtClean="0">
                <a:solidFill>
                  <a:schemeClr val="bg1"/>
                </a:solidFill>
              </a:rPr>
              <a:t>Project Mgr.</a:t>
            </a:r>
          </a:p>
        </p:txBody>
      </p:sp>
    </p:spTree>
    <p:extLst>
      <p:ext uri="{BB962C8B-B14F-4D97-AF65-F5344CB8AC3E}">
        <p14:creationId xmlns:p14="http://schemas.microsoft.com/office/powerpoint/2010/main" val="28262647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5728</TotalTime>
  <Words>474</Words>
  <Application>Microsoft Office PowerPoint</Application>
  <PresentationFormat>On-screen Show (4:3)</PresentationFormat>
  <Paragraphs>56</Paragraphs>
  <Slides>8</Slides>
  <Notes>1</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R.O.V.V.R.</vt:lpstr>
      <vt:lpstr>ROVVR</vt:lpstr>
      <vt:lpstr>ROVVR – 2017</vt:lpstr>
      <vt:lpstr>Proposal</vt:lpstr>
      <vt:lpstr>Proposed Design</vt:lpstr>
      <vt:lpstr>Proposed Design - Block Diagram</vt:lpstr>
      <vt:lpstr>The Effect</vt:lpstr>
      <vt:lpstr>Conclusion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meteor</dc:creator>
  <cp:lastModifiedBy>meteor</cp:lastModifiedBy>
  <cp:revision>88</cp:revision>
  <dcterms:created xsi:type="dcterms:W3CDTF">2016-06-25T16:56:44Z</dcterms:created>
  <dcterms:modified xsi:type="dcterms:W3CDTF">2017-05-23T16:30:44Z</dcterms:modified>
</cp:coreProperties>
</file>