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710" r:id="rId2"/>
    <p:sldId id="713" r:id="rId3"/>
    <p:sldId id="711" r:id="rId4"/>
    <p:sldId id="71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727"/>
  </p:normalViewPr>
  <p:slideViewPr>
    <p:cSldViewPr snapToGrid="0" snapToObjects="1">
      <p:cViewPr varScale="1">
        <p:scale>
          <a:sx n="156" d="100"/>
          <a:sy n="156" d="100"/>
        </p:scale>
        <p:origin x="196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9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18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5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6922" cy="641329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901200 – Multi-Spectral StealthCam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Z:\901704_Benthic_Observation_System\Proposals\2019\light images\naom_55c650a57cc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907" y="1386942"/>
            <a:ext cx="6172200" cy="3471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223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6922" cy="641329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What is the fundamental problem we are addressing?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18154" y="4848595"/>
            <a:ext cx="10857165" cy="1687726"/>
          </a:xfrm>
        </p:spPr>
        <p:txBody>
          <a:bodyPr>
            <a:noAutofit/>
          </a:bodyPr>
          <a:lstStyle/>
          <a:p>
            <a:r>
              <a:rPr lang="en-US" sz="2400" dirty="0" smtClean="0"/>
              <a:t>Animals in ocean use and respond to light</a:t>
            </a:r>
          </a:p>
          <a:p>
            <a:r>
              <a:rPr lang="en-US" sz="2400" dirty="0" smtClean="0"/>
              <a:t>Artificial light often needed to observe animals</a:t>
            </a:r>
          </a:p>
          <a:p>
            <a:r>
              <a:rPr lang="en-US" sz="2400" dirty="0" smtClean="0"/>
              <a:t>Artificial light can disrupt normal animal behavior</a:t>
            </a:r>
          </a:p>
          <a:p>
            <a:r>
              <a:rPr lang="en-US" sz="2400" dirty="0" smtClean="0"/>
              <a:t>Light wavelength and intensity can attract, repel, or have no effect on animals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780" y="1129192"/>
            <a:ext cx="4695385" cy="359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6781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Why is this work important?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05" y="981906"/>
            <a:ext cx="8737411" cy="2557559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777341" y="3602878"/>
            <a:ext cx="10680275" cy="14600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Effect of open-path </a:t>
            </a:r>
            <a:r>
              <a:rPr lang="en-US" sz="2400" dirty="0" err="1" smtClean="0"/>
              <a:t>fluorometer</a:t>
            </a:r>
            <a:r>
              <a:rPr lang="en-US" sz="2400" dirty="0" smtClean="0"/>
              <a:t> (blue light) on copepods in Monterey </a:t>
            </a:r>
            <a:r>
              <a:rPr lang="en-US" sz="2400" dirty="0" smtClean="0"/>
              <a:t>Bay</a:t>
            </a:r>
          </a:p>
          <a:p>
            <a:pPr lvl="1"/>
            <a:r>
              <a:rPr lang="en-US" sz="2200" dirty="0"/>
              <a:t>Left  3  samples: CTD On</a:t>
            </a:r>
          </a:p>
          <a:p>
            <a:pPr lvl="1"/>
            <a:r>
              <a:rPr lang="en-US" sz="2200" dirty="0"/>
              <a:t>Right 3 samples: CTD Off (15 fold decrease in abundance</a:t>
            </a:r>
            <a:r>
              <a:rPr lang="en-US" sz="2200" dirty="0" smtClean="0"/>
              <a:t>)</a:t>
            </a:r>
          </a:p>
          <a:p>
            <a:r>
              <a:rPr lang="en-US" sz="2400" dirty="0" smtClean="0"/>
              <a:t>Erroneous results could be reported based solely on the choice of wavelength</a:t>
            </a:r>
          </a:p>
          <a:p>
            <a:endParaRPr lang="en-US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01890" y="5160087"/>
            <a:ext cx="10588220" cy="14907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goal of the project is to </a:t>
            </a:r>
            <a:r>
              <a:rPr lang="en-US" dirty="0"/>
              <a:t>understand effects of light wavelengths and intensity on animals to:</a:t>
            </a:r>
          </a:p>
          <a:p>
            <a:pPr lvl="1"/>
            <a:r>
              <a:rPr lang="en-US" dirty="0"/>
              <a:t>facilitate design of less invasive imaging systems</a:t>
            </a:r>
          </a:p>
          <a:p>
            <a:pPr lvl="1"/>
            <a:r>
              <a:rPr lang="en-US" dirty="0"/>
              <a:t>understand effects of current video systems on animal behavior and interpretations of existing datasets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846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9127217" y="1377377"/>
            <a:ext cx="3048000" cy="615950"/>
            <a:chOff x="6019799" y="1371600"/>
            <a:chExt cx="3048000" cy="615950"/>
          </a:xfrm>
        </p:grpSpPr>
        <p:sp>
          <p:nvSpPr>
            <p:cNvPr id="48" name="Arc 47"/>
            <p:cNvSpPr/>
            <p:nvPr/>
          </p:nvSpPr>
          <p:spPr>
            <a:xfrm rot="10800000">
              <a:off x="6019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c 48"/>
            <p:cNvSpPr/>
            <p:nvPr/>
          </p:nvSpPr>
          <p:spPr>
            <a:xfrm rot="10800000">
              <a:off x="6781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Arc 49"/>
            <p:cNvSpPr/>
            <p:nvPr/>
          </p:nvSpPr>
          <p:spPr>
            <a:xfrm rot="10800000">
              <a:off x="7543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Arc 50"/>
            <p:cNvSpPr/>
            <p:nvPr/>
          </p:nvSpPr>
          <p:spPr>
            <a:xfrm rot="10800000">
              <a:off x="8305799" y="137795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502"/>
            <a:ext cx="10515600" cy="684287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What is our approach?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6972" y="2496916"/>
            <a:ext cx="658762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Design and build a modular camera and light system</a:t>
            </a:r>
          </a:p>
          <a:p>
            <a:pPr lvl="1"/>
            <a:r>
              <a:rPr lang="en-US" sz="2000" dirty="0" smtClean="0"/>
              <a:t>- Tethered </a:t>
            </a:r>
            <a:r>
              <a:rPr lang="en-US" sz="2000" dirty="0"/>
              <a:t>(with power, </a:t>
            </a:r>
            <a:r>
              <a:rPr lang="en-US" sz="2000" dirty="0" err="1"/>
              <a:t>comms</a:t>
            </a:r>
            <a:r>
              <a:rPr lang="en-US" sz="2000" dirty="0"/>
              <a:t>, and live video to ship)</a:t>
            </a:r>
          </a:p>
          <a:p>
            <a:pPr lvl="1"/>
            <a:r>
              <a:rPr lang="en-US" sz="2000" dirty="0" smtClean="0"/>
              <a:t>- </a:t>
            </a:r>
            <a:r>
              <a:rPr lang="en-US" sz="2000" dirty="0"/>
              <a:t>Wavelength (380-850 nm) and intensity of light user </a:t>
            </a:r>
            <a:r>
              <a:rPr lang="en-US" sz="2000" dirty="0" smtClean="0"/>
              <a:t>     controlled </a:t>
            </a:r>
            <a:r>
              <a:rPr lang="en-US" sz="2000" dirty="0"/>
              <a:t>from ship</a:t>
            </a:r>
          </a:p>
          <a:p>
            <a:pPr lvl="1"/>
            <a:r>
              <a:rPr lang="en-US" sz="2000" dirty="0" smtClean="0"/>
              <a:t>- Depth </a:t>
            </a:r>
            <a:r>
              <a:rPr lang="en-US" sz="2000" dirty="0"/>
              <a:t>rated to 300 meters</a:t>
            </a:r>
          </a:p>
          <a:p>
            <a:pPr lvl="1"/>
            <a:r>
              <a:rPr lang="en-US" sz="2000" dirty="0" smtClean="0"/>
              <a:t>- Deployable </a:t>
            </a:r>
            <a:r>
              <a:rPr lang="en-US" sz="2000" dirty="0"/>
              <a:t>from R/V </a:t>
            </a:r>
            <a:r>
              <a:rPr lang="en-US" sz="2000" i="1" dirty="0"/>
              <a:t>Paragon</a:t>
            </a:r>
            <a:r>
              <a:rPr lang="en-US" sz="2000" dirty="0"/>
              <a:t> or other small vessel</a:t>
            </a:r>
          </a:p>
          <a:p>
            <a:pPr lvl="1"/>
            <a:r>
              <a:rPr lang="en-US" sz="2000" dirty="0" smtClean="0"/>
              <a:t>- Deployable </a:t>
            </a:r>
            <a:r>
              <a:rPr lang="en-US" sz="2000" dirty="0"/>
              <a:t>by a 1 or 2 person </a:t>
            </a:r>
            <a:r>
              <a:rPr lang="en-US" sz="2000" dirty="0" smtClean="0"/>
              <a:t>team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46972" y="4983160"/>
            <a:ext cx="672017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Experimentally examine animal behavior in situ</a:t>
            </a:r>
          </a:p>
          <a:p>
            <a:pPr lvl="1"/>
            <a:r>
              <a:rPr lang="en-US" sz="2000" dirty="0" smtClean="0"/>
              <a:t>- Deploy </a:t>
            </a:r>
            <a:r>
              <a:rPr lang="en-US" sz="2000" dirty="0"/>
              <a:t>StealthCam with user controlled light array</a:t>
            </a:r>
          </a:p>
          <a:p>
            <a:pPr lvl="1"/>
            <a:r>
              <a:rPr lang="en-US" sz="2000" dirty="0" smtClean="0"/>
              <a:t>- Observe </a:t>
            </a:r>
            <a:r>
              <a:rPr lang="en-US" sz="2000" dirty="0"/>
              <a:t>animal behavior </a:t>
            </a:r>
            <a:r>
              <a:rPr lang="en-US" sz="2000" dirty="0" smtClean="0"/>
              <a:t>with </a:t>
            </a:r>
            <a:r>
              <a:rPr lang="en-US" sz="2000" dirty="0"/>
              <a:t>downward-facing, ship-mounted echosounder</a:t>
            </a:r>
          </a:p>
        </p:txBody>
      </p:sp>
      <p:sp>
        <p:nvSpPr>
          <p:cNvPr id="40" name="Flowchart: Direct Access Storage 39"/>
          <p:cNvSpPr/>
          <p:nvPr/>
        </p:nvSpPr>
        <p:spPr>
          <a:xfrm rot="10800000">
            <a:off x="8222162" y="5707121"/>
            <a:ext cx="881885" cy="469848"/>
          </a:xfrm>
          <a:prstGeom prst="flowChartMagneticDrum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3023">
            <a:off x="9021881" y="6217825"/>
            <a:ext cx="748400" cy="561300"/>
          </a:xfrm>
          <a:prstGeom prst="rect">
            <a:avLst/>
          </a:prstGeom>
        </p:spPr>
      </p:pic>
      <p:sp>
        <p:nvSpPr>
          <p:cNvPr id="42" name="Freeform 41"/>
          <p:cNvSpPr/>
          <p:nvPr/>
        </p:nvSpPr>
        <p:spPr>
          <a:xfrm>
            <a:off x="7051171" y="1431648"/>
            <a:ext cx="1175168" cy="4524795"/>
          </a:xfrm>
          <a:custGeom>
            <a:avLst/>
            <a:gdLst>
              <a:gd name="connsiteX0" fmla="*/ 363214 w 363214"/>
              <a:gd name="connsiteY0" fmla="*/ 2866767 h 2875242"/>
              <a:gd name="connsiteX1" fmla="*/ 33701 w 363214"/>
              <a:gd name="connsiteY1" fmla="*/ 2743200 h 2875242"/>
              <a:gd name="connsiteX2" fmla="*/ 8987 w 363214"/>
              <a:gd name="connsiteY2" fmla="*/ 1952367 h 2875242"/>
              <a:gd name="connsiteX3" fmla="*/ 17225 w 363214"/>
              <a:gd name="connsiteY3" fmla="*/ 0 h 2875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214" h="2875242">
                <a:moveTo>
                  <a:pt x="363214" y="2866767"/>
                </a:moveTo>
                <a:cubicBezTo>
                  <a:pt x="227976" y="2881183"/>
                  <a:pt x="92739" y="2895600"/>
                  <a:pt x="33701" y="2743200"/>
                </a:cubicBezTo>
                <a:cubicBezTo>
                  <a:pt x="-25337" y="2590800"/>
                  <a:pt x="11733" y="2409567"/>
                  <a:pt x="8987" y="1952367"/>
                </a:cubicBezTo>
                <a:cubicBezTo>
                  <a:pt x="6241" y="1495167"/>
                  <a:pt x="11733" y="747583"/>
                  <a:pt x="1722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10207">
            <a:off x="9000202" y="5053590"/>
            <a:ext cx="748400" cy="5613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59517">
            <a:off x="9040961" y="5530563"/>
            <a:ext cx="722032" cy="722032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8969453" y="5171413"/>
            <a:ext cx="157764" cy="144033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/>
          <p:cNvCxnSpPr/>
          <p:nvPr/>
        </p:nvCxnSpPr>
        <p:spPr>
          <a:xfrm flipV="1">
            <a:off x="5268145" y="2189980"/>
            <a:ext cx="3232484" cy="7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8500629" y="982285"/>
            <a:ext cx="1385501" cy="12084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973643" y="970309"/>
            <a:ext cx="294502" cy="12084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973643" y="982285"/>
            <a:ext cx="491248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2056412" y="1288404"/>
            <a:ext cx="3048000" cy="615950"/>
            <a:chOff x="6019799" y="1371600"/>
            <a:chExt cx="3048000" cy="615950"/>
          </a:xfrm>
        </p:grpSpPr>
        <p:sp>
          <p:nvSpPr>
            <p:cNvPr id="59" name="Arc 58"/>
            <p:cNvSpPr/>
            <p:nvPr/>
          </p:nvSpPr>
          <p:spPr>
            <a:xfrm rot="10800000">
              <a:off x="6019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Arc 59"/>
            <p:cNvSpPr/>
            <p:nvPr/>
          </p:nvSpPr>
          <p:spPr>
            <a:xfrm rot="10800000">
              <a:off x="6781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Arc 60"/>
            <p:cNvSpPr/>
            <p:nvPr/>
          </p:nvSpPr>
          <p:spPr>
            <a:xfrm rot="10800000">
              <a:off x="7543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Arc 61"/>
            <p:cNvSpPr/>
            <p:nvPr/>
          </p:nvSpPr>
          <p:spPr>
            <a:xfrm rot="10800000">
              <a:off x="8305799" y="137795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Rectangle 62"/>
          <p:cNvSpPr/>
          <p:nvPr/>
        </p:nvSpPr>
        <p:spPr>
          <a:xfrm>
            <a:off x="7978370" y="2928764"/>
            <a:ext cx="665205" cy="609600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8225248" y="1288403"/>
            <a:ext cx="171450" cy="1970903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8643575" y="2864362"/>
            <a:ext cx="2128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Echosounder</a:t>
            </a:r>
          </a:p>
          <a:p>
            <a:r>
              <a:rPr lang="en-US" dirty="0" smtClean="0"/>
              <a:t>(Downward Looking)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9889217" y="5383955"/>
            <a:ext cx="204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Stereo Cameras</a:t>
            </a:r>
          </a:p>
          <a:p>
            <a:r>
              <a:rPr lang="en-US" dirty="0" smtClean="0"/>
              <a:t>Multi-Spectral LED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180453" y="1028729"/>
            <a:ext cx="1740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Research Vessel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7037438" y="4023309"/>
            <a:ext cx="784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86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251</Words>
  <Application>Microsoft Office PowerPoint</Application>
  <PresentationFormat>Widescreen</PresentationFormat>
  <Paragraphs>35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901200 – Multi-Spectral StealthCam</vt:lpstr>
      <vt:lpstr>StealthCam: What is the fundamental problem we are addressing?</vt:lpstr>
      <vt:lpstr>StealthCam: Why is this work important?</vt:lpstr>
      <vt:lpstr>StealthCam: What is our approach?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Chad Kecy</cp:lastModifiedBy>
  <cp:revision>12</cp:revision>
  <dcterms:created xsi:type="dcterms:W3CDTF">2019-10-09T22:33:11Z</dcterms:created>
  <dcterms:modified xsi:type="dcterms:W3CDTF">2019-11-01T22:54:02Z</dcterms:modified>
</cp:coreProperties>
</file>