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4" r:id="rId4"/>
    <p:sldId id="258" r:id="rId5"/>
    <p:sldId id="265" r:id="rId6"/>
    <p:sldId id="266" r:id="rId7"/>
    <p:sldId id="259" r:id="rId8"/>
    <p:sldId id="260" r:id="rId9"/>
    <p:sldId id="270" r:id="rId10"/>
    <p:sldId id="262" r:id="rId11"/>
    <p:sldId id="268" r:id="rId12"/>
    <p:sldId id="261" r:id="rId13"/>
    <p:sldId id="263" r:id="rId14"/>
    <p:sldId id="271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7"/>
    <p:restoredTop sz="94686"/>
  </p:normalViewPr>
  <p:slideViewPr>
    <p:cSldViewPr>
      <p:cViewPr varScale="1">
        <p:scale>
          <a:sx n="159" d="100"/>
          <a:sy n="159" d="100"/>
        </p:scale>
        <p:origin x="-47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3E4C-E902-E747-99F1-78BE319F2CE6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FF869-BA39-174D-83A5-E913CA1FA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58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6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Blue light = 420 nm in this case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06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40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07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69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Thom Maughan description illustrating that a lot of LED module design will stem from what he’s already done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36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5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Last sentence? Learning animal behavior based on wavelength and intensity is science.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55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ROV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FF869-BA39-174D-83A5-E913CA1FAF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05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09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7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4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5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9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2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6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6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4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9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2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0FE17-DE73-4D44-9277-564C474ADE84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55B0A-3290-40AE-BB36-72F32C611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5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146175"/>
          </a:xfrm>
        </p:spPr>
        <p:txBody>
          <a:bodyPr/>
          <a:lstStyle/>
          <a:p>
            <a:r>
              <a:rPr lang="en-US" dirty="0" smtClean="0"/>
              <a:t>Multi-Spectral </a:t>
            </a:r>
            <a:r>
              <a:rPr lang="en-US" dirty="0" err="1" smtClean="0"/>
              <a:t>DropCam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n-US" dirty="0" smtClean="0"/>
              <a:t>Monday May 21, 2018</a:t>
            </a:r>
          </a:p>
          <a:p>
            <a:r>
              <a:rPr lang="en-US" dirty="0" smtClean="0"/>
              <a:t>Chad Kecy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1828800"/>
            <a:ext cx="7772400" cy="801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Abstract Presentation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92193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535554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2019 </a:t>
                      </a:r>
                      <a:r>
                        <a:rPr lang="en-US" dirty="0" err="1" smtClean="0"/>
                        <a:t>DropCam</a:t>
                      </a:r>
                      <a:r>
                        <a:rPr lang="en-US" dirty="0" smtClean="0"/>
                        <a:t> Efforts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</a:t>
                      </a:r>
                      <a:r>
                        <a:rPr lang="en-US" baseline="0" dirty="0" smtClean="0"/>
                        <a:t> camera module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 LED module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Build</a:t>
                      </a:r>
                      <a:r>
                        <a:rPr lang="en-US" baseline="0" dirty="0" smtClean="0"/>
                        <a:t> camera module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Build</a:t>
                      </a:r>
                      <a:r>
                        <a:rPr lang="en-US" baseline="0" dirty="0" smtClean="0"/>
                        <a:t> LED module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Integrate modules and interface on Paragon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Field</a:t>
                      </a:r>
                      <a:r>
                        <a:rPr lang="en-US" baseline="0" dirty="0" smtClean="0"/>
                        <a:t> testing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50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/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3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Primary product is high-definition video</a:t>
            </a:r>
          </a:p>
          <a:p>
            <a:r>
              <a:rPr lang="en-US" dirty="0" smtClean="0"/>
              <a:t>Compatible with existing MBARI/VARS formats</a:t>
            </a:r>
          </a:p>
          <a:p>
            <a:r>
              <a:rPr lang="en-US" dirty="0" smtClean="0"/>
              <a:t>Amount of video generated will be modest due to short duration deployments and experimental rather than time series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42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3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Evaluate organismal behavior in response to range of light wavelengths and intensity</a:t>
            </a:r>
          </a:p>
          <a:p>
            <a:r>
              <a:rPr lang="en-US" dirty="0" smtClean="0"/>
              <a:t>Inform design of current and future ocean imaging systems</a:t>
            </a:r>
          </a:p>
          <a:p>
            <a:pPr lvl="1"/>
            <a:r>
              <a:rPr lang="en-US" dirty="0" smtClean="0"/>
              <a:t>LRAUV Imager</a:t>
            </a:r>
          </a:p>
          <a:p>
            <a:pPr lvl="1"/>
            <a:r>
              <a:rPr lang="en-US" dirty="0" err="1" smtClean="0"/>
              <a:t>EyeRIS</a:t>
            </a:r>
            <a:endParaRPr lang="en-US" dirty="0" smtClean="0"/>
          </a:p>
          <a:p>
            <a:pPr lvl="1"/>
            <a:r>
              <a:rPr lang="en-US" dirty="0" err="1" smtClean="0"/>
              <a:t>DropCam</a:t>
            </a:r>
            <a:r>
              <a:rPr lang="en-US" dirty="0" smtClean="0"/>
              <a:t> science use cases</a:t>
            </a:r>
          </a:p>
          <a:p>
            <a:pPr lvl="1"/>
            <a:r>
              <a:rPr lang="en-US" dirty="0" smtClean="0"/>
              <a:t>ROV science</a:t>
            </a:r>
          </a:p>
          <a:p>
            <a:pPr lvl="1"/>
            <a:r>
              <a:rPr lang="en-US" dirty="0" smtClean="0"/>
              <a:t>i2MAP</a:t>
            </a:r>
          </a:p>
          <a:p>
            <a:pPr lvl="1"/>
            <a:r>
              <a:rPr lang="en-US" dirty="0" smtClean="0"/>
              <a:t>BOSS</a:t>
            </a:r>
          </a:p>
          <a:p>
            <a:pPr lvl="1"/>
            <a:r>
              <a:rPr lang="en-US" dirty="0" smtClean="0"/>
              <a:t>Autonomous Midwater Platform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747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2" descr="Z:\901704_Benthic_Observation_System\Proposals\2019\light images\naom_55c650a57cc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2" y="1417638"/>
            <a:ext cx="8398935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822326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Spare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70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Block Diagram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8121"/>
            <a:ext cx="8764581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52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Fundamental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33" y="1066800"/>
            <a:ext cx="8229600" cy="19811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Animals in ocean use and respond to light</a:t>
            </a:r>
          </a:p>
          <a:p>
            <a:r>
              <a:rPr lang="en-US" dirty="0" smtClean="0"/>
              <a:t>Artificial light often needed to observe animals</a:t>
            </a:r>
          </a:p>
          <a:p>
            <a:r>
              <a:rPr lang="en-US" dirty="0" smtClean="0"/>
              <a:t>Artificial light can disrupt normal animal behavior</a:t>
            </a:r>
          </a:p>
          <a:p>
            <a:r>
              <a:rPr lang="en-US" dirty="0" smtClean="0"/>
              <a:t>Light wavelength and intensity can attract, repel, or have no effect on animals</a:t>
            </a:r>
          </a:p>
        </p:txBody>
      </p:sp>
      <p:pic>
        <p:nvPicPr>
          <p:cNvPr id="2050" name="Picture 2" descr="Z:\901704_Benthic_Observation_System\Proposals\2019\light images\naom_55c650a57cc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047999"/>
            <a:ext cx="6172200" cy="3471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8101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Problem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11296" cy="2667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4953000"/>
            <a:ext cx="86868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Effect of open-path </a:t>
            </a:r>
            <a:r>
              <a:rPr lang="en-US" dirty="0" err="1" smtClean="0"/>
              <a:t>fluorometer</a:t>
            </a:r>
            <a:r>
              <a:rPr lang="en-US" dirty="0" smtClean="0"/>
              <a:t> (blue light) on copepods in Monterey Bay</a:t>
            </a:r>
          </a:p>
          <a:p>
            <a:pPr lvl="1"/>
            <a:r>
              <a:rPr lang="en-US" dirty="0" smtClean="0"/>
              <a:t>Left  3  samples: CTD On</a:t>
            </a:r>
          </a:p>
          <a:p>
            <a:pPr lvl="1"/>
            <a:r>
              <a:rPr lang="en-US" dirty="0" smtClean="0"/>
              <a:t>Right 3 samples: CTD Off (15 fold decrease in abundance)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04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Project Goal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525934" cy="17525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To understand effects of light wavelengths and intensity on animals to: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facilitate design of less invasive imaging systems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understand effects of current video systems on animal behavior and interpretations of existing datasets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ROVVentana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3009900"/>
            <a:ext cx="6705600" cy="3771900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223673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3886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Design and build modular camera and light system</a:t>
            </a:r>
          </a:p>
          <a:p>
            <a:pPr lvl="1"/>
            <a:r>
              <a:rPr lang="en-US" dirty="0" smtClean="0"/>
              <a:t>Tethered (with power, </a:t>
            </a:r>
            <a:r>
              <a:rPr lang="en-US" dirty="0" err="1" smtClean="0"/>
              <a:t>comms</a:t>
            </a:r>
            <a:r>
              <a:rPr lang="en-US" dirty="0" smtClean="0"/>
              <a:t>, live video)</a:t>
            </a:r>
          </a:p>
          <a:p>
            <a:pPr lvl="1"/>
            <a:r>
              <a:rPr lang="en-US" dirty="0" smtClean="0"/>
              <a:t>Depth rated to 300 meters</a:t>
            </a:r>
          </a:p>
          <a:p>
            <a:pPr lvl="1"/>
            <a:r>
              <a:rPr lang="en-US" dirty="0" smtClean="0"/>
              <a:t>Deployable from R/V </a:t>
            </a:r>
            <a:r>
              <a:rPr lang="en-US" i="1" dirty="0" smtClean="0"/>
              <a:t>Paragon</a:t>
            </a:r>
            <a:r>
              <a:rPr lang="en-US" dirty="0" smtClean="0"/>
              <a:t> or other small vessel</a:t>
            </a:r>
          </a:p>
          <a:p>
            <a:pPr lvl="1"/>
            <a:r>
              <a:rPr lang="en-US" dirty="0" smtClean="0"/>
              <a:t>Wavelength (380-850 nm) and intensity of light user controlled</a:t>
            </a:r>
          </a:p>
          <a:p>
            <a:r>
              <a:rPr lang="en-US" dirty="0" smtClean="0"/>
              <a:t>Experimentally examine animal behavior in situ</a:t>
            </a:r>
          </a:p>
          <a:p>
            <a:pPr lvl="1"/>
            <a:r>
              <a:rPr lang="en-US" dirty="0" smtClean="0"/>
              <a:t>Deploy </a:t>
            </a:r>
            <a:r>
              <a:rPr lang="en-US" dirty="0" err="1" smtClean="0"/>
              <a:t>DropCam</a:t>
            </a:r>
            <a:r>
              <a:rPr lang="en-US" dirty="0" smtClean="0"/>
              <a:t> with user controlled light array</a:t>
            </a:r>
          </a:p>
          <a:p>
            <a:pPr lvl="1"/>
            <a:r>
              <a:rPr lang="en-US" dirty="0" smtClean="0"/>
              <a:t>Observe animal behavior using downward-facing, ship-mounted </a:t>
            </a:r>
            <a:r>
              <a:rPr lang="en-US" dirty="0" err="1" smtClean="0"/>
              <a:t>echosounder</a:t>
            </a:r>
            <a:endParaRPr lang="en-US" dirty="0"/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/>
              <a:t> </a:t>
            </a:r>
            <a:r>
              <a:rPr lang="en-US" dirty="0" smtClean="0"/>
              <a:t>year of BOS or standalone project?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5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System Concept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6096000" y="1025890"/>
            <a:ext cx="3048000" cy="615950"/>
            <a:chOff x="6019799" y="1371600"/>
            <a:chExt cx="3048000" cy="615950"/>
          </a:xfrm>
        </p:grpSpPr>
        <p:sp>
          <p:nvSpPr>
            <p:cNvPr id="4" name="Arc 3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c 5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Arc 12"/>
          <p:cNvSpPr/>
          <p:nvPr/>
        </p:nvSpPr>
        <p:spPr>
          <a:xfrm rot="10800000">
            <a:off x="3027405" y="1042195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10800000">
            <a:off x="3789405" y="1042195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10800000">
            <a:off x="4551405" y="1042195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10800000">
            <a:off x="5313405" y="1048545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10800000">
            <a:off x="-20595" y="1057093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10800000">
            <a:off x="741405" y="1057093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10800000">
            <a:off x="1503405" y="1057093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10800000">
            <a:off x="2265405" y="1063443"/>
            <a:ext cx="762000" cy="609600"/>
          </a:xfrm>
          <a:prstGeom prst="arc">
            <a:avLst>
              <a:gd name="adj1" fmla="val 10508129"/>
              <a:gd name="adj2" fmla="val 1227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46605" y="4621596"/>
            <a:ext cx="685800" cy="6858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932406" y="4770393"/>
            <a:ext cx="142102" cy="3429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75205" y="5688396"/>
            <a:ext cx="477796" cy="6858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953001" y="5688396"/>
            <a:ext cx="121507" cy="6858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587960" y="4388877"/>
            <a:ext cx="171450" cy="1970903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693961" y="5101450"/>
            <a:ext cx="789482" cy="939114"/>
          </a:xfrm>
          <a:custGeom>
            <a:avLst/>
            <a:gdLst>
              <a:gd name="connsiteX0" fmla="*/ 789482 w 789482"/>
              <a:gd name="connsiteY0" fmla="*/ 939114 h 939114"/>
              <a:gd name="connsiteX1" fmla="*/ 56314 w 789482"/>
              <a:gd name="connsiteY1" fmla="*/ 642551 h 939114"/>
              <a:gd name="connsiteX2" fmla="*/ 105741 w 789482"/>
              <a:gd name="connsiteY2" fmla="*/ 107092 h 939114"/>
              <a:gd name="connsiteX3" fmla="*/ 550585 w 789482"/>
              <a:gd name="connsiteY3" fmla="*/ 0 h 93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482" h="939114">
                <a:moveTo>
                  <a:pt x="789482" y="939114"/>
                </a:moveTo>
                <a:cubicBezTo>
                  <a:pt x="479876" y="860167"/>
                  <a:pt x="170271" y="781221"/>
                  <a:pt x="56314" y="642551"/>
                </a:cubicBezTo>
                <a:cubicBezTo>
                  <a:pt x="-57643" y="503881"/>
                  <a:pt x="23362" y="214184"/>
                  <a:pt x="105741" y="107092"/>
                </a:cubicBezTo>
                <a:cubicBezTo>
                  <a:pt x="188120" y="0"/>
                  <a:pt x="369352" y="0"/>
                  <a:pt x="55058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693961" y="1116233"/>
            <a:ext cx="558822" cy="3825610"/>
          </a:xfrm>
          <a:custGeom>
            <a:avLst/>
            <a:gdLst>
              <a:gd name="connsiteX0" fmla="*/ 363214 w 363214"/>
              <a:gd name="connsiteY0" fmla="*/ 2866767 h 2875242"/>
              <a:gd name="connsiteX1" fmla="*/ 33701 w 363214"/>
              <a:gd name="connsiteY1" fmla="*/ 2743200 h 2875242"/>
              <a:gd name="connsiteX2" fmla="*/ 8987 w 363214"/>
              <a:gd name="connsiteY2" fmla="*/ 1952367 h 2875242"/>
              <a:gd name="connsiteX3" fmla="*/ 17225 w 363214"/>
              <a:gd name="connsiteY3" fmla="*/ 0 h 2875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14" h="2875242">
                <a:moveTo>
                  <a:pt x="363214" y="2866767"/>
                </a:moveTo>
                <a:cubicBezTo>
                  <a:pt x="227976" y="2881183"/>
                  <a:pt x="92739" y="2895600"/>
                  <a:pt x="33701" y="2743200"/>
                </a:cubicBezTo>
                <a:cubicBezTo>
                  <a:pt x="-25337" y="2590800"/>
                  <a:pt x="11733" y="2409567"/>
                  <a:pt x="8987" y="1952367"/>
                </a:cubicBezTo>
                <a:cubicBezTo>
                  <a:pt x="6241" y="1495167"/>
                  <a:pt x="11733" y="747583"/>
                  <a:pt x="1722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657077" y="3414062"/>
            <a:ext cx="665205" cy="60960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903955" y="1747959"/>
            <a:ext cx="171450" cy="1970903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713472" y="1114005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Boat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689841" y="3997919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</a:p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818969" y="6051030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</a:t>
            </a:r>
          </a:p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802456" y="525780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Rigid</a:t>
            </a:r>
          </a:p>
          <a:p>
            <a:r>
              <a:rPr lang="en-US" sz="1400" dirty="0" smtClean="0"/>
              <a:t>Support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750569" y="2548744"/>
            <a:ext cx="78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329615" y="4633431"/>
            <a:ext cx="1220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Depth</a:t>
            </a:r>
          </a:p>
          <a:p>
            <a:r>
              <a:rPr lang="en-US" dirty="0" smtClean="0"/>
              <a:t>300m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340817" y="3396374"/>
            <a:ext cx="2128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Echosounder</a:t>
            </a:r>
          </a:p>
          <a:p>
            <a:r>
              <a:rPr lang="en-US" dirty="0" smtClean="0"/>
              <a:t>(Downward Looking)</a:t>
            </a:r>
            <a:endParaRPr lang="en-US" dirty="0"/>
          </a:p>
        </p:txBody>
      </p:sp>
      <p:cxnSp>
        <p:nvCxnSpPr>
          <p:cNvPr id="2048" name="Straight Connector 2047"/>
          <p:cNvCxnSpPr/>
          <p:nvPr/>
        </p:nvCxnSpPr>
        <p:spPr>
          <a:xfrm>
            <a:off x="1981200" y="2321700"/>
            <a:ext cx="4876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1" name="Straight Connector 2050"/>
          <p:cNvCxnSpPr/>
          <p:nvPr/>
        </p:nvCxnSpPr>
        <p:spPr>
          <a:xfrm flipV="1">
            <a:off x="6858000" y="1114005"/>
            <a:ext cx="1385501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671253" y="1116233"/>
            <a:ext cx="294502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76401" y="1114005"/>
            <a:ext cx="65671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06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901704_Benthic_Observation_System\Images\BOS_Narrow_Ba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054" y="-20596"/>
            <a:ext cx="5158946" cy="687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3581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Technology: Camera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3657600" cy="4724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Electronics based on prototype Benthic Observation System (BOS)</a:t>
            </a:r>
          </a:p>
          <a:p>
            <a:pPr lvl="1"/>
            <a:r>
              <a:rPr lang="en-US" dirty="0" smtClean="0"/>
              <a:t>Single camera version of BOS</a:t>
            </a:r>
          </a:p>
          <a:p>
            <a:pPr lvl="2"/>
            <a:r>
              <a:rPr lang="en-US" dirty="0" smtClean="0"/>
              <a:t>Much smaller than prototype</a:t>
            </a:r>
          </a:p>
          <a:p>
            <a:pPr lvl="1"/>
            <a:r>
              <a:rPr lang="en-US" dirty="0" smtClean="0"/>
              <a:t>AC power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able modems for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1"/>
            <a:r>
              <a:rPr lang="en-US" dirty="0" smtClean="0"/>
              <a:t>PLC for control</a:t>
            </a:r>
          </a:p>
          <a:p>
            <a:pPr lvl="1"/>
            <a:r>
              <a:rPr lang="en-US" dirty="0" smtClean="0"/>
              <a:t>Minimal engineering effort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980328" y="-7620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321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Technology: LED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5029200"/>
            <a:ext cx="8229600" cy="17525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LED </a:t>
            </a:r>
            <a:r>
              <a:rPr lang="en-US" dirty="0" smtClean="0"/>
              <a:t>Module based on existing white LED design</a:t>
            </a:r>
          </a:p>
          <a:p>
            <a:pPr lvl="1"/>
            <a:r>
              <a:rPr lang="en-US" dirty="0" smtClean="0"/>
              <a:t>Adjustable wavelength and intensity</a:t>
            </a:r>
          </a:p>
          <a:p>
            <a:pPr lvl="1"/>
            <a:r>
              <a:rPr lang="en-US" dirty="0" smtClean="0"/>
              <a:t>Serial </a:t>
            </a:r>
            <a:r>
              <a:rPr lang="en-US" dirty="0"/>
              <a:t>control from camera </a:t>
            </a:r>
            <a:r>
              <a:rPr lang="en-US" dirty="0" smtClean="0"/>
              <a:t>module</a:t>
            </a:r>
          </a:p>
          <a:p>
            <a:pPr lvl="1"/>
            <a:r>
              <a:rPr lang="en-US" dirty="0" smtClean="0"/>
              <a:t>DC Power</a:t>
            </a:r>
          </a:p>
          <a:p>
            <a:pPr lvl="1"/>
            <a:r>
              <a:rPr lang="en-US" dirty="0" smtClean="0"/>
              <a:t>Potted Housing</a:t>
            </a:r>
            <a:endParaRPr lang="en-US" dirty="0"/>
          </a:p>
        </p:txBody>
      </p:sp>
      <p:pic>
        <p:nvPicPr>
          <p:cNvPr id="4098" name="Picture 2" descr="Z:\901704_Benthic_Observation_System\Proposals\2019\IMG_29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143000"/>
            <a:ext cx="4902200" cy="3676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18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62199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Kakani</a:t>
            </a:r>
            <a:r>
              <a:rPr lang="en-US" dirty="0" smtClean="0"/>
              <a:t> </a:t>
            </a:r>
            <a:r>
              <a:rPr lang="en-US" dirty="0" err="1" smtClean="0"/>
              <a:t>Katija</a:t>
            </a:r>
            <a:r>
              <a:rPr lang="en-US" dirty="0" smtClean="0"/>
              <a:t>, PI</a:t>
            </a:r>
          </a:p>
          <a:p>
            <a:r>
              <a:rPr lang="en-US" dirty="0" smtClean="0"/>
              <a:t>Kelly Benoit-Bird, Lead Scientist</a:t>
            </a:r>
          </a:p>
          <a:p>
            <a:r>
              <a:rPr lang="en-US" dirty="0" smtClean="0"/>
              <a:t>Chad Kecy, PM, Lead Engineer (EE)</a:t>
            </a:r>
          </a:p>
          <a:p>
            <a:r>
              <a:rPr lang="en-US" dirty="0" smtClean="0"/>
              <a:t>Thom Maughan, SE</a:t>
            </a:r>
          </a:p>
          <a:p>
            <a:r>
              <a:rPr lang="en-US" dirty="0" smtClean="0"/>
              <a:t>Fran</a:t>
            </a:r>
            <a:r>
              <a:rPr lang="az-Cyrl-AZ" dirty="0" smtClean="0"/>
              <a:t>ҫ</a:t>
            </a:r>
            <a:r>
              <a:rPr lang="en-US" dirty="0" err="1" smtClean="0"/>
              <a:t>ois</a:t>
            </a:r>
            <a:r>
              <a:rPr lang="en-US" dirty="0" smtClean="0"/>
              <a:t> Cazenave, ME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r>
              <a:rPr lang="en-US" dirty="0" smtClean="0"/>
              <a:t>, R/V </a:t>
            </a:r>
            <a:r>
              <a:rPr lang="en-US" i="1" dirty="0" smtClean="0"/>
              <a:t>Paragon</a:t>
            </a:r>
            <a:r>
              <a:rPr lang="en-US" dirty="0" smtClean="0"/>
              <a:t>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637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470</Words>
  <Application>Microsoft Office PowerPoint</Application>
  <PresentationFormat>On-screen Show (4:3)</PresentationFormat>
  <Paragraphs>111</Paragraphs>
  <Slides>15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Multi-Spectral DropCam</vt:lpstr>
      <vt:lpstr>Fundamental Problem</vt:lpstr>
      <vt:lpstr>Fundamental Problem</vt:lpstr>
      <vt:lpstr>Project Goal</vt:lpstr>
      <vt:lpstr>Project Description</vt:lpstr>
      <vt:lpstr>System Concept</vt:lpstr>
      <vt:lpstr>Technology: Camera Module</vt:lpstr>
      <vt:lpstr>Technology: LED Module</vt:lpstr>
      <vt:lpstr>Project Team</vt:lpstr>
      <vt:lpstr>Timeline</vt:lpstr>
      <vt:lpstr>Data / Video</vt:lpstr>
      <vt:lpstr>Impact</vt:lpstr>
      <vt:lpstr>Questions?</vt:lpstr>
      <vt:lpstr>Spare Slides</vt:lpstr>
      <vt:lpstr>Camera Block Diagram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Multi-Spectral DropCam</dc:title>
  <dc:creator>Chad Kecy</dc:creator>
  <cp:lastModifiedBy>Chad Kecy</cp:lastModifiedBy>
  <cp:revision>42</cp:revision>
  <dcterms:created xsi:type="dcterms:W3CDTF">2018-05-17T20:36:38Z</dcterms:created>
  <dcterms:modified xsi:type="dcterms:W3CDTF">2018-08-22T15:27:09Z</dcterms:modified>
</cp:coreProperties>
</file>