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62" r:id="rId4"/>
    <p:sldId id="263" r:id="rId5"/>
    <p:sldId id="264" r:id="rId6"/>
    <p:sldId id="265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8" d="100"/>
          <a:sy n="98" d="100"/>
        </p:scale>
        <p:origin x="110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54C36-A01C-40CB-8F47-B0CF14B4B2DA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10A66-958B-4575-8ECE-146CEF14E6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715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54C36-A01C-40CB-8F47-B0CF14B4B2DA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10A66-958B-4575-8ECE-146CEF14E6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69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54C36-A01C-40CB-8F47-B0CF14B4B2DA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10A66-958B-4575-8ECE-146CEF14E6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848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54C36-A01C-40CB-8F47-B0CF14B4B2DA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10A66-958B-4575-8ECE-146CEF14E6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38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54C36-A01C-40CB-8F47-B0CF14B4B2DA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10A66-958B-4575-8ECE-146CEF14E6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980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54C36-A01C-40CB-8F47-B0CF14B4B2DA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10A66-958B-4575-8ECE-146CEF14E6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406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54C36-A01C-40CB-8F47-B0CF14B4B2DA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10A66-958B-4575-8ECE-146CEF14E6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490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54C36-A01C-40CB-8F47-B0CF14B4B2DA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10A66-958B-4575-8ECE-146CEF14E6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397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54C36-A01C-40CB-8F47-B0CF14B4B2DA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10A66-958B-4575-8ECE-146CEF14E6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877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54C36-A01C-40CB-8F47-B0CF14B4B2DA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10A66-958B-4575-8ECE-146CEF14E6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683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54C36-A01C-40CB-8F47-B0CF14B4B2DA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10A66-958B-4575-8ECE-146CEF14E6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621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454C36-A01C-40CB-8F47-B0CF14B4B2DA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910A66-958B-4575-8ECE-146CEF14E6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928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Optical Center of CJ15ex</a:t>
            </a:r>
            <a:endParaRPr lang="en-US" dirty="0"/>
          </a:p>
        </p:txBody>
      </p:sp>
      <p:sp>
        <p:nvSpPr>
          <p:cNvPr id="6" name="弦 5"/>
          <p:cNvSpPr/>
          <p:nvPr/>
        </p:nvSpPr>
        <p:spPr>
          <a:xfrm rot="4583840">
            <a:off x="1872759" y="2740875"/>
            <a:ext cx="3543300" cy="3596054"/>
          </a:xfrm>
          <a:prstGeom prst="chord">
            <a:avLst>
              <a:gd name="adj1" fmla="val 2700000"/>
              <a:gd name="adj2" fmla="val 96590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グループ化 9"/>
          <p:cNvGrpSpPr/>
          <p:nvPr/>
        </p:nvGrpSpPr>
        <p:grpSpPr>
          <a:xfrm>
            <a:off x="4130728" y="2987059"/>
            <a:ext cx="7141009" cy="3103685"/>
            <a:chOff x="4025220" y="2283675"/>
            <a:chExt cx="7141009" cy="3103685"/>
          </a:xfrm>
        </p:grpSpPr>
        <p:pic>
          <p:nvPicPr>
            <p:cNvPr id="8" name="図 7"/>
            <p:cNvPicPr>
              <a:picLocks noChangeAspect="1"/>
            </p:cNvPicPr>
            <p:nvPr/>
          </p:nvPicPr>
          <p:blipFill>
            <a:blip r:embed="rId2" cstate="email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25220" y="2283675"/>
              <a:ext cx="4141560" cy="3103685"/>
            </a:xfrm>
            <a:prstGeom prst="rect">
              <a:avLst/>
            </a:prstGeom>
          </p:spPr>
        </p:pic>
        <p:sp>
          <p:nvSpPr>
            <p:cNvPr id="9" name="正方形/長方形 8"/>
            <p:cNvSpPr/>
            <p:nvPr/>
          </p:nvSpPr>
          <p:spPr>
            <a:xfrm>
              <a:off x="7710852" y="3042138"/>
              <a:ext cx="3455377" cy="16002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 smtClean="0">
                  <a:solidFill>
                    <a:srgbClr val="FF0000"/>
                  </a:solidFill>
                </a:rPr>
                <a:t>Camera</a:t>
              </a:r>
              <a:endParaRPr lang="en-US" sz="4400" dirty="0">
                <a:solidFill>
                  <a:srgbClr val="FF0000"/>
                </a:solidFill>
              </a:endParaRPr>
            </a:p>
          </p:txBody>
        </p:sp>
      </p:grpSp>
      <p:sp>
        <p:nvSpPr>
          <p:cNvPr id="11" name="テキスト ボックス 10"/>
          <p:cNvSpPr txBox="1"/>
          <p:nvPr/>
        </p:nvSpPr>
        <p:spPr>
          <a:xfrm>
            <a:off x="838200" y="1664016"/>
            <a:ext cx="6978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Optical Center of CJ15ex is NOT mechanical center of front lens.</a:t>
            </a:r>
          </a:p>
          <a:p>
            <a:r>
              <a:rPr lang="en-US" dirty="0" smtClean="0"/>
              <a:t>I suggest following way to find optical center.</a:t>
            </a:r>
            <a:endParaRPr lang="en-US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1910141" y="6037400"/>
            <a:ext cx="17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Additional lens from MBARI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2469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弦 5"/>
          <p:cNvSpPr/>
          <p:nvPr/>
        </p:nvSpPr>
        <p:spPr>
          <a:xfrm rot="4583840">
            <a:off x="3786006" y="3776515"/>
            <a:ext cx="2454053" cy="2490590"/>
          </a:xfrm>
          <a:prstGeom prst="chord">
            <a:avLst>
              <a:gd name="adj1" fmla="val 2700000"/>
              <a:gd name="adj2" fmla="val 96590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グループ化 9"/>
          <p:cNvGrpSpPr/>
          <p:nvPr/>
        </p:nvGrpSpPr>
        <p:grpSpPr>
          <a:xfrm>
            <a:off x="6511979" y="3886200"/>
            <a:ext cx="5225658" cy="2271219"/>
            <a:chOff x="4025220" y="2283675"/>
            <a:chExt cx="7141009" cy="3103685"/>
          </a:xfrm>
        </p:grpSpPr>
        <p:pic>
          <p:nvPicPr>
            <p:cNvPr id="8" name="図 7"/>
            <p:cNvPicPr>
              <a:picLocks noChangeAspect="1"/>
            </p:cNvPicPr>
            <p:nvPr/>
          </p:nvPicPr>
          <p:blipFill>
            <a:blip r:embed="rId2" cstate="email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25220" y="2283675"/>
              <a:ext cx="4141560" cy="3103685"/>
            </a:xfrm>
            <a:prstGeom prst="rect">
              <a:avLst/>
            </a:prstGeom>
          </p:spPr>
        </p:pic>
        <p:sp>
          <p:nvSpPr>
            <p:cNvPr id="9" name="正方形/長方形 8"/>
            <p:cNvSpPr/>
            <p:nvPr/>
          </p:nvSpPr>
          <p:spPr>
            <a:xfrm>
              <a:off x="7710852" y="3042138"/>
              <a:ext cx="3455377" cy="16002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 smtClean="0">
                  <a:solidFill>
                    <a:srgbClr val="FF0000"/>
                  </a:solidFill>
                </a:rPr>
                <a:t>Camera</a:t>
              </a:r>
              <a:endParaRPr lang="en-US" sz="4400" dirty="0">
                <a:solidFill>
                  <a:srgbClr val="FF0000"/>
                </a:solidFill>
              </a:endParaRPr>
            </a:p>
          </p:txBody>
        </p:sp>
      </p:grpSp>
      <p:sp>
        <p:nvSpPr>
          <p:cNvPr id="11" name="テキスト ボックス 10"/>
          <p:cNvSpPr txBox="1"/>
          <p:nvPr/>
        </p:nvSpPr>
        <p:spPr>
          <a:xfrm>
            <a:off x="838200" y="249244"/>
            <a:ext cx="9413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1. Shoot chart with using camera and additional lens which we have to align with our lens.</a:t>
            </a:r>
          </a:p>
        </p:txBody>
      </p:sp>
      <p:grpSp>
        <p:nvGrpSpPr>
          <p:cNvPr id="19" name="グループ化 18"/>
          <p:cNvGrpSpPr/>
          <p:nvPr/>
        </p:nvGrpSpPr>
        <p:grpSpPr>
          <a:xfrm>
            <a:off x="869560" y="4483646"/>
            <a:ext cx="1076393" cy="1076325"/>
            <a:chOff x="5638664" y="1852725"/>
            <a:chExt cx="1076393" cy="1076325"/>
          </a:xfrm>
        </p:grpSpPr>
        <p:sp>
          <p:nvSpPr>
            <p:cNvPr id="4" name="正方形/長方形 3"/>
            <p:cNvSpPr/>
            <p:nvPr/>
          </p:nvSpPr>
          <p:spPr>
            <a:xfrm>
              <a:off x="5638732" y="1852725"/>
              <a:ext cx="1076325" cy="107632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直線コネクタ 6"/>
            <p:cNvCxnSpPr/>
            <p:nvPr/>
          </p:nvCxnSpPr>
          <p:spPr>
            <a:xfrm>
              <a:off x="5638664" y="1852725"/>
              <a:ext cx="1076393" cy="10763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コネクタ 12"/>
            <p:cNvCxnSpPr/>
            <p:nvPr/>
          </p:nvCxnSpPr>
          <p:spPr>
            <a:xfrm flipH="1">
              <a:off x="5638665" y="1852725"/>
              <a:ext cx="1076392" cy="10763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" name="図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1848" y="2296160"/>
            <a:ext cx="2354349" cy="1795191"/>
          </a:xfrm>
          <a:prstGeom prst="rect">
            <a:avLst/>
          </a:prstGeom>
        </p:spPr>
      </p:pic>
      <p:grpSp>
        <p:nvGrpSpPr>
          <p:cNvPr id="21" name="グループ化 20"/>
          <p:cNvGrpSpPr/>
          <p:nvPr/>
        </p:nvGrpSpPr>
        <p:grpSpPr>
          <a:xfrm>
            <a:off x="10347385" y="2549227"/>
            <a:ext cx="1076393" cy="1076325"/>
            <a:chOff x="5638664" y="1852725"/>
            <a:chExt cx="1076393" cy="1076325"/>
          </a:xfrm>
        </p:grpSpPr>
        <p:sp>
          <p:nvSpPr>
            <p:cNvPr id="22" name="正方形/長方形 21"/>
            <p:cNvSpPr/>
            <p:nvPr/>
          </p:nvSpPr>
          <p:spPr>
            <a:xfrm>
              <a:off x="5638732" y="1852725"/>
              <a:ext cx="1076325" cy="107632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3" name="直線コネクタ 22"/>
            <p:cNvCxnSpPr/>
            <p:nvPr/>
          </p:nvCxnSpPr>
          <p:spPr>
            <a:xfrm>
              <a:off x="5638664" y="1852725"/>
              <a:ext cx="1076393" cy="10763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コネクタ 23"/>
            <p:cNvCxnSpPr/>
            <p:nvPr/>
          </p:nvCxnSpPr>
          <p:spPr>
            <a:xfrm flipH="1">
              <a:off x="5638665" y="1852725"/>
              <a:ext cx="1076392" cy="10763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テキスト ボックス 24"/>
          <p:cNvSpPr txBox="1"/>
          <p:nvPr/>
        </p:nvSpPr>
        <p:spPr>
          <a:xfrm>
            <a:off x="985572" y="5612226"/>
            <a:ext cx="960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4964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左右矢印 1"/>
          <p:cNvSpPr/>
          <p:nvPr/>
        </p:nvSpPr>
        <p:spPr>
          <a:xfrm>
            <a:off x="389514" y="4825597"/>
            <a:ext cx="2036484" cy="392422"/>
          </a:xfrm>
          <a:prstGeom prst="left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左右矢印 16"/>
          <p:cNvSpPr/>
          <p:nvPr/>
        </p:nvSpPr>
        <p:spPr>
          <a:xfrm rot="5400000">
            <a:off x="389514" y="4825597"/>
            <a:ext cx="2036484" cy="392422"/>
          </a:xfrm>
          <a:prstGeom prst="left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弦 5"/>
          <p:cNvSpPr/>
          <p:nvPr/>
        </p:nvSpPr>
        <p:spPr>
          <a:xfrm rot="4583840">
            <a:off x="3786006" y="3776515"/>
            <a:ext cx="2454053" cy="2490590"/>
          </a:xfrm>
          <a:prstGeom prst="chord">
            <a:avLst>
              <a:gd name="adj1" fmla="val 2700000"/>
              <a:gd name="adj2" fmla="val 96590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グループ化 9"/>
          <p:cNvGrpSpPr/>
          <p:nvPr/>
        </p:nvGrpSpPr>
        <p:grpSpPr>
          <a:xfrm>
            <a:off x="6511979" y="3886200"/>
            <a:ext cx="5225658" cy="2271219"/>
            <a:chOff x="4025220" y="2283675"/>
            <a:chExt cx="7141009" cy="3103685"/>
          </a:xfrm>
        </p:grpSpPr>
        <p:pic>
          <p:nvPicPr>
            <p:cNvPr id="8" name="図 7"/>
            <p:cNvPicPr>
              <a:picLocks noChangeAspect="1"/>
            </p:cNvPicPr>
            <p:nvPr/>
          </p:nvPicPr>
          <p:blipFill>
            <a:blip r:embed="rId2" cstate="email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25220" y="2283675"/>
              <a:ext cx="4141560" cy="3103685"/>
            </a:xfrm>
            <a:prstGeom prst="rect">
              <a:avLst/>
            </a:prstGeom>
          </p:spPr>
        </p:pic>
        <p:sp>
          <p:nvSpPr>
            <p:cNvPr id="9" name="正方形/長方形 8"/>
            <p:cNvSpPr/>
            <p:nvPr/>
          </p:nvSpPr>
          <p:spPr>
            <a:xfrm>
              <a:off x="7710852" y="3042138"/>
              <a:ext cx="3455377" cy="16002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 smtClean="0">
                  <a:solidFill>
                    <a:srgbClr val="FF0000"/>
                  </a:solidFill>
                </a:rPr>
                <a:t>Camera</a:t>
              </a:r>
              <a:endParaRPr lang="en-US" sz="4400" dirty="0">
                <a:solidFill>
                  <a:srgbClr val="FF0000"/>
                </a:solidFill>
              </a:endParaRPr>
            </a:p>
          </p:txBody>
        </p:sp>
      </p:grpSp>
      <p:sp>
        <p:nvSpPr>
          <p:cNvPr id="11" name="テキスト ボックス 10"/>
          <p:cNvSpPr txBox="1"/>
          <p:nvPr/>
        </p:nvSpPr>
        <p:spPr>
          <a:xfrm>
            <a:off x="838200" y="249244"/>
            <a:ext cx="9413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2. Set the lens “Zoom tele end” and move the chart center to the center of display</a:t>
            </a:r>
          </a:p>
        </p:txBody>
      </p:sp>
      <p:grpSp>
        <p:nvGrpSpPr>
          <p:cNvPr id="19" name="グループ化 18"/>
          <p:cNvGrpSpPr/>
          <p:nvPr/>
        </p:nvGrpSpPr>
        <p:grpSpPr>
          <a:xfrm>
            <a:off x="869560" y="4483646"/>
            <a:ext cx="1076393" cy="1076325"/>
            <a:chOff x="5638664" y="1852725"/>
            <a:chExt cx="1076393" cy="1076325"/>
          </a:xfrm>
        </p:grpSpPr>
        <p:sp>
          <p:nvSpPr>
            <p:cNvPr id="4" name="正方形/長方形 3"/>
            <p:cNvSpPr/>
            <p:nvPr/>
          </p:nvSpPr>
          <p:spPr>
            <a:xfrm>
              <a:off x="5638732" y="1852725"/>
              <a:ext cx="1076325" cy="107632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直線コネクタ 6"/>
            <p:cNvCxnSpPr/>
            <p:nvPr/>
          </p:nvCxnSpPr>
          <p:spPr>
            <a:xfrm>
              <a:off x="5638664" y="1852725"/>
              <a:ext cx="1076393" cy="10763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コネクタ 12"/>
            <p:cNvCxnSpPr/>
            <p:nvPr/>
          </p:nvCxnSpPr>
          <p:spPr>
            <a:xfrm flipH="1">
              <a:off x="5638665" y="1852725"/>
              <a:ext cx="1076392" cy="10763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" name="図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1848" y="2296160"/>
            <a:ext cx="2354349" cy="1795191"/>
          </a:xfrm>
          <a:prstGeom prst="rect">
            <a:avLst/>
          </a:prstGeom>
        </p:spPr>
      </p:pic>
      <p:sp>
        <p:nvSpPr>
          <p:cNvPr id="18" name="左右矢印 17"/>
          <p:cNvSpPr/>
          <p:nvPr/>
        </p:nvSpPr>
        <p:spPr>
          <a:xfrm>
            <a:off x="9459858" y="2855626"/>
            <a:ext cx="2036484" cy="392422"/>
          </a:xfrm>
          <a:prstGeom prst="left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左右矢印 20"/>
          <p:cNvSpPr/>
          <p:nvPr/>
        </p:nvSpPr>
        <p:spPr>
          <a:xfrm rot="5400000">
            <a:off x="9459858" y="2855626"/>
            <a:ext cx="2036484" cy="392422"/>
          </a:xfrm>
          <a:prstGeom prst="left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グループ化 11"/>
          <p:cNvGrpSpPr/>
          <p:nvPr/>
        </p:nvGrpSpPr>
        <p:grpSpPr>
          <a:xfrm>
            <a:off x="9930825" y="2523816"/>
            <a:ext cx="1076393" cy="1076325"/>
            <a:chOff x="5638664" y="1852725"/>
            <a:chExt cx="1076393" cy="1076325"/>
          </a:xfrm>
        </p:grpSpPr>
        <p:sp>
          <p:nvSpPr>
            <p:cNvPr id="14" name="正方形/長方形 13"/>
            <p:cNvSpPr/>
            <p:nvPr/>
          </p:nvSpPr>
          <p:spPr>
            <a:xfrm>
              <a:off x="5638732" y="1852725"/>
              <a:ext cx="1076325" cy="107632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直線コネクタ 14"/>
            <p:cNvCxnSpPr/>
            <p:nvPr/>
          </p:nvCxnSpPr>
          <p:spPr>
            <a:xfrm>
              <a:off x="5638664" y="1852725"/>
              <a:ext cx="1076393" cy="10763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/>
            <p:cNvCxnSpPr/>
            <p:nvPr/>
          </p:nvCxnSpPr>
          <p:spPr>
            <a:xfrm flipH="1">
              <a:off x="5638665" y="1852725"/>
              <a:ext cx="1076392" cy="10763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テキスト ボックス 2"/>
          <p:cNvSpPr txBox="1"/>
          <p:nvPr/>
        </p:nvSpPr>
        <p:spPr>
          <a:xfrm>
            <a:off x="7088837" y="1698390"/>
            <a:ext cx="2011680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Center of Display</a:t>
            </a:r>
            <a:endParaRPr lang="en-US" dirty="0"/>
          </a:p>
        </p:txBody>
      </p:sp>
      <p:cxnSp>
        <p:nvCxnSpPr>
          <p:cNvPr id="22" name="直線矢印コネクタ 21"/>
          <p:cNvCxnSpPr>
            <a:stCxn id="3" idx="2"/>
          </p:cNvCxnSpPr>
          <p:nvPr/>
        </p:nvCxnSpPr>
        <p:spPr>
          <a:xfrm>
            <a:off x="8094677" y="2067722"/>
            <a:ext cx="2374344" cy="99425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789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グループ化 9"/>
          <p:cNvGrpSpPr/>
          <p:nvPr/>
        </p:nvGrpSpPr>
        <p:grpSpPr>
          <a:xfrm>
            <a:off x="6511979" y="3886200"/>
            <a:ext cx="5225658" cy="2271219"/>
            <a:chOff x="4025220" y="2283675"/>
            <a:chExt cx="7141009" cy="3103685"/>
          </a:xfrm>
        </p:grpSpPr>
        <p:pic>
          <p:nvPicPr>
            <p:cNvPr id="8" name="図 7"/>
            <p:cNvPicPr>
              <a:picLocks noChangeAspect="1"/>
            </p:cNvPicPr>
            <p:nvPr/>
          </p:nvPicPr>
          <p:blipFill>
            <a:blip r:embed="rId2" cstate="email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25220" y="2283675"/>
              <a:ext cx="4141560" cy="3103685"/>
            </a:xfrm>
            <a:prstGeom prst="rect">
              <a:avLst/>
            </a:prstGeom>
          </p:spPr>
        </p:pic>
        <p:sp>
          <p:nvSpPr>
            <p:cNvPr id="9" name="正方形/長方形 8"/>
            <p:cNvSpPr/>
            <p:nvPr/>
          </p:nvSpPr>
          <p:spPr>
            <a:xfrm>
              <a:off x="7710852" y="3042138"/>
              <a:ext cx="3455377" cy="16002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 smtClean="0">
                  <a:solidFill>
                    <a:srgbClr val="FF0000"/>
                  </a:solidFill>
                </a:rPr>
                <a:t>Camera</a:t>
              </a:r>
              <a:endParaRPr lang="en-US" sz="4400" dirty="0">
                <a:solidFill>
                  <a:srgbClr val="FF0000"/>
                </a:solidFill>
              </a:endParaRPr>
            </a:p>
          </p:txBody>
        </p:sp>
      </p:grpSp>
      <p:sp>
        <p:nvSpPr>
          <p:cNvPr id="11" name="テキスト ボックス 10"/>
          <p:cNvSpPr txBox="1"/>
          <p:nvPr/>
        </p:nvSpPr>
        <p:spPr>
          <a:xfrm>
            <a:off x="848360" y="249244"/>
            <a:ext cx="9413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</a:t>
            </a:r>
            <a:r>
              <a:rPr lang="en-US" dirty="0" smtClean="0"/>
              <a:t>. Set the lens “Zoom wide end”, you will see chart center shift from display center</a:t>
            </a:r>
          </a:p>
        </p:txBody>
      </p:sp>
      <p:grpSp>
        <p:nvGrpSpPr>
          <p:cNvPr id="19" name="グループ化 18"/>
          <p:cNvGrpSpPr/>
          <p:nvPr/>
        </p:nvGrpSpPr>
        <p:grpSpPr>
          <a:xfrm>
            <a:off x="869560" y="4483646"/>
            <a:ext cx="1076393" cy="1076325"/>
            <a:chOff x="5638664" y="1852725"/>
            <a:chExt cx="1076393" cy="1076325"/>
          </a:xfrm>
        </p:grpSpPr>
        <p:sp>
          <p:nvSpPr>
            <p:cNvPr id="4" name="正方形/長方形 3"/>
            <p:cNvSpPr/>
            <p:nvPr/>
          </p:nvSpPr>
          <p:spPr>
            <a:xfrm>
              <a:off x="5638732" y="1852725"/>
              <a:ext cx="1076325" cy="107632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直線コネクタ 6"/>
            <p:cNvCxnSpPr/>
            <p:nvPr/>
          </p:nvCxnSpPr>
          <p:spPr>
            <a:xfrm>
              <a:off x="5638664" y="1852725"/>
              <a:ext cx="1076393" cy="10763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コネクタ 12"/>
            <p:cNvCxnSpPr/>
            <p:nvPr/>
          </p:nvCxnSpPr>
          <p:spPr>
            <a:xfrm flipH="1">
              <a:off x="5638665" y="1852725"/>
              <a:ext cx="1076392" cy="10763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" name="図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1848" y="2296160"/>
            <a:ext cx="2354349" cy="1795191"/>
          </a:xfrm>
          <a:prstGeom prst="rect">
            <a:avLst/>
          </a:prstGeom>
        </p:spPr>
      </p:pic>
      <p:grpSp>
        <p:nvGrpSpPr>
          <p:cNvPr id="12" name="グループ化 11"/>
          <p:cNvGrpSpPr/>
          <p:nvPr/>
        </p:nvGrpSpPr>
        <p:grpSpPr>
          <a:xfrm>
            <a:off x="10848265" y="3360102"/>
            <a:ext cx="176232" cy="176221"/>
            <a:chOff x="5638664" y="1852725"/>
            <a:chExt cx="1076393" cy="1076325"/>
          </a:xfrm>
        </p:grpSpPr>
        <p:sp>
          <p:nvSpPr>
            <p:cNvPr id="14" name="正方形/長方形 13"/>
            <p:cNvSpPr/>
            <p:nvPr/>
          </p:nvSpPr>
          <p:spPr>
            <a:xfrm>
              <a:off x="5638732" y="1852725"/>
              <a:ext cx="1076325" cy="107632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直線コネクタ 14"/>
            <p:cNvCxnSpPr/>
            <p:nvPr/>
          </p:nvCxnSpPr>
          <p:spPr>
            <a:xfrm>
              <a:off x="5638664" y="1852725"/>
              <a:ext cx="1076393" cy="10763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/>
            <p:cNvCxnSpPr/>
            <p:nvPr/>
          </p:nvCxnSpPr>
          <p:spPr>
            <a:xfrm flipH="1">
              <a:off x="5638665" y="1852725"/>
              <a:ext cx="1076392" cy="10763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テキスト ボックス 2"/>
          <p:cNvSpPr txBox="1"/>
          <p:nvPr/>
        </p:nvSpPr>
        <p:spPr>
          <a:xfrm>
            <a:off x="7088837" y="1698390"/>
            <a:ext cx="2011680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Center of Display</a:t>
            </a:r>
            <a:endParaRPr lang="en-US" dirty="0"/>
          </a:p>
        </p:txBody>
      </p:sp>
      <p:cxnSp>
        <p:nvCxnSpPr>
          <p:cNvPr id="22" name="直線矢印コネクタ 21"/>
          <p:cNvCxnSpPr>
            <a:stCxn id="3" idx="2"/>
          </p:cNvCxnSpPr>
          <p:nvPr/>
        </p:nvCxnSpPr>
        <p:spPr>
          <a:xfrm>
            <a:off x="8094677" y="2067722"/>
            <a:ext cx="2374344" cy="99425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弦 5"/>
          <p:cNvSpPr/>
          <p:nvPr/>
        </p:nvSpPr>
        <p:spPr>
          <a:xfrm rot="4583840">
            <a:off x="3786006" y="3776515"/>
            <a:ext cx="2454053" cy="2490590"/>
          </a:xfrm>
          <a:prstGeom prst="chord">
            <a:avLst>
              <a:gd name="adj1" fmla="val 2700000"/>
              <a:gd name="adj2" fmla="val 96590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直線矢印コネクタ 26"/>
          <p:cNvCxnSpPr/>
          <p:nvPr/>
        </p:nvCxnSpPr>
        <p:spPr>
          <a:xfrm>
            <a:off x="10469021" y="3057060"/>
            <a:ext cx="469489" cy="392307"/>
          </a:xfrm>
          <a:prstGeom prst="straightConnector1">
            <a:avLst/>
          </a:prstGeom>
          <a:ln w="38100">
            <a:solidFill>
              <a:schemeClr val="accent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テキスト ボックス 34"/>
          <p:cNvSpPr txBox="1"/>
          <p:nvPr/>
        </p:nvSpPr>
        <p:spPr>
          <a:xfrm>
            <a:off x="10848265" y="2825558"/>
            <a:ext cx="643176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Shift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7945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図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1848" y="2296160"/>
            <a:ext cx="2354349" cy="1795191"/>
          </a:xfrm>
          <a:prstGeom prst="rect">
            <a:avLst/>
          </a:prstGeom>
        </p:spPr>
      </p:pic>
      <p:sp>
        <p:nvSpPr>
          <p:cNvPr id="21" name="左右矢印 20"/>
          <p:cNvSpPr/>
          <p:nvPr/>
        </p:nvSpPr>
        <p:spPr>
          <a:xfrm>
            <a:off x="9898380" y="2865767"/>
            <a:ext cx="1165860" cy="392422"/>
          </a:xfrm>
          <a:prstGeom prst="left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左右矢印 24"/>
          <p:cNvSpPr/>
          <p:nvPr/>
        </p:nvSpPr>
        <p:spPr>
          <a:xfrm rot="5400000">
            <a:off x="9886091" y="2825119"/>
            <a:ext cx="1165860" cy="392422"/>
          </a:xfrm>
          <a:prstGeom prst="left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グループ化 9"/>
          <p:cNvGrpSpPr/>
          <p:nvPr/>
        </p:nvGrpSpPr>
        <p:grpSpPr>
          <a:xfrm>
            <a:off x="6511979" y="3886200"/>
            <a:ext cx="5225658" cy="2271219"/>
            <a:chOff x="4025220" y="2283675"/>
            <a:chExt cx="7141009" cy="3103685"/>
          </a:xfrm>
        </p:grpSpPr>
        <p:pic>
          <p:nvPicPr>
            <p:cNvPr id="8" name="図 7"/>
            <p:cNvPicPr>
              <a:picLocks noChangeAspect="1"/>
            </p:cNvPicPr>
            <p:nvPr/>
          </p:nvPicPr>
          <p:blipFill>
            <a:blip r:embed="rId3" cstate="email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25220" y="2283675"/>
              <a:ext cx="4141560" cy="3103685"/>
            </a:xfrm>
            <a:prstGeom prst="rect">
              <a:avLst/>
            </a:prstGeom>
          </p:spPr>
        </p:pic>
        <p:sp>
          <p:nvSpPr>
            <p:cNvPr id="9" name="正方形/長方形 8"/>
            <p:cNvSpPr/>
            <p:nvPr/>
          </p:nvSpPr>
          <p:spPr>
            <a:xfrm>
              <a:off x="7710852" y="3042138"/>
              <a:ext cx="3455377" cy="16002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 smtClean="0">
                  <a:solidFill>
                    <a:srgbClr val="FF0000"/>
                  </a:solidFill>
                </a:rPr>
                <a:t>Camera</a:t>
              </a:r>
              <a:endParaRPr lang="en-US" sz="4400" dirty="0">
                <a:solidFill>
                  <a:srgbClr val="FF0000"/>
                </a:solidFill>
              </a:endParaRPr>
            </a:p>
          </p:txBody>
        </p:sp>
      </p:grpSp>
      <p:sp>
        <p:nvSpPr>
          <p:cNvPr id="11" name="テキスト ボックス 10"/>
          <p:cNvSpPr txBox="1"/>
          <p:nvPr/>
        </p:nvSpPr>
        <p:spPr>
          <a:xfrm>
            <a:off x="838200" y="249244"/>
            <a:ext cx="9413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4. Shift the additional lens, or lens+ camera, to match center of display and center of chart</a:t>
            </a:r>
          </a:p>
        </p:txBody>
      </p:sp>
      <p:grpSp>
        <p:nvGrpSpPr>
          <p:cNvPr id="19" name="グループ化 18"/>
          <p:cNvGrpSpPr/>
          <p:nvPr/>
        </p:nvGrpSpPr>
        <p:grpSpPr>
          <a:xfrm>
            <a:off x="869560" y="4483646"/>
            <a:ext cx="1076393" cy="1076325"/>
            <a:chOff x="5638664" y="1852725"/>
            <a:chExt cx="1076393" cy="1076325"/>
          </a:xfrm>
        </p:grpSpPr>
        <p:sp>
          <p:nvSpPr>
            <p:cNvPr id="4" name="正方形/長方形 3"/>
            <p:cNvSpPr/>
            <p:nvPr/>
          </p:nvSpPr>
          <p:spPr>
            <a:xfrm>
              <a:off x="5638732" y="1852725"/>
              <a:ext cx="1076325" cy="107632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直線コネクタ 6"/>
            <p:cNvCxnSpPr/>
            <p:nvPr/>
          </p:nvCxnSpPr>
          <p:spPr>
            <a:xfrm>
              <a:off x="5638664" y="1852725"/>
              <a:ext cx="1076393" cy="10763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コネクタ 12"/>
            <p:cNvCxnSpPr/>
            <p:nvPr/>
          </p:nvCxnSpPr>
          <p:spPr>
            <a:xfrm flipH="1">
              <a:off x="5638665" y="1852725"/>
              <a:ext cx="1076392" cy="10763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グループ化 11"/>
          <p:cNvGrpSpPr/>
          <p:nvPr/>
        </p:nvGrpSpPr>
        <p:grpSpPr>
          <a:xfrm>
            <a:off x="10380905" y="2972585"/>
            <a:ext cx="176232" cy="176221"/>
            <a:chOff x="5638664" y="1852725"/>
            <a:chExt cx="1076393" cy="1076325"/>
          </a:xfrm>
        </p:grpSpPr>
        <p:sp>
          <p:nvSpPr>
            <p:cNvPr id="14" name="正方形/長方形 13"/>
            <p:cNvSpPr/>
            <p:nvPr/>
          </p:nvSpPr>
          <p:spPr>
            <a:xfrm>
              <a:off x="5638732" y="1852725"/>
              <a:ext cx="1076325" cy="107632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直線コネクタ 14"/>
            <p:cNvCxnSpPr/>
            <p:nvPr/>
          </p:nvCxnSpPr>
          <p:spPr>
            <a:xfrm>
              <a:off x="5638664" y="1852725"/>
              <a:ext cx="1076393" cy="10763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/>
            <p:cNvCxnSpPr/>
            <p:nvPr/>
          </p:nvCxnSpPr>
          <p:spPr>
            <a:xfrm flipH="1">
              <a:off x="5638665" y="1852725"/>
              <a:ext cx="1076392" cy="10763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テキスト ボックス 2"/>
          <p:cNvSpPr txBox="1"/>
          <p:nvPr/>
        </p:nvSpPr>
        <p:spPr>
          <a:xfrm>
            <a:off x="7088837" y="1698390"/>
            <a:ext cx="2011680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Center of Display</a:t>
            </a:r>
            <a:endParaRPr lang="en-US" dirty="0"/>
          </a:p>
        </p:txBody>
      </p:sp>
      <p:cxnSp>
        <p:nvCxnSpPr>
          <p:cNvPr id="22" name="直線矢印コネクタ 21"/>
          <p:cNvCxnSpPr>
            <a:stCxn id="3" idx="2"/>
          </p:cNvCxnSpPr>
          <p:nvPr/>
        </p:nvCxnSpPr>
        <p:spPr>
          <a:xfrm>
            <a:off x="8094677" y="2067722"/>
            <a:ext cx="2374344" cy="99425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左右矢印 22"/>
          <p:cNvSpPr/>
          <p:nvPr/>
        </p:nvSpPr>
        <p:spPr>
          <a:xfrm>
            <a:off x="3126957" y="4825597"/>
            <a:ext cx="2036484" cy="392422"/>
          </a:xfrm>
          <a:prstGeom prst="left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左右矢印 23"/>
          <p:cNvSpPr/>
          <p:nvPr/>
        </p:nvSpPr>
        <p:spPr>
          <a:xfrm rot="5400000">
            <a:off x="2659713" y="4825601"/>
            <a:ext cx="2970972" cy="392422"/>
          </a:xfrm>
          <a:prstGeom prst="left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弦 5"/>
          <p:cNvSpPr/>
          <p:nvPr/>
        </p:nvSpPr>
        <p:spPr>
          <a:xfrm rot="4583840">
            <a:off x="3786006" y="3776515"/>
            <a:ext cx="2454053" cy="2490590"/>
          </a:xfrm>
          <a:prstGeom prst="chord">
            <a:avLst>
              <a:gd name="adj1" fmla="val 2700000"/>
              <a:gd name="adj2" fmla="val 96590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132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図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1848" y="2296160"/>
            <a:ext cx="2354349" cy="1795191"/>
          </a:xfrm>
          <a:prstGeom prst="rect">
            <a:avLst/>
          </a:prstGeom>
        </p:spPr>
      </p:pic>
      <p:grpSp>
        <p:nvGrpSpPr>
          <p:cNvPr id="10" name="グループ化 9"/>
          <p:cNvGrpSpPr/>
          <p:nvPr/>
        </p:nvGrpSpPr>
        <p:grpSpPr>
          <a:xfrm>
            <a:off x="6511979" y="3886200"/>
            <a:ext cx="5225658" cy="2271219"/>
            <a:chOff x="4025220" y="2283675"/>
            <a:chExt cx="7141009" cy="3103685"/>
          </a:xfrm>
        </p:grpSpPr>
        <p:pic>
          <p:nvPicPr>
            <p:cNvPr id="8" name="図 7"/>
            <p:cNvPicPr>
              <a:picLocks noChangeAspect="1"/>
            </p:cNvPicPr>
            <p:nvPr/>
          </p:nvPicPr>
          <p:blipFill>
            <a:blip r:embed="rId3" cstate="email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25220" y="2283675"/>
              <a:ext cx="4141560" cy="3103685"/>
            </a:xfrm>
            <a:prstGeom prst="rect">
              <a:avLst/>
            </a:prstGeom>
          </p:spPr>
        </p:pic>
        <p:sp>
          <p:nvSpPr>
            <p:cNvPr id="9" name="正方形/長方形 8"/>
            <p:cNvSpPr/>
            <p:nvPr/>
          </p:nvSpPr>
          <p:spPr>
            <a:xfrm>
              <a:off x="7710852" y="3042138"/>
              <a:ext cx="3455377" cy="16002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 smtClean="0">
                  <a:solidFill>
                    <a:srgbClr val="FF0000"/>
                  </a:solidFill>
                </a:rPr>
                <a:t>Camera</a:t>
              </a:r>
              <a:endParaRPr lang="en-US" sz="4400" dirty="0">
                <a:solidFill>
                  <a:srgbClr val="FF0000"/>
                </a:solidFill>
              </a:endParaRPr>
            </a:p>
          </p:txBody>
        </p:sp>
      </p:grpSp>
      <p:sp>
        <p:nvSpPr>
          <p:cNvPr id="11" name="テキスト ボックス 10"/>
          <p:cNvSpPr txBox="1"/>
          <p:nvPr/>
        </p:nvSpPr>
        <p:spPr>
          <a:xfrm>
            <a:off x="838200" y="249244"/>
            <a:ext cx="94132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5. Set the lens “Zoom tele end”.</a:t>
            </a:r>
          </a:p>
          <a:p>
            <a:r>
              <a:rPr lang="en-US" dirty="0"/>
              <a:t> </a:t>
            </a:r>
            <a:r>
              <a:rPr lang="en-US" dirty="0" smtClean="0"/>
              <a:t>    Repeat same adjustment.</a:t>
            </a:r>
          </a:p>
          <a:p>
            <a:r>
              <a:rPr lang="en-US" dirty="0"/>
              <a:t> </a:t>
            </a:r>
            <a:r>
              <a:rPr lang="en-US" dirty="0" smtClean="0"/>
              <a:t>    You will see smaller center shift this time.</a:t>
            </a:r>
          </a:p>
          <a:p>
            <a:r>
              <a:rPr lang="en-US" dirty="0"/>
              <a:t> </a:t>
            </a:r>
            <a:r>
              <a:rPr lang="en-US" dirty="0" smtClean="0"/>
              <a:t>    Repeat this adjustment until chart stay at the center when you move zoom from tele to wide.</a:t>
            </a:r>
          </a:p>
        </p:txBody>
      </p:sp>
      <p:grpSp>
        <p:nvGrpSpPr>
          <p:cNvPr id="19" name="グループ化 18"/>
          <p:cNvGrpSpPr/>
          <p:nvPr/>
        </p:nvGrpSpPr>
        <p:grpSpPr>
          <a:xfrm>
            <a:off x="869560" y="4483646"/>
            <a:ext cx="1076393" cy="1076325"/>
            <a:chOff x="5638664" y="1852725"/>
            <a:chExt cx="1076393" cy="1076325"/>
          </a:xfrm>
        </p:grpSpPr>
        <p:sp>
          <p:nvSpPr>
            <p:cNvPr id="4" name="正方形/長方形 3"/>
            <p:cNvSpPr/>
            <p:nvPr/>
          </p:nvSpPr>
          <p:spPr>
            <a:xfrm>
              <a:off x="5638732" y="1852725"/>
              <a:ext cx="1076325" cy="107632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直線コネクタ 6"/>
            <p:cNvCxnSpPr/>
            <p:nvPr/>
          </p:nvCxnSpPr>
          <p:spPr>
            <a:xfrm>
              <a:off x="5638664" y="1852725"/>
              <a:ext cx="1076393" cy="10763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コネクタ 12"/>
            <p:cNvCxnSpPr/>
            <p:nvPr/>
          </p:nvCxnSpPr>
          <p:spPr>
            <a:xfrm flipH="1">
              <a:off x="5638665" y="1852725"/>
              <a:ext cx="1076392" cy="10763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弦 5"/>
          <p:cNvSpPr/>
          <p:nvPr/>
        </p:nvSpPr>
        <p:spPr>
          <a:xfrm rot="4583840">
            <a:off x="3786006" y="3776515"/>
            <a:ext cx="2454053" cy="2490590"/>
          </a:xfrm>
          <a:prstGeom prst="chord">
            <a:avLst>
              <a:gd name="adj1" fmla="val 2700000"/>
              <a:gd name="adj2" fmla="val 96590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グループ化 25"/>
          <p:cNvGrpSpPr/>
          <p:nvPr/>
        </p:nvGrpSpPr>
        <p:grpSpPr>
          <a:xfrm>
            <a:off x="10150744" y="2549227"/>
            <a:ext cx="1076393" cy="1076325"/>
            <a:chOff x="5638664" y="1852725"/>
            <a:chExt cx="1076393" cy="1076325"/>
          </a:xfrm>
        </p:grpSpPr>
        <p:sp>
          <p:nvSpPr>
            <p:cNvPr id="27" name="正方形/長方形 26"/>
            <p:cNvSpPr/>
            <p:nvPr/>
          </p:nvSpPr>
          <p:spPr>
            <a:xfrm>
              <a:off x="5638732" y="1852725"/>
              <a:ext cx="1076325" cy="107632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8" name="直線コネクタ 27"/>
            <p:cNvCxnSpPr/>
            <p:nvPr/>
          </p:nvCxnSpPr>
          <p:spPr>
            <a:xfrm>
              <a:off x="5638664" y="1852725"/>
              <a:ext cx="1076393" cy="10763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/>
          </p:nvCxnSpPr>
          <p:spPr>
            <a:xfrm flipH="1">
              <a:off x="5638665" y="1852725"/>
              <a:ext cx="1076392" cy="10763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25311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169</Words>
  <Application>Microsoft Office PowerPoint</Application>
  <PresentationFormat>Widescreen</PresentationFormat>
  <Paragraphs>23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游ゴシック</vt:lpstr>
      <vt:lpstr>游ゴシック Light</vt:lpstr>
      <vt:lpstr>Arial</vt:lpstr>
      <vt:lpstr>Calibri</vt:lpstr>
      <vt:lpstr>Calibri Light</vt:lpstr>
      <vt:lpstr>Office テーマ</vt:lpstr>
      <vt:lpstr>Optical Center of CJ15ex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Canon U.S.A.,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Optical Center of CJ15ex</dc:title>
  <dc:creator>Tomoya Kurokawa</dc:creator>
  <cp:lastModifiedBy>Mark Chaffey</cp:lastModifiedBy>
  <cp:revision>5</cp:revision>
  <dcterms:created xsi:type="dcterms:W3CDTF">2020-04-09T20:41:28Z</dcterms:created>
  <dcterms:modified xsi:type="dcterms:W3CDTF">2020-04-10T15:51:09Z</dcterms:modified>
</cp:coreProperties>
</file>