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8" r:id="rId4"/>
    <p:sldId id="259" r:id="rId5"/>
    <p:sldId id="263" r:id="rId6"/>
    <p:sldId id="264" r:id="rId7"/>
    <p:sldId id="265" r:id="rId8"/>
    <p:sldId id="266" r:id="rId9"/>
    <p:sldId id="267" r:id="rId10"/>
    <p:sldId id="268" r:id="rId1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143" d="100"/>
          <a:sy n="143" d="100"/>
        </p:scale>
        <p:origin x="114" y="5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F7761-65A1-4B81-836E-5E77B21513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156F6C-4892-4FB4-ABCB-397636A61F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455EEC-7241-4854-B7C6-FCA1B744B66D}"/>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5" name="Footer Placeholder 4">
            <a:extLst>
              <a:ext uri="{FF2B5EF4-FFF2-40B4-BE49-F238E27FC236}">
                <a16:creationId xmlns:a16="http://schemas.microsoft.com/office/drawing/2014/main" id="{25537772-474D-4D55-8442-99D3E5DD9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9FCB3-5403-4FEC-9FED-C901900BBEAD}"/>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498422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0B6C4-5433-4D2F-A5A0-13DE1E6D26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5702EE-D48D-49C1-95C0-C8298152EA8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BB443-816D-40AA-85B7-7D8E336A0947}"/>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5" name="Footer Placeholder 4">
            <a:extLst>
              <a:ext uri="{FF2B5EF4-FFF2-40B4-BE49-F238E27FC236}">
                <a16:creationId xmlns:a16="http://schemas.microsoft.com/office/drawing/2014/main" id="{314DA5A9-169C-40BB-BDFA-489E2EB2C8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70330A-F89F-473F-8A34-40CD8F38FDCB}"/>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1151885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4DEBA2-E460-4554-815F-11E8CE01C0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1D4EFA-97A0-43F7-B433-589BE37BFF4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BBC8FB-FEEC-43CA-BFEF-1872159E6470}"/>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5" name="Footer Placeholder 4">
            <a:extLst>
              <a:ext uri="{FF2B5EF4-FFF2-40B4-BE49-F238E27FC236}">
                <a16:creationId xmlns:a16="http://schemas.microsoft.com/office/drawing/2014/main" id="{ACF34CB4-F9FB-4971-8BE1-3CB658B6C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9EAD88-7604-4AFF-A1B7-E6D3602203F3}"/>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1145250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208B-C937-442A-A0AD-19EB8278B3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AEC0CE-8E4A-42E8-9511-ECE68BBC297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584F03-A5D4-4854-AF52-40CBBC2DE189}"/>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5" name="Footer Placeholder 4">
            <a:extLst>
              <a:ext uri="{FF2B5EF4-FFF2-40B4-BE49-F238E27FC236}">
                <a16:creationId xmlns:a16="http://schemas.microsoft.com/office/drawing/2014/main" id="{F32524C4-4E2E-4DA3-B706-CD8BA91DE6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90959-A430-4285-80D1-A44099A790D3}"/>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200590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AD834-F3F8-43D2-9C16-EA56D6422F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194DE3-0AC1-4355-A187-160BC12383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5452120-E560-4A4F-8554-7C387F9AD7D7}"/>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5" name="Footer Placeholder 4">
            <a:extLst>
              <a:ext uri="{FF2B5EF4-FFF2-40B4-BE49-F238E27FC236}">
                <a16:creationId xmlns:a16="http://schemas.microsoft.com/office/drawing/2014/main" id="{7962BE4C-0D56-422D-BE02-CD6BF1BAD7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F40D88-1730-423E-9296-991858691D71}"/>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729883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99B6E-D2EF-4C5F-9E66-3C6B7E621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D6DA0A-158B-4B70-9B4C-92967318913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2F40CC-C162-40B9-BFC5-345A5169B06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F15765-A882-4ED0-BBA2-EDD9D5BF6F42}"/>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6" name="Footer Placeholder 5">
            <a:extLst>
              <a:ext uri="{FF2B5EF4-FFF2-40B4-BE49-F238E27FC236}">
                <a16:creationId xmlns:a16="http://schemas.microsoft.com/office/drawing/2014/main" id="{8C3A723A-36DF-4B70-9641-86CEB6457C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E389CA-4E64-494C-BE78-217B4EE51139}"/>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414411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7EFC6-6E78-41C0-90E2-36105EEB75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F88842-8936-4FBE-A848-29480E9913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DCDCE85-B5BA-429F-B19A-677E07FAF6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675463-BC8D-4EC1-B3B0-7333CD9D61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6B19FEC-A24D-483E-A8BB-502A9CE0E0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61D0E2-AE5B-4F12-8736-EC27779B66E5}"/>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8" name="Footer Placeholder 7">
            <a:extLst>
              <a:ext uri="{FF2B5EF4-FFF2-40B4-BE49-F238E27FC236}">
                <a16:creationId xmlns:a16="http://schemas.microsoft.com/office/drawing/2014/main" id="{5C2A5C54-B082-473C-98FC-D48063DA96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E200C6-561E-4DF0-95B7-307F003A6D86}"/>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181613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05937-7789-43FE-966B-B1E9BC0E53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EAF382-7095-42AA-9769-EB5C1A65D45B}"/>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4" name="Footer Placeholder 3">
            <a:extLst>
              <a:ext uri="{FF2B5EF4-FFF2-40B4-BE49-F238E27FC236}">
                <a16:creationId xmlns:a16="http://schemas.microsoft.com/office/drawing/2014/main" id="{E7AA67DF-DAA8-4720-AA60-330A3709C5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86D216-23FE-49BF-ADF0-706E3AEA2EC1}"/>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403203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2F8B6A-1BA6-42D0-AA66-C26172A0B7FA}"/>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3" name="Footer Placeholder 2">
            <a:extLst>
              <a:ext uri="{FF2B5EF4-FFF2-40B4-BE49-F238E27FC236}">
                <a16:creationId xmlns:a16="http://schemas.microsoft.com/office/drawing/2014/main" id="{8C5C3EFC-25BE-46BB-BEBC-4143A90393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F5867F-CFED-491C-8D68-58BE186493F2}"/>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310985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80C15-2E20-4CE9-BB61-3E2EBA44F0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4DA2D2-35D9-4D1C-A176-8187F76684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9EA389-1097-451B-9F88-67447DB9A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230679-F835-442D-8DAC-9D6EF3DF7593}"/>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6" name="Footer Placeholder 5">
            <a:extLst>
              <a:ext uri="{FF2B5EF4-FFF2-40B4-BE49-F238E27FC236}">
                <a16:creationId xmlns:a16="http://schemas.microsoft.com/office/drawing/2014/main" id="{FB2D941B-EC7E-4485-AF78-B8A563E6F1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AFDEED-1786-4EE1-89F4-0682C8FF82A4}"/>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2327369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DE2AB-FF7C-4A24-BAE6-58992FDC10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45698E-1019-4D6E-B4F4-9FFD959423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292084-9054-4884-B20C-06F1E383C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4810D6-56DE-4F8E-B367-88745B75CBEA}"/>
              </a:ext>
            </a:extLst>
          </p:cNvPr>
          <p:cNvSpPr>
            <a:spLocks noGrp="1"/>
          </p:cNvSpPr>
          <p:nvPr>
            <p:ph type="dt" sz="half" idx="10"/>
          </p:nvPr>
        </p:nvSpPr>
        <p:spPr/>
        <p:txBody>
          <a:bodyPr/>
          <a:lstStyle/>
          <a:p>
            <a:fld id="{4BD98C88-8705-4208-A99F-81C7A7848476}" type="datetimeFigureOut">
              <a:rPr lang="en-US" smtClean="0"/>
              <a:t>6/29/2021</a:t>
            </a:fld>
            <a:endParaRPr lang="en-US"/>
          </a:p>
        </p:txBody>
      </p:sp>
      <p:sp>
        <p:nvSpPr>
          <p:cNvPr id="6" name="Footer Placeholder 5">
            <a:extLst>
              <a:ext uri="{FF2B5EF4-FFF2-40B4-BE49-F238E27FC236}">
                <a16:creationId xmlns:a16="http://schemas.microsoft.com/office/drawing/2014/main" id="{79764D69-4652-4AEB-A9BE-6BD9FBE31E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5CAFFF-3EBB-4EE0-A415-02B70DC757D5}"/>
              </a:ext>
            </a:extLst>
          </p:cNvPr>
          <p:cNvSpPr>
            <a:spLocks noGrp="1"/>
          </p:cNvSpPr>
          <p:nvPr>
            <p:ph type="sldNum" sz="quarter" idx="12"/>
          </p:nvPr>
        </p:nvSpPr>
        <p:spPr/>
        <p:txBody>
          <a:bodyPr/>
          <a:lstStyle/>
          <a:p>
            <a:fld id="{38A7239B-B27B-47C3-943F-B324FA12ED41}" type="slidenum">
              <a:rPr lang="en-US" smtClean="0"/>
              <a:t>‹#›</a:t>
            </a:fld>
            <a:endParaRPr lang="en-US"/>
          </a:p>
        </p:txBody>
      </p:sp>
    </p:spTree>
    <p:extLst>
      <p:ext uri="{BB962C8B-B14F-4D97-AF65-F5344CB8AC3E}">
        <p14:creationId xmlns:p14="http://schemas.microsoft.com/office/powerpoint/2010/main" val="1896059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1163A6-8D52-47FA-ABFA-F9351EBDBE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834B12-3E5F-48BB-9E82-20E628E569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9A8A0A-FF16-4790-ADDF-30FDBDA0B5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98C88-8705-4208-A99F-81C7A7848476}" type="datetimeFigureOut">
              <a:rPr lang="en-US" smtClean="0"/>
              <a:t>6/29/2021</a:t>
            </a:fld>
            <a:endParaRPr lang="en-US"/>
          </a:p>
        </p:txBody>
      </p:sp>
      <p:sp>
        <p:nvSpPr>
          <p:cNvPr id="5" name="Footer Placeholder 4">
            <a:extLst>
              <a:ext uri="{FF2B5EF4-FFF2-40B4-BE49-F238E27FC236}">
                <a16:creationId xmlns:a16="http://schemas.microsoft.com/office/drawing/2014/main" id="{6B8CF4F4-EE0D-4C8C-8604-156757F33C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D10A57-5E82-401D-9F10-88FB963E7D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A7239B-B27B-47C3-943F-B324FA12ED41}" type="slidenum">
              <a:rPr lang="en-US" smtClean="0"/>
              <a:t>‹#›</a:t>
            </a:fld>
            <a:endParaRPr lang="en-US"/>
          </a:p>
        </p:txBody>
      </p:sp>
    </p:spTree>
    <p:extLst>
      <p:ext uri="{BB962C8B-B14F-4D97-AF65-F5344CB8AC3E}">
        <p14:creationId xmlns:p14="http://schemas.microsoft.com/office/powerpoint/2010/main" val="3823129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754C3-D71C-4171-BB2C-FF12119CE92C}"/>
              </a:ext>
            </a:extLst>
          </p:cNvPr>
          <p:cNvSpPr>
            <a:spLocks noGrp="1"/>
          </p:cNvSpPr>
          <p:nvPr>
            <p:ph type="title"/>
          </p:nvPr>
        </p:nvSpPr>
        <p:spPr>
          <a:xfrm>
            <a:off x="838200" y="853239"/>
            <a:ext cx="10515600" cy="591386"/>
          </a:xfrm>
        </p:spPr>
        <p:txBody>
          <a:bodyPr>
            <a:normAutofit/>
          </a:bodyPr>
          <a:lstStyle/>
          <a:p>
            <a:r>
              <a:rPr lang="en-US" sz="2000" dirty="0"/>
              <a:t>Wide Angle (FL 4.8mm) Images</a:t>
            </a:r>
          </a:p>
        </p:txBody>
      </p:sp>
      <p:pic>
        <p:nvPicPr>
          <p:cNvPr id="5" name="Content Placeholder 4">
            <a:extLst>
              <a:ext uri="{FF2B5EF4-FFF2-40B4-BE49-F238E27FC236}">
                <a16:creationId xmlns:a16="http://schemas.microsoft.com/office/drawing/2014/main" id="{39C0E34F-0989-4A30-BA2A-8CFF9F85CB3D}"/>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79913" y="1642311"/>
            <a:ext cx="5895771" cy="3316371"/>
          </a:xfrm>
        </p:spPr>
      </p:pic>
      <p:sp>
        <p:nvSpPr>
          <p:cNvPr id="6" name="TextBox 5">
            <a:extLst>
              <a:ext uri="{FF2B5EF4-FFF2-40B4-BE49-F238E27FC236}">
                <a16:creationId xmlns:a16="http://schemas.microsoft.com/office/drawing/2014/main" id="{28F0D5AF-102B-43BB-86F6-720EC1AA1D72}"/>
              </a:ext>
            </a:extLst>
          </p:cNvPr>
          <p:cNvSpPr txBox="1"/>
          <p:nvPr/>
        </p:nvSpPr>
        <p:spPr>
          <a:xfrm>
            <a:off x="1570121" y="5354053"/>
            <a:ext cx="4301289" cy="954107"/>
          </a:xfrm>
          <a:prstGeom prst="rect">
            <a:avLst/>
          </a:prstGeom>
          <a:noFill/>
        </p:spPr>
        <p:txBody>
          <a:bodyPr wrap="square" rtlCol="0">
            <a:spAutoFit/>
          </a:bodyPr>
          <a:lstStyle/>
          <a:p>
            <a:r>
              <a:rPr lang="en-US" sz="1400" dirty="0"/>
              <a:t>Pre-axial alignment. Canon to adapter 1</a:t>
            </a:r>
            <a:r>
              <a:rPr lang="en-US" sz="1400" baseline="30000" dirty="0"/>
              <a:t>st</a:t>
            </a:r>
            <a:r>
              <a:rPr lang="en-US" sz="1400" dirty="0"/>
              <a:t> element spacing ~ 0.6mm. Focus set to target distance. Camera was white balanced pre-install of adapter. Note slight yellow cast.</a:t>
            </a:r>
          </a:p>
        </p:txBody>
      </p:sp>
      <p:pic>
        <p:nvPicPr>
          <p:cNvPr id="8" name="Picture 7">
            <a:extLst>
              <a:ext uri="{FF2B5EF4-FFF2-40B4-BE49-F238E27FC236}">
                <a16:creationId xmlns:a16="http://schemas.microsoft.com/office/drawing/2014/main" id="{F5E5DE34-73DB-4604-99DC-68167588C4C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67927" y="1642310"/>
            <a:ext cx="6066289" cy="3316371"/>
          </a:xfrm>
          <a:prstGeom prst="rect">
            <a:avLst/>
          </a:prstGeom>
        </p:spPr>
      </p:pic>
      <p:sp>
        <p:nvSpPr>
          <p:cNvPr id="9" name="TextBox 8">
            <a:extLst>
              <a:ext uri="{FF2B5EF4-FFF2-40B4-BE49-F238E27FC236}">
                <a16:creationId xmlns:a16="http://schemas.microsoft.com/office/drawing/2014/main" id="{0FFCAF33-02CE-404B-B544-18C7385ACB33}"/>
              </a:ext>
            </a:extLst>
          </p:cNvPr>
          <p:cNvSpPr txBox="1"/>
          <p:nvPr/>
        </p:nvSpPr>
        <p:spPr>
          <a:xfrm>
            <a:off x="6890085" y="5268463"/>
            <a:ext cx="4301289" cy="1169551"/>
          </a:xfrm>
          <a:prstGeom prst="rect">
            <a:avLst/>
          </a:prstGeom>
          <a:noFill/>
        </p:spPr>
        <p:txBody>
          <a:bodyPr wrap="square" rtlCol="0">
            <a:spAutoFit/>
          </a:bodyPr>
          <a:lstStyle/>
          <a:p>
            <a:r>
              <a:rPr lang="en-US" sz="1400" dirty="0"/>
              <a:t>Post-axial alignment. Canon to adapter 1</a:t>
            </a:r>
            <a:r>
              <a:rPr lang="en-US" sz="1400" baseline="30000" dirty="0"/>
              <a:t>st</a:t>
            </a:r>
            <a:r>
              <a:rPr lang="en-US" sz="1400" dirty="0"/>
              <a:t> element spacing also reset to 0.31mm. Focus set to target distance. Note that the centering butterfly mark is on the monitor, not the target. Camera was white balanced with corrector in place.</a:t>
            </a:r>
          </a:p>
        </p:txBody>
      </p:sp>
      <p:sp>
        <p:nvSpPr>
          <p:cNvPr id="10" name="TextBox 9">
            <a:extLst>
              <a:ext uri="{FF2B5EF4-FFF2-40B4-BE49-F238E27FC236}">
                <a16:creationId xmlns:a16="http://schemas.microsoft.com/office/drawing/2014/main" id="{97AF05A3-6ECE-4728-A6D5-57EF1A7E1ECF}"/>
              </a:ext>
            </a:extLst>
          </p:cNvPr>
          <p:cNvSpPr txBox="1"/>
          <p:nvPr/>
        </p:nvSpPr>
        <p:spPr>
          <a:xfrm>
            <a:off x="782053" y="306805"/>
            <a:ext cx="8957510" cy="369332"/>
          </a:xfrm>
          <a:prstGeom prst="rect">
            <a:avLst/>
          </a:prstGeom>
          <a:noFill/>
        </p:spPr>
        <p:txBody>
          <a:bodyPr wrap="square" rtlCol="0">
            <a:spAutoFit/>
          </a:bodyPr>
          <a:lstStyle/>
          <a:p>
            <a:r>
              <a:rPr lang="en-US" dirty="0"/>
              <a:t>4K CAMERA FIRST OPTICAL TEST RESULTS. Optical Adapter in Air. 6/25/2021</a:t>
            </a:r>
          </a:p>
        </p:txBody>
      </p:sp>
    </p:spTree>
    <p:extLst>
      <p:ext uri="{BB962C8B-B14F-4D97-AF65-F5344CB8AC3E}">
        <p14:creationId xmlns:p14="http://schemas.microsoft.com/office/powerpoint/2010/main" val="3341966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1B799-E069-4DB4-8A17-AE68BA65CDEC}"/>
              </a:ext>
            </a:extLst>
          </p:cNvPr>
          <p:cNvSpPr>
            <a:spLocks noGrp="1"/>
          </p:cNvSpPr>
          <p:nvPr>
            <p:ph type="title"/>
          </p:nvPr>
        </p:nvSpPr>
        <p:spPr/>
        <p:txBody>
          <a:bodyPr>
            <a:normAutofit/>
          </a:bodyPr>
          <a:lstStyle/>
          <a:p>
            <a:r>
              <a:rPr lang="en-US" sz="3200" dirty="0"/>
              <a:t>Reality check – Canon lens without adapter (full wide)</a:t>
            </a:r>
          </a:p>
        </p:txBody>
      </p:sp>
      <p:pic>
        <p:nvPicPr>
          <p:cNvPr id="4" name="Picture 3">
            <a:extLst>
              <a:ext uri="{FF2B5EF4-FFF2-40B4-BE49-F238E27FC236}">
                <a16:creationId xmlns:a16="http://schemas.microsoft.com/office/drawing/2014/main" id="{3F6EF368-089C-480F-A356-0E8406AB88BD}"/>
              </a:ext>
            </a:extLst>
          </p:cNvPr>
          <p:cNvPicPr>
            <a:picLocks noChangeAspect="1"/>
          </p:cNvPicPr>
          <p:nvPr/>
        </p:nvPicPr>
        <p:blipFill rotWithShape="1">
          <a:blip r:embed="rId2">
            <a:extLst>
              <a:ext uri="{28A0092B-C50C-407E-A947-70E740481C1C}">
                <a14:useLocalDpi xmlns:a14="http://schemas.microsoft.com/office/drawing/2010/main" val="0"/>
              </a:ext>
            </a:extLst>
          </a:blip>
          <a:srcRect l="6836" t="12556" r="14332" b="20486"/>
          <a:stretch/>
        </p:blipFill>
        <p:spPr>
          <a:xfrm>
            <a:off x="2255965" y="1842148"/>
            <a:ext cx="7208408" cy="4592024"/>
          </a:xfrm>
          <a:prstGeom prst="rect">
            <a:avLst/>
          </a:prstGeom>
        </p:spPr>
      </p:pic>
    </p:spTree>
    <p:extLst>
      <p:ext uri="{BB962C8B-B14F-4D97-AF65-F5344CB8AC3E}">
        <p14:creationId xmlns:p14="http://schemas.microsoft.com/office/powerpoint/2010/main" val="3280532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522D-A805-4884-888E-A3A903171467}"/>
              </a:ext>
            </a:extLst>
          </p:cNvPr>
          <p:cNvSpPr>
            <a:spLocks noGrp="1"/>
          </p:cNvSpPr>
          <p:nvPr>
            <p:ph type="title"/>
          </p:nvPr>
        </p:nvSpPr>
        <p:spPr>
          <a:xfrm>
            <a:off x="838200" y="365126"/>
            <a:ext cx="10515600" cy="434974"/>
          </a:xfrm>
        </p:spPr>
        <p:txBody>
          <a:bodyPr>
            <a:noAutofit/>
          </a:bodyPr>
          <a:lstStyle/>
          <a:p>
            <a:pPr algn="ctr"/>
            <a:r>
              <a:rPr lang="en-US" sz="2400" dirty="0"/>
              <a:t>Pre-axial alignment Images at ~ 150mm (actual MOD is closer to 130mm)</a:t>
            </a:r>
          </a:p>
        </p:txBody>
      </p:sp>
      <p:pic>
        <p:nvPicPr>
          <p:cNvPr id="8" name="Picture 7">
            <a:extLst>
              <a:ext uri="{FF2B5EF4-FFF2-40B4-BE49-F238E27FC236}">
                <a16:creationId xmlns:a16="http://schemas.microsoft.com/office/drawing/2014/main" id="{DACAF2CC-DF2A-4B05-8B7C-C72C1B1B3CF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82086" y="1287755"/>
            <a:ext cx="6192254" cy="3483142"/>
          </a:xfrm>
          <a:prstGeom prst="rect">
            <a:avLst/>
          </a:prstGeom>
        </p:spPr>
      </p:pic>
      <p:pic>
        <p:nvPicPr>
          <p:cNvPr id="10" name="Picture 9">
            <a:extLst>
              <a:ext uri="{FF2B5EF4-FFF2-40B4-BE49-F238E27FC236}">
                <a16:creationId xmlns:a16="http://schemas.microsoft.com/office/drawing/2014/main" id="{494A52C8-68C0-4D43-BEF7-002F7DA14DD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8758" y="1327233"/>
            <a:ext cx="2644853" cy="3443664"/>
          </a:xfrm>
          <a:prstGeom prst="rect">
            <a:avLst/>
          </a:prstGeom>
        </p:spPr>
      </p:pic>
      <p:pic>
        <p:nvPicPr>
          <p:cNvPr id="12" name="Picture 11">
            <a:extLst>
              <a:ext uri="{FF2B5EF4-FFF2-40B4-BE49-F238E27FC236}">
                <a16:creationId xmlns:a16="http://schemas.microsoft.com/office/drawing/2014/main" id="{C6458111-32A9-4384-AB96-513BB6E7C09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378614" y="1287755"/>
            <a:ext cx="2456445" cy="3483142"/>
          </a:xfrm>
          <a:prstGeom prst="rect">
            <a:avLst/>
          </a:prstGeom>
        </p:spPr>
      </p:pic>
      <p:sp>
        <p:nvSpPr>
          <p:cNvPr id="13" name="TextBox 12">
            <a:extLst>
              <a:ext uri="{FF2B5EF4-FFF2-40B4-BE49-F238E27FC236}">
                <a16:creationId xmlns:a16="http://schemas.microsoft.com/office/drawing/2014/main" id="{A8A451B3-0C3B-49D8-87D7-5078244EB841}"/>
              </a:ext>
            </a:extLst>
          </p:cNvPr>
          <p:cNvSpPr txBox="1"/>
          <p:nvPr/>
        </p:nvSpPr>
        <p:spPr>
          <a:xfrm>
            <a:off x="5642811" y="4987090"/>
            <a:ext cx="1473868" cy="369332"/>
          </a:xfrm>
          <a:prstGeom prst="rect">
            <a:avLst/>
          </a:prstGeom>
          <a:noFill/>
        </p:spPr>
        <p:txBody>
          <a:bodyPr wrap="square" rtlCol="0">
            <a:spAutoFit/>
          </a:bodyPr>
          <a:lstStyle/>
          <a:p>
            <a:r>
              <a:rPr lang="en-US" dirty="0"/>
              <a:t>Center</a:t>
            </a:r>
          </a:p>
        </p:txBody>
      </p:sp>
      <p:sp>
        <p:nvSpPr>
          <p:cNvPr id="14" name="TextBox 13">
            <a:extLst>
              <a:ext uri="{FF2B5EF4-FFF2-40B4-BE49-F238E27FC236}">
                <a16:creationId xmlns:a16="http://schemas.microsoft.com/office/drawing/2014/main" id="{FCC3D7E1-11C4-4386-BE6E-D25A46694E96}"/>
              </a:ext>
            </a:extLst>
          </p:cNvPr>
          <p:cNvSpPr txBox="1"/>
          <p:nvPr/>
        </p:nvSpPr>
        <p:spPr>
          <a:xfrm>
            <a:off x="924431" y="4987090"/>
            <a:ext cx="1473868" cy="369332"/>
          </a:xfrm>
          <a:prstGeom prst="rect">
            <a:avLst/>
          </a:prstGeom>
          <a:noFill/>
        </p:spPr>
        <p:txBody>
          <a:bodyPr wrap="square" rtlCol="0">
            <a:spAutoFit/>
          </a:bodyPr>
          <a:lstStyle/>
          <a:p>
            <a:r>
              <a:rPr lang="en-US" dirty="0"/>
              <a:t>Left</a:t>
            </a:r>
          </a:p>
        </p:txBody>
      </p:sp>
      <p:sp>
        <p:nvSpPr>
          <p:cNvPr id="15" name="TextBox 14">
            <a:extLst>
              <a:ext uri="{FF2B5EF4-FFF2-40B4-BE49-F238E27FC236}">
                <a16:creationId xmlns:a16="http://schemas.microsoft.com/office/drawing/2014/main" id="{95E68052-59A1-4AA5-A238-20BB1776A28F}"/>
              </a:ext>
            </a:extLst>
          </p:cNvPr>
          <p:cNvSpPr txBox="1"/>
          <p:nvPr/>
        </p:nvSpPr>
        <p:spPr>
          <a:xfrm>
            <a:off x="10361191" y="4987090"/>
            <a:ext cx="1473868" cy="369332"/>
          </a:xfrm>
          <a:prstGeom prst="rect">
            <a:avLst/>
          </a:prstGeom>
          <a:noFill/>
        </p:spPr>
        <p:txBody>
          <a:bodyPr wrap="square" rtlCol="0">
            <a:spAutoFit/>
          </a:bodyPr>
          <a:lstStyle/>
          <a:p>
            <a:r>
              <a:rPr lang="en-US" dirty="0"/>
              <a:t>Right</a:t>
            </a:r>
          </a:p>
        </p:txBody>
      </p:sp>
    </p:spTree>
    <p:extLst>
      <p:ext uri="{BB962C8B-B14F-4D97-AF65-F5344CB8AC3E}">
        <p14:creationId xmlns:p14="http://schemas.microsoft.com/office/powerpoint/2010/main" val="2844374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0A1F5-1F2F-452A-9A3F-61F1635C63A0}"/>
              </a:ext>
            </a:extLst>
          </p:cNvPr>
          <p:cNvSpPr>
            <a:spLocks noGrp="1"/>
          </p:cNvSpPr>
          <p:nvPr>
            <p:ph type="title"/>
          </p:nvPr>
        </p:nvSpPr>
        <p:spPr>
          <a:xfrm>
            <a:off x="838200" y="365125"/>
            <a:ext cx="10515600" cy="729749"/>
          </a:xfrm>
        </p:spPr>
        <p:txBody>
          <a:bodyPr>
            <a:normAutofit/>
          </a:bodyPr>
          <a:lstStyle/>
          <a:p>
            <a:r>
              <a:rPr lang="en-US" sz="3600" dirty="0"/>
              <a:t>Methods</a:t>
            </a:r>
          </a:p>
        </p:txBody>
      </p:sp>
      <p:sp>
        <p:nvSpPr>
          <p:cNvPr id="3" name="Content Placeholder 2">
            <a:extLst>
              <a:ext uri="{FF2B5EF4-FFF2-40B4-BE49-F238E27FC236}">
                <a16:creationId xmlns:a16="http://schemas.microsoft.com/office/drawing/2014/main" id="{A71CDAF5-7E24-4704-AB78-AB8D24200BED}"/>
              </a:ext>
            </a:extLst>
          </p:cNvPr>
          <p:cNvSpPr>
            <a:spLocks noGrp="1"/>
          </p:cNvSpPr>
          <p:nvPr>
            <p:ph idx="1"/>
          </p:nvPr>
        </p:nvSpPr>
        <p:spPr>
          <a:xfrm>
            <a:off x="838200" y="1302250"/>
            <a:ext cx="10515600" cy="4351338"/>
          </a:xfrm>
        </p:spPr>
        <p:txBody>
          <a:bodyPr>
            <a:normAutofit/>
          </a:bodyPr>
          <a:lstStyle/>
          <a:p>
            <a:pPr marL="514350" indent="-514350">
              <a:buFont typeface="+mj-lt"/>
              <a:buAutoNum type="arabicPeriod"/>
            </a:pPr>
            <a:r>
              <a:rPr lang="en-US" sz="1800" dirty="0"/>
              <a:t>Laser beam is aligned to the corrector center using spot reflections at ~ 1m.</a:t>
            </a:r>
          </a:p>
          <a:p>
            <a:pPr marL="514350" indent="-514350">
              <a:buFont typeface="+mj-lt"/>
              <a:buAutoNum type="arabicPeriod"/>
            </a:pPr>
            <a:r>
              <a:rPr lang="en-US" sz="1800" dirty="0"/>
              <a:t>Bullseye target is moved to ~ 0.5m in front of corrector and aligned on laser beam. Laser is turned off.</a:t>
            </a:r>
          </a:p>
          <a:p>
            <a:pPr marL="514350" indent="-514350">
              <a:buFont typeface="+mj-lt"/>
              <a:buAutoNum type="arabicPeriod"/>
            </a:pPr>
            <a:r>
              <a:rPr lang="en-US" sz="1800" dirty="0"/>
              <a:t>Center mark is placed on exact center of the video monitor as measured from screen dimensions (need to improve this method of determining imager center?).</a:t>
            </a:r>
          </a:p>
          <a:p>
            <a:pPr marL="514350" indent="-514350">
              <a:buFont typeface="+mj-lt"/>
              <a:buAutoNum type="arabicPeriod"/>
            </a:pPr>
            <a:r>
              <a:rPr lang="en-US" sz="1800" dirty="0"/>
              <a:t>Camera optical block/Canon lens is calibrated to bring the center of the bullseye target image (Adapter optical center) on the monitor center mark (Imager center):</a:t>
            </a:r>
          </a:p>
          <a:p>
            <a:pPr marL="971550" lvl="1" indent="-514350">
              <a:buFont typeface="+mj-lt"/>
              <a:buAutoNum type="romanUcPeriod"/>
            </a:pPr>
            <a:r>
              <a:rPr lang="en-US" sz="1600" dirty="0"/>
              <a:t>With lens in wide, adjust optical block closer to center.</a:t>
            </a:r>
          </a:p>
          <a:p>
            <a:pPr marL="971550" lvl="1" indent="-514350">
              <a:buFont typeface="+mj-lt"/>
              <a:buAutoNum type="romanUcPeriod"/>
            </a:pPr>
            <a:r>
              <a:rPr lang="en-US" sz="1600" dirty="0"/>
              <a:t>Zoom in on target and adjust Canon lens front closer to center.</a:t>
            </a:r>
          </a:p>
          <a:p>
            <a:pPr marL="971550" lvl="1" indent="-514350">
              <a:buFont typeface="+mj-lt"/>
              <a:buAutoNum type="romanUcPeriod"/>
            </a:pPr>
            <a:r>
              <a:rPr lang="en-US" sz="1600" dirty="0"/>
              <a:t>Repeat process until target remains centered all through zoom range.</a:t>
            </a:r>
          </a:p>
          <a:p>
            <a:endParaRPr lang="en-US" sz="1800" dirty="0"/>
          </a:p>
        </p:txBody>
      </p:sp>
    </p:spTree>
    <p:extLst>
      <p:ext uri="{BB962C8B-B14F-4D97-AF65-F5344CB8AC3E}">
        <p14:creationId xmlns:p14="http://schemas.microsoft.com/office/powerpoint/2010/main" val="3146290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0A126-AA57-4F5F-9AB8-E71504906BED}"/>
              </a:ext>
            </a:extLst>
          </p:cNvPr>
          <p:cNvSpPr>
            <a:spLocks noGrp="1"/>
          </p:cNvSpPr>
          <p:nvPr>
            <p:ph type="title"/>
          </p:nvPr>
        </p:nvSpPr>
        <p:spPr>
          <a:xfrm>
            <a:off x="838200" y="365126"/>
            <a:ext cx="10515600" cy="747796"/>
          </a:xfrm>
        </p:spPr>
        <p:txBody>
          <a:bodyPr>
            <a:normAutofit/>
          </a:bodyPr>
          <a:lstStyle/>
          <a:p>
            <a:r>
              <a:rPr lang="en-US" sz="3200" dirty="0"/>
              <a:t>Items of note</a:t>
            </a:r>
          </a:p>
        </p:txBody>
      </p:sp>
      <p:sp>
        <p:nvSpPr>
          <p:cNvPr id="3" name="Content Placeholder 2">
            <a:extLst>
              <a:ext uri="{FF2B5EF4-FFF2-40B4-BE49-F238E27FC236}">
                <a16:creationId xmlns:a16="http://schemas.microsoft.com/office/drawing/2014/main" id="{DE166B20-0F80-4482-B735-2A32B93782A3}"/>
              </a:ext>
            </a:extLst>
          </p:cNvPr>
          <p:cNvSpPr>
            <a:spLocks noGrp="1"/>
          </p:cNvSpPr>
          <p:nvPr>
            <p:ph idx="1"/>
          </p:nvPr>
        </p:nvSpPr>
        <p:spPr>
          <a:xfrm>
            <a:off x="838200" y="980575"/>
            <a:ext cx="10515600" cy="4351338"/>
          </a:xfrm>
        </p:spPr>
        <p:txBody>
          <a:bodyPr>
            <a:normAutofit fontScale="55000" lnSpcReduction="20000"/>
          </a:bodyPr>
          <a:lstStyle/>
          <a:p>
            <a:pPr marL="457200" indent="-457200">
              <a:buFont typeface="+mj-lt"/>
              <a:buAutoNum type="arabicPeriod"/>
            </a:pPr>
            <a:r>
              <a:rPr lang="en-US" sz="2000" dirty="0"/>
              <a:t>Vignetting</a:t>
            </a:r>
          </a:p>
          <a:p>
            <a:pPr marL="800100" lvl="1" indent="-342900">
              <a:buFont typeface="+mj-lt"/>
              <a:buAutoNum type="alphaUcPeriod"/>
            </a:pPr>
            <a:r>
              <a:rPr lang="en-US" sz="1800" dirty="0"/>
              <a:t>Did not seem to change noticeably when changing Canon lens to adapter spacing from 0.6 to 0.3mm. Could try move lens spacing to 0.26mm (mechanical limit is 0.24mm) – but vignetting does not seem to be noticeably effected by spacing.</a:t>
            </a:r>
          </a:p>
          <a:p>
            <a:pPr marL="800100" lvl="1" indent="-342900">
              <a:buFont typeface="+mj-lt"/>
              <a:buAutoNum type="alphaUcPeriod"/>
            </a:pPr>
            <a:r>
              <a:rPr lang="en-US" sz="1800" dirty="0"/>
              <a:t>Triple checked Canon to adapter 1</a:t>
            </a:r>
            <a:r>
              <a:rPr lang="en-US" sz="1800" baseline="30000" dirty="0"/>
              <a:t>st</a:t>
            </a:r>
            <a:r>
              <a:rPr lang="en-US" sz="1800" dirty="0"/>
              <a:t> lens element spacing to be exactly 0.31mm.</a:t>
            </a:r>
          </a:p>
          <a:p>
            <a:pPr marL="800100" lvl="1" indent="-342900">
              <a:buFont typeface="+mj-lt"/>
              <a:buAutoNum type="alphaUcPeriod"/>
            </a:pPr>
            <a:r>
              <a:rPr lang="en-US" sz="1800" dirty="0"/>
              <a:t>Moving lens to ~ 5-6 mm focal length is needed to remove vignetting.</a:t>
            </a:r>
          </a:p>
          <a:p>
            <a:pPr marL="457200" indent="-457200">
              <a:buFont typeface="+mj-lt"/>
              <a:buAutoNum type="arabicPeriod"/>
            </a:pPr>
            <a:r>
              <a:rPr lang="en-US" sz="2000" dirty="0"/>
              <a:t>Centering</a:t>
            </a:r>
          </a:p>
          <a:p>
            <a:pPr marL="800100" lvl="1" indent="-342900">
              <a:buFont typeface="+mj-lt"/>
              <a:buAutoNum type="alphaUcPeriod"/>
            </a:pPr>
            <a:r>
              <a:rPr lang="en-US" sz="1800" dirty="0"/>
              <a:t>Was impossible to center when starting with front in wide and then zooming and doing the rear (tilt). Adjustments diverged.</a:t>
            </a:r>
          </a:p>
          <a:p>
            <a:pPr marL="800100" lvl="1" indent="-342900">
              <a:buFont typeface="+mj-lt"/>
              <a:buAutoNum type="alphaUcPeriod"/>
            </a:pPr>
            <a:r>
              <a:rPr lang="en-US" sz="1800" dirty="0"/>
              <a:t>Starting with rear in wide (rear is most sensitive) and then front in full zoom would converge.</a:t>
            </a:r>
          </a:p>
          <a:p>
            <a:pPr marL="800100" lvl="1" indent="-342900">
              <a:buFont typeface="+mj-lt"/>
              <a:buAutoNum type="alphaUcPeriod"/>
            </a:pPr>
            <a:r>
              <a:rPr lang="en-US" sz="1800" dirty="0"/>
              <a:t>When system appeared aligned in tilt and centering, the optical block/Canon mechanical centering is about ~1.5-2mm higher then the optical center. Can the Canon lens optical center really be this far from the mechanical center???</a:t>
            </a:r>
          </a:p>
          <a:p>
            <a:pPr marL="1314450" lvl="2" indent="-400050">
              <a:buFont typeface="+mj-lt"/>
              <a:buAutoNum type="romanUcPeriod"/>
            </a:pPr>
            <a:r>
              <a:rPr lang="en-US" sz="1600" dirty="0"/>
              <a:t>Maybe my target is off – need to wait for Paul to get back Tuesday, he is expert on the laser centering.</a:t>
            </a:r>
          </a:p>
          <a:p>
            <a:pPr marL="800100" lvl="1" indent="-342900">
              <a:buFont typeface="+mj-lt"/>
              <a:buAutoNum type="alphaUcPeriod"/>
            </a:pPr>
            <a:r>
              <a:rPr lang="en-US" sz="1800" dirty="0"/>
              <a:t>When the Canon lens was centered it zooms through the entire range holding exact center and without wobble (see </a:t>
            </a:r>
            <a:r>
              <a:rPr lang="en-US" sz="1800" b="1" dirty="0" err="1"/>
              <a:t>PostAlignZoomSequence</a:t>
            </a:r>
            <a:r>
              <a:rPr lang="en-US" sz="1800" dirty="0"/>
              <a:t> video).</a:t>
            </a:r>
          </a:p>
          <a:p>
            <a:pPr marL="800100" lvl="1" indent="-342900">
              <a:buFont typeface="+mj-lt"/>
              <a:buAutoNum type="alphaUcPeriod"/>
            </a:pPr>
            <a:r>
              <a:rPr lang="en-US" sz="1800" dirty="0"/>
              <a:t>When all is centered, if you rotate the adapter there is a slight image rotation about the center -  see </a:t>
            </a:r>
            <a:r>
              <a:rPr lang="en-US" sz="1800" b="1" dirty="0" err="1"/>
              <a:t>PostAlignAdapterRotate</a:t>
            </a:r>
            <a:r>
              <a:rPr lang="en-US" sz="1800" dirty="0"/>
              <a:t> video. Should I use the center of this rotation as the true optical center for the bullseye target?</a:t>
            </a:r>
          </a:p>
          <a:p>
            <a:pPr marL="457200" indent="-457200">
              <a:buFont typeface="+mj-lt"/>
              <a:buAutoNum type="arabicPeriod"/>
            </a:pPr>
            <a:r>
              <a:rPr lang="en-US" sz="2200" dirty="0"/>
              <a:t>MOD</a:t>
            </a:r>
          </a:p>
          <a:p>
            <a:pPr marL="800100" lvl="1" indent="-342900">
              <a:buFont typeface="+mj-lt"/>
              <a:buAutoNum type="alphaUcPeriod"/>
            </a:pPr>
            <a:r>
              <a:rPr lang="en-US" sz="1800" dirty="0"/>
              <a:t>Appears to be about 130mm.</a:t>
            </a:r>
          </a:p>
          <a:p>
            <a:pPr marL="800100" lvl="1" indent="-342900">
              <a:buFont typeface="+mj-lt"/>
              <a:buAutoNum type="alphaUcPeriod"/>
            </a:pPr>
            <a:r>
              <a:rPr lang="en-US" sz="1800" dirty="0"/>
              <a:t>Shot target at 130mm and ~150mm.</a:t>
            </a:r>
          </a:p>
          <a:p>
            <a:pPr marL="800100" lvl="1" indent="-342900">
              <a:buFont typeface="+mj-lt"/>
              <a:buAutoNum type="alphaUcPeriod"/>
            </a:pPr>
            <a:r>
              <a:rPr lang="en-US" sz="1800" dirty="0"/>
              <a:t>Images looked pretty good. See </a:t>
            </a:r>
            <a:r>
              <a:rPr lang="en-US" sz="1800" b="1" dirty="0"/>
              <a:t>MOD_~130mm </a:t>
            </a:r>
            <a:r>
              <a:rPr lang="en-US" sz="1800" dirty="0"/>
              <a:t>video.</a:t>
            </a:r>
          </a:p>
          <a:p>
            <a:pPr marL="800100" lvl="1" indent="-342900">
              <a:buFont typeface="+mj-lt"/>
              <a:buAutoNum type="alphaUcPeriod"/>
            </a:pPr>
            <a:endParaRPr lang="en-US" sz="1800" dirty="0"/>
          </a:p>
          <a:p>
            <a:pPr marL="457200" indent="-457200">
              <a:buFont typeface="+mj-lt"/>
              <a:buAutoNum type="arabicPeriod"/>
            </a:pPr>
            <a:r>
              <a:rPr lang="en-US" sz="2200" dirty="0"/>
              <a:t>General</a:t>
            </a:r>
          </a:p>
          <a:p>
            <a:pPr marL="800100" lvl="1" indent="-342900">
              <a:buFont typeface="+mj-lt"/>
              <a:buAutoNum type="alphaUcPeriod"/>
            </a:pPr>
            <a:r>
              <a:rPr lang="en-US" sz="1800" dirty="0"/>
              <a:t>Once the system is aligned the optical alignment holds when the optical adapter is removed and replaced – especially if placed in the same rotation position (see 2E above).</a:t>
            </a:r>
          </a:p>
          <a:p>
            <a:pPr marL="800100" lvl="1" indent="-342900">
              <a:buFont typeface="+mj-lt"/>
              <a:buAutoNum type="alphaUcPeriod"/>
            </a:pPr>
            <a:r>
              <a:rPr lang="en-US" sz="1800" dirty="0"/>
              <a:t>During alignment you have to be careful not to lock down the front or rear adjustment while moving the other end – must be free to rotate slightly.</a:t>
            </a:r>
          </a:p>
          <a:p>
            <a:pPr marL="800100" lvl="1" indent="-342900">
              <a:buFont typeface="+mj-lt"/>
              <a:buAutoNum type="alphaUcPeriod"/>
            </a:pPr>
            <a:r>
              <a:rPr lang="en-US" sz="1800" dirty="0"/>
              <a:t>The adjustment screw-ball to cup system for locking the lens fore-aft position works, but you must make sure that the ball is well fixed in the cup when setting the Canon lens to Adapter spacing shims. After axial alignment and tightening everything down you can remove the adapter and double check the spacing to confirm. May take a few iterations to get the spacing exactly right. The method of measuring the spacing is rock solid and allows shimming to +- 0.05mm and measurement to 0.01mm easily.</a:t>
            </a:r>
          </a:p>
          <a:p>
            <a:pPr marL="800100" lvl="1" indent="-342900">
              <a:buFont typeface="+mj-lt"/>
              <a:buAutoNum type="alphaUcPeriod"/>
            </a:pPr>
            <a:endParaRPr lang="en-US" sz="1800" dirty="0"/>
          </a:p>
        </p:txBody>
      </p:sp>
    </p:spTree>
    <p:extLst>
      <p:ext uri="{BB962C8B-B14F-4D97-AF65-F5344CB8AC3E}">
        <p14:creationId xmlns:p14="http://schemas.microsoft.com/office/powerpoint/2010/main" val="231964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81F61-81AA-4DA2-8DE7-55CBF485D9DD}"/>
              </a:ext>
            </a:extLst>
          </p:cNvPr>
          <p:cNvSpPr>
            <a:spLocks noGrp="1"/>
          </p:cNvSpPr>
          <p:nvPr>
            <p:ph type="title"/>
          </p:nvPr>
        </p:nvSpPr>
        <p:spPr>
          <a:xfrm>
            <a:off x="808120" y="437315"/>
            <a:ext cx="10958763" cy="573338"/>
          </a:xfrm>
        </p:spPr>
        <p:txBody>
          <a:bodyPr>
            <a:normAutofit fontScale="90000"/>
          </a:bodyPr>
          <a:lstStyle/>
          <a:p>
            <a:r>
              <a:rPr lang="en-US" sz="2000" b="1" dirty="0"/>
              <a:t>Part 2 6/28/2021:</a:t>
            </a:r>
            <a:br>
              <a:rPr lang="en-US" sz="2000" b="1" dirty="0"/>
            </a:br>
            <a:r>
              <a:rPr lang="en-US" sz="2000" dirty="0"/>
              <a:t>F-stopped down to image vignetting. Post-it’s placed just at the very edge of the visible frame. Monitor </a:t>
            </a:r>
            <a:r>
              <a:rPr lang="en-US" sz="2000" dirty="0" err="1"/>
              <a:t>underscanned</a:t>
            </a:r>
            <a:r>
              <a:rPr lang="en-US" sz="2000" dirty="0"/>
              <a:t> to get full image. Zoom – full wide.</a:t>
            </a:r>
          </a:p>
        </p:txBody>
      </p:sp>
      <p:pic>
        <p:nvPicPr>
          <p:cNvPr id="3" name="Picture 2">
            <a:extLst>
              <a:ext uri="{FF2B5EF4-FFF2-40B4-BE49-F238E27FC236}">
                <a16:creationId xmlns:a16="http://schemas.microsoft.com/office/drawing/2014/main" id="{48A771E8-3504-4443-B253-F67DC9B37DAE}"/>
              </a:ext>
            </a:extLst>
          </p:cNvPr>
          <p:cNvPicPr>
            <a:picLocks noChangeAspect="1"/>
          </p:cNvPicPr>
          <p:nvPr/>
        </p:nvPicPr>
        <p:blipFill>
          <a:blip r:embed="rId2"/>
          <a:stretch>
            <a:fillRect/>
          </a:stretch>
        </p:blipFill>
        <p:spPr>
          <a:xfrm>
            <a:off x="96589" y="1690688"/>
            <a:ext cx="5999412" cy="4499559"/>
          </a:xfrm>
          <a:prstGeom prst="rect">
            <a:avLst/>
          </a:prstGeom>
        </p:spPr>
      </p:pic>
      <p:pic>
        <p:nvPicPr>
          <p:cNvPr id="5" name="Picture 4">
            <a:extLst>
              <a:ext uri="{FF2B5EF4-FFF2-40B4-BE49-F238E27FC236}">
                <a16:creationId xmlns:a16="http://schemas.microsoft.com/office/drawing/2014/main" id="{0EF44597-0880-4271-A623-C112EA5A8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4461" y="1690688"/>
            <a:ext cx="5999412" cy="4499559"/>
          </a:xfrm>
          <a:prstGeom prst="rect">
            <a:avLst/>
          </a:prstGeom>
        </p:spPr>
      </p:pic>
      <p:cxnSp>
        <p:nvCxnSpPr>
          <p:cNvPr id="7" name="Straight Arrow Connector 6">
            <a:extLst>
              <a:ext uri="{FF2B5EF4-FFF2-40B4-BE49-F238E27FC236}">
                <a16:creationId xmlns:a16="http://schemas.microsoft.com/office/drawing/2014/main" id="{AEAAD8C8-6C67-48A8-8A8A-2FBE537AC623}"/>
              </a:ext>
            </a:extLst>
          </p:cNvPr>
          <p:cNvCxnSpPr>
            <a:cxnSpLocks/>
          </p:cNvCxnSpPr>
          <p:nvPr/>
        </p:nvCxnSpPr>
        <p:spPr>
          <a:xfrm flipH="1">
            <a:off x="4794584" y="2514600"/>
            <a:ext cx="224604" cy="55946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31CCE0E-1B8C-43FB-A9D7-52CCBAAF5AF5}"/>
              </a:ext>
            </a:extLst>
          </p:cNvPr>
          <p:cNvSpPr txBox="1"/>
          <p:nvPr/>
        </p:nvSpPr>
        <p:spPr>
          <a:xfrm>
            <a:off x="4490896" y="1991661"/>
            <a:ext cx="1521776" cy="577081"/>
          </a:xfrm>
          <a:prstGeom prst="rect">
            <a:avLst/>
          </a:prstGeom>
          <a:noFill/>
        </p:spPr>
        <p:txBody>
          <a:bodyPr wrap="square" rtlCol="0">
            <a:spAutoFit/>
          </a:bodyPr>
          <a:lstStyle/>
          <a:p>
            <a:r>
              <a:rPr lang="en-US" sz="1050" dirty="0"/>
              <a:t>Bright edge is the exact edge of the first lens element.</a:t>
            </a:r>
          </a:p>
        </p:txBody>
      </p:sp>
      <p:sp>
        <p:nvSpPr>
          <p:cNvPr id="11" name="TextBox 10">
            <a:extLst>
              <a:ext uri="{FF2B5EF4-FFF2-40B4-BE49-F238E27FC236}">
                <a16:creationId xmlns:a16="http://schemas.microsoft.com/office/drawing/2014/main" id="{6FF4DE45-B93F-495C-B146-AA79A0619A67}"/>
              </a:ext>
            </a:extLst>
          </p:cNvPr>
          <p:cNvSpPr txBox="1"/>
          <p:nvPr/>
        </p:nvSpPr>
        <p:spPr>
          <a:xfrm>
            <a:off x="6605585" y="1991661"/>
            <a:ext cx="1521776" cy="577081"/>
          </a:xfrm>
          <a:prstGeom prst="rect">
            <a:avLst/>
          </a:prstGeom>
          <a:solidFill>
            <a:schemeClr val="bg1"/>
          </a:solidFill>
        </p:spPr>
        <p:txBody>
          <a:bodyPr wrap="square" rtlCol="0">
            <a:spAutoFit/>
          </a:bodyPr>
          <a:lstStyle/>
          <a:p>
            <a:r>
              <a:rPr lang="en-US" sz="1050" dirty="0"/>
              <a:t>Post-it’s just showing up in the edge of the image.</a:t>
            </a:r>
          </a:p>
        </p:txBody>
      </p:sp>
      <p:cxnSp>
        <p:nvCxnSpPr>
          <p:cNvPr id="14" name="Straight Arrow Connector 13">
            <a:extLst>
              <a:ext uri="{FF2B5EF4-FFF2-40B4-BE49-F238E27FC236}">
                <a16:creationId xmlns:a16="http://schemas.microsoft.com/office/drawing/2014/main" id="{E3E89830-5355-4B9C-8C76-82F0261916BD}"/>
              </a:ext>
            </a:extLst>
          </p:cNvPr>
          <p:cNvCxnSpPr>
            <a:cxnSpLocks/>
          </p:cNvCxnSpPr>
          <p:nvPr/>
        </p:nvCxnSpPr>
        <p:spPr>
          <a:xfrm>
            <a:off x="7477816" y="2434140"/>
            <a:ext cx="1025437" cy="30238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4246BD9-D2A5-4A7F-AC28-13EB4C8F27B6}"/>
              </a:ext>
            </a:extLst>
          </p:cNvPr>
          <p:cNvCxnSpPr>
            <a:cxnSpLocks/>
          </p:cNvCxnSpPr>
          <p:nvPr/>
        </p:nvCxnSpPr>
        <p:spPr>
          <a:xfrm>
            <a:off x="7255130" y="2514600"/>
            <a:ext cx="760888" cy="116302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3407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CC37-D094-43B6-BA1D-A008F6214B52}"/>
              </a:ext>
            </a:extLst>
          </p:cNvPr>
          <p:cNvSpPr>
            <a:spLocks noGrp="1"/>
          </p:cNvSpPr>
          <p:nvPr>
            <p:ph type="title"/>
          </p:nvPr>
        </p:nvSpPr>
        <p:spPr>
          <a:xfrm>
            <a:off x="1398854" y="207745"/>
            <a:ext cx="10515600" cy="826796"/>
          </a:xfrm>
        </p:spPr>
        <p:txBody>
          <a:bodyPr>
            <a:noAutofit/>
          </a:bodyPr>
          <a:lstStyle/>
          <a:p>
            <a:r>
              <a:rPr lang="en-US" sz="2400" dirty="0"/>
              <a:t>Full Frame of post-it test. Note to image the post-it’s with the iris stopped way down I have a bright light hitting the lens at a sharp angle.</a:t>
            </a:r>
          </a:p>
        </p:txBody>
      </p:sp>
      <p:pic>
        <p:nvPicPr>
          <p:cNvPr id="4" name="Picture 3">
            <a:extLst>
              <a:ext uri="{FF2B5EF4-FFF2-40B4-BE49-F238E27FC236}">
                <a16:creationId xmlns:a16="http://schemas.microsoft.com/office/drawing/2014/main" id="{394F8231-6D77-48A7-8B4F-833703889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988" y="1212245"/>
            <a:ext cx="7250681" cy="5438011"/>
          </a:xfrm>
          <a:prstGeom prst="rect">
            <a:avLst/>
          </a:prstGeom>
        </p:spPr>
      </p:pic>
    </p:spTree>
    <p:extLst>
      <p:ext uri="{BB962C8B-B14F-4D97-AF65-F5344CB8AC3E}">
        <p14:creationId xmlns:p14="http://schemas.microsoft.com/office/powerpoint/2010/main" val="1924123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133664A-3F87-47B5-950F-8A0953E4E270}"/>
              </a:ext>
            </a:extLst>
          </p:cNvPr>
          <p:cNvSpPr txBox="1">
            <a:spLocks/>
          </p:cNvSpPr>
          <p:nvPr/>
        </p:nvSpPr>
        <p:spPr>
          <a:xfrm>
            <a:off x="808120" y="437315"/>
            <a:ext cx="10958763" cy="57333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t>Part 3 6/29/2021:</a:t>
            </a:r>
            <a:br>
              <a:rPr lang="en-US" sz="2000" b="1" dirty="0"/>
            </a:br>
            <a:r>
              <a:rPr lang="en-US" sz="2000" dirty="0"/>
              <a:t>Measured object sizes. Note that distance measurement to target is +/- 1-2mm.</a:t>
            </a:r>
          </a:p>
        </p:txBody>
      </p:sp>
      <p:pic>
        <p:nvPicPr>
          <p:cNvPr id="6" name="Picture 5">
            <a:extLst>
              <a:ext uri="{FF2B5EF4-FFF2-40B4-BE49-F238E27FC236}">
                <a16:creationId xmlns:a16="http://schemas.microsoft.com/office/drawing/2014/main" id="{78A49B7C-0B85-4744-872E-0B74354372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52" y="1521098"/>
            <a:ext cx="5912476" cy="3325768"/>
          </a:xfrm>
          <a:prstGeom prst="rect">
            <a:avLst/>
          </a:prstGeom>
        </p:spPr>
      </p:pic>
      <p:sp>
        <p:nvSpPr>
          <p:cNvPr id="7" name="TextBox 6">
            <a:extLst>
              <a:ext uri="{FF2B5EF4-FFF2-40B4-BE49-F238E27FC236}">
                <a16:creationId xmlns:a16="http://schemas.microsoft.com/office/drawing/2014/main" id="{A248712D-F919-42B6-A4B4-7A7D1534DBF9}"/>
              </a:ext>
            </a:extLst>
          </p:cNvPr>
          <p:cNvSpPr txBox="1"/>
          <p:nvPr/>
        </p:nvSpPr>
        <p:spPr>
          <a:xfrm>
            <a:off x="1442073" y="5107122"/>
            <a:ext cx="4316680" cy="1477328"/>
          </a:xfrm>
          <a:prstGeom prst="rect">
            <a:avLst/>
          </a:prstGeom>
          <a:noFill/>
        </p:spPr>
        <p:txBody>
          <a:bodyPr wrap="square" rtlCol="0">
            <a:spAutoFit/>
          </a:bodyPr>
          <a:lstStyle/>
          <a:p>
            <a:r>
              <a:rPr lang="en-US" dirty="0"/>
              <a:t>Distance from vertex:</a:t>
            </a:r>
          </a:p>
          <a:p>
            <a:r>
              <a:rPr lang="en-US" dirty="0"/>
              <a:t>Vertical scale 125mm</a:t>
            </a:r>
          </a:p>
          <a:p>
            <a:r>
              <a:rPr lang="en-US" dirty="0"/>
              <a:t>Horizontal scale is + 3.2mm back</a:t>
            </a:r>
          </a:p>
          <a:p>
            <a:r>
              <a:rPr lang="en-US" dirty="0"/>
              <a:t>Zoom full wide (4.3mm)</a:t>
            </a:r>
          </a:p>
          <a:p>
            <a:r>
              <a:rPr lang="en-US" dirty="0"/>
              <a:t>Focus MOD</a:t>
            </a:r>
          </a:p>
        </p:txBody>
      </p:sp>
      <p:grpSp>
        <p:nvGrpSpPr>
          <p:cNvPr id="21" name="Group 20">
            <a:extLst>
              <a:ext uri="{FF2B5EF4-FFF2-40B4-BE49-F238E27FC236}">
                <a16:creationId xmlns:a16="http://schemas.microsoft.com/office/drawing/2014/main" id="{0A3FCFAD-8134-4888-81E1-405CD5AB1CC0}"/>
              </a:ext>
            </a:extLst>
          </p:cNvPr>
          <p:cNvGrpSpPr/>
          <p:nvPr/>
        </p:nvGrpSpPr>
        <p:grpSpPr>
          <a:xfrm>
            <a:off x="132652" y="1521098"/>
            <a:ext cx="6057330" cy="3325769"/>
            <a:chOff x="132652" y="1521098"/>
            <a:chExt cx="6057330" cy="3325769"/>
          </a:xfrm>
        </p:grpSpPr>
        <p:cxnSp>
          <p:nvCxnSpPr>
            <p:cNvPr id="9" name="Straight Arrow Connector 8">
              <a:extLst>
                <a:ext uri="{FF2B5EF4-FFF2-40B4-BE49-F238E27FC236}">
                  <a16:creationId xmlns:a16="http://schemas.microsoft.com/office/drawing/2014/main" id="{171012E0-E5F7-4FAA-8D03-C80C69132421}"/>
                </a:ext>
              </a:extLst>
            </p:cNvPr>
            <p:cNvCxnSpPr>
              <a:cxnSpLocks/>
            </p:cNvCxnSpPr>
            <p:nvPr/>
          </p:nvCxnSpPr>
          <p:spPr>
            <a:xfrm>
              <a:off x="132652" y="3368648"/>
              <a:ext cx="591247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06FC333-F351-47F0-B40B-B0CCB548E17E}"/>
                </a:ext>
              </a:extLst>
            </p:cNvPr>
            <p:cNvCxnSpPr>
              <a:cxnSpLocks/>
            </p:cNvCxnSpPr>
            <p:nvPr/>
          </p:nvCxnSpPr>
          <p:spPr>
            <a:xfrm flipV="1">
              <a:off x="3944601" y="1521098"/>
              <a:ext cx="0" cy="33257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A5F33F8-003E-4E33-871B-B4C005036C72}"/>
                </a:ext>
              </a:extLst>
            </p:cNvPr>
            <p:cNvSpPr txBox="1"/>
            <p:nvPr/>
          </p:nvSpPr>
          <p:spPr>
            <a:xfrm>
              <a:off x="1966199" y="2999316"/>
              <a:ext cx="1277583" cy="369332"/>
            </a:xfrm>
            <a:prstGeom prst="rect">
              <a:avLst/>
            </a:prstGeom>
            <a:noFill/>
          </p:spPr>
          <p:txBody>
            <a:bodyPr wrap="square" rtlCol="0">
              <a:spAutoFit/>
            </a:bodyPr>
            <a:lstStyle/>
            <a:p>
              <a:r>
                <a:rPr lang="en-US" dirty="0">
                  <a:solidFill>
                    <a:srgbClr val="FF0000"/>
                  </a:solidFill>
                </a:rPr>
                <a:t>359.0 mm</a:t>
              </a:r>
            </a:p>
          </p:txBody>
        </p:sp>
        <p:sp>
          <p:nvSpPr>
            <p:cNvPr id="14" name="TextBox 13">
              <a:extLst>
                <a:ext uri="{FF2B5EF4-FFF2-40B4-BE49-F238E27FC236}">
                  <a16:creationId xmlns:a16="http://schemas.microsoft.com/office/drawing/2014/main" id="{E862FD61-CED3-4734-A0C2-5D0D05A58E83}"/>
                </a:ext>
              </a:extLst>
            </p:cNvPr>
            <p:cNvSpPr txBox="1"/>
            <p:nvPr/>
          </p:nvSpPr>
          <p:spPr>
            <a:xfrm>
              <a:off x="3944601" y="2004984"/>
              <a:ext cx="2245381" cy="369332"/>
            </a:xfrm>
            <a:prstGeom prst="rect">
              <a:avLst/>
            </a:prstGeom>
            <a:noFill/>
          </p:spPr>
          <p:txBody>
            <a:bodyPr wrap="square" rtlCol="0">
              <a:spAutoFit/>
            </a:bodyPr>
            <a:lstStyle/>
            <a:p>
              <a:r>
                <a:rPr lang="en-US" dirty="0">
                  <a:solidFill>
                    <a:srgbClr val="FF0000"/>
                  </a:solidFill>
                </a:rPr>
                <a:t>201.9 mm</a:t>
              </a:r>
            </a:p>
          </p:txBody>
        </p:sp>
      </p:grpSp>
      <p:pic>
        <p:nvPicPr>
          <p:cNvPr id="16" name="Picture 15">
            <a:extLst>
              <a:ext uri="{FF2B5EF4-FFF2-40B4-BE49-F238E27FC236}">
                <a16:creationId xmlns:a16="http://schemas.microsoft.com/office/drawing/2014/main" id="{AA103922-16FB-43F0-AD66-9C975AD487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21098"/>
            <a:ext cx="5912476" cy="3325768"/>
          </a:xfrm>
          <a:prstGeom prst="rect">
            <a:avLst/>
          </a:prstGeom>
        </p:spPr>
      </p:pic>
      <p:sp>
        <p:nvSpPr>
          <p:cNvPr id="17" name="TextBox 16">
            <a:extLst>
              <a:ext uri="{FF2B5EF4-FFF2-40B4-BE49-F238E27FC236}">
                <a16:creationId xmlns:a16="http://schemas.microsoft.com/office/drawing/2014/main" id="{8933E125-08CF-4187-97CC-FA182D120401}"/>
              </a:ext>
            </a:extLst>
          </p:cNvPr>
          <p:cNvSpPr txBox="1"/>
          <p:nvPr/>
        </p:nvSpPr>
        <p:spPr>
          <a:xfrm>
            <a:off x="6994104" y="5073711"/>
            <a:ext cx="4316680" cy="1200329"/>
          </a:xfrm>
          <a:prstGeom prst="rect">
            <a:avLst/>
          </a:prstGeom>
          <a:noFill/>
        </p:spPr>
        <p:txBody>
          <a:bodyPr wrap="square" rtlCol="0">
            <a:spAutoFit/>
          </a:bodyPr>
          <a:lstStyle/>
          <a:p>
            <a:r>
              <a:rPr lang="en-US" dirty="0"/>
              <a:t>Distance from vertex:</a:t>
            </a:r>
          </a:p>
          <a:p>
            <a:r>
              <a:rPr lang="en-US" dirty="0"/>
              <a:t>Vertical scale 148.6mm</a:t>
            </a:r>
          </a:p>
          <a:p>
            <a:r>
              <a:rPr lang="en-US" dirty="0"/>
              <a:t>Zoom full tele</a:t>
            </a:r>
          </a:p>
          <a:p>
            <a:r>
              <a:rPr lang="en-US" dirty="0"/>
              <a:t>Focus MOD</a:t>
            </a:r>
          </a:p>
        </p:txBody>
      </p:sp>
      <p:grpSp>
        <p:nvGrpSpPr>
          <p:cNvPr id="22" name="Group 21">
            <a:extLst>
              <a:ext uri="{FF2B5EF4-FFF2-40B4-BE49-F238E27FC236}">
                <a16:creationId xmlns:a16="http://schemas.microsoft.com/office/drawing/2014/main" id="{7B917E55-13A7-4E0B-95C7-D5A068A4F3CC}"/>
              </a:ext>
            </a:extLst>
          </p:cNvPr>
          <p:cNvGrpSpPr/>
          <p:nvPr/>
        </p:nvGrpSpPr>
        <p:grpSpPr>
          <a:xfrm>
            <a:off x="6096000" y="1521098"/>
            <a:ext cx="6057330" cy="3325769"/>
            <a:chOff x="132652" y="1521098"/>
            <a:chExt cx="6057330" cy="3325769"/>
          </a:xfrm>
        </p:grpSpPr>
        <p:cxnSp>
          <p:nvCxnSpPr>
            <p:cNvPr id="23" name="Straight Arrow Connector 22">
              <a:extLst>
                <a:ext uri="{FF2B5EF4-FFF2-40B4-BE49-F238E27FC236}">
                  <a16:creationId xmlns:a16="http://schemas.microsoft.com/office/drawing/2014/main" id="{280F6845-3ED4-48A4-9846-0C4885C78A39}"/>
                </a:ext>
              </a:extLst>
            </p:cNvPr>
            <p:cNvCxnSpPr>
              <a:cxnSpLocks/>
            </p:cNvCxnSpPr>
            <p:nvPr/>
          </p:nvCxnSpPr>
          <p:spPr>
            <a:xfrm>
              <a:off x="132652" y="3368648"/>
              <a:ext cx="591247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85E8AF0-2E40-45A1-99F8-48BFF674EDC5}"/>
                </a:ext>
              </a:extLst>
            </p:cNvPr>
            <p:cNvCxnSpPr>
              <a:cxnSpLocks/>
            </p:cNvCxnSpPr>
            <p:nvPr/>
          </p:nvCxnSpPr>
          <p:spPr>
            <a:xfrm flipV="1">
              <a:off x="3944601" y="1521098"/>
              <a:ext cx="0" cy="33257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86D65FE-C9D8-4856-AF19-3728DCDB983E}"/>
                </a:ext>
              </a:extLst>
            </p:cNvPr>
            <p:cNvSpPr txBox="1"/>
            <p:nvPr/>
          </p:nvSpPr>
          <p:spPr>
            <a:xfrm>
              <a:off x="1966198" y="2999316"/>
              <a:ext cx="1277583" cy="369332"/>
            </a:xfrm>
            <a:prstGeom prst="rect">
              <a:avLst/>
            </a:prstGeom>
            <a:noFill/>
          </p:spPr>
          <p:txBody>
            <a:bodyPr wrap="square" rtlCol="0">
              <a:spAutoFit/>
            </a:bodyPr>
            <a:lstStyle/>
            <a:p>
              <a:r>
                <a:rPr lang="en-US" dirty="0">
                  <a:solidFill>
                    <a:srgbClr val="FF0000"/>
                  </a:solidFill>
                </a:rPr>
                <a:t>28.9 mm</a:t>
              </a:r>
            </a:p>
          </p:txBody>
        </p:sp>
        <p:sp>
          <p:nvSpPr>
            <p:cNvPr id="26" name="TextBox 25">
              <a:extLst>
                <a:ext uri="{FF2B5EF4-FFF2-40B4-BE49-F238E27FC236}">
                  <a16:creationId xmlns:a16="http://schemas.microsoft.com/office/drawing/2014/main" id="{2DBAADC9-933F-457A-A117-50635B7838EA}"/>
                </a:ext>
              </a:extLst>
            </p:cNvPr>
            <p:cNvSpPr txBox="1"/>
            <p:nvPr/>
          </p:nvSpPr>
          <p:spPr>
            <a:xfrm>
              <a:off x="3944601" y="2004984"/>
              <a:ext cx="2245381" cy="369332"/>
            </a:xfrm>
            <a:prstGeom prst="rect">
              <a:avLst/>
            </a:prstGeom>
            <a:noFill/>
          </p:spPr>
          <p:txBody>
            <a:bodyPr wrap="square" rtlCol="0">
              <a:spAutoFit/>
            </a:bodyPr>
            <a:lstStyle/>
            <a:p>
              <a:r>
                <a:rPr lang="en-US" dirty="0">
                  <a:solidFill>
                    <a:srgbClr val="FF0000"/>
                  </a:solidFill>
                </a:rPr>
                <a:t>16.2 mm</a:t>
              </a:r>
            </a:p>
          </p:txBody>
        </p:sp>
      </p:grpSp>
    </p:spTree>
    <p:extLst>
      <p:ext uri="{BB962C8B-B14F-4D97-AF65-F5344CB8AC3E}">
        <p14:creationId xmlns:p14="http://schemas.microsoft.com/office/powerpoint/2010/main" val="832079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86BF06-F9AA-49CA-9BBE-A14DB942C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1962" y="510594"/>
            <a:ext cx="8828076" cy="4965793"/>
          </a:xfrm>
          <a:prstGeom prst="rect">
            <a:avLst/>
          </a:prstGeom>
        </p:spPr>
      </p:pic>
      <p:sp>
        <p:nvSpPr>
          <p:cNvPr id="6" name="TextBox 5">
            <a:extLst>
              <a:ext uri="{FF2B5EF4-FFF2-40B4-BE49-F238E27FC236}">
                <a16:creationId xmlns:a16="http://schemas.microsoft.com/office/drawing/2014/main" id="{9F33258E-B7CC-4B4D-8084-E2B954AD2337}"/>
              </a:ext>
            </a:extLst>
          </p:cNvPr>
          <p:cNvSpPr txBox="1"/>
          <p:nvPr/>
        </p:nvSpPr>
        <p:spPr>
          <a:xfrm>
            <a:off x="4031761" y="5380672"/>
            <a:ext cx="4985424" cy="1200329"/>
          </a:xfrm>
          <a:prstGeom prst="rect">
            <a:avLst/>
          </a:prstGeom>
          <a:noFill/>
        </p:spPr>
        <p:txBody>
          <a:bodyPr wrap="square" rtlCol="0">
            <a:spAutoFit/>
          </a:bodyPr>
          <a:lstStyle/>
          <a:p>
            <a:r>
              <a:rPr lang="en-US" dirty="0"/>
              <a:t>Distance from vertex:</a:t>
            </a:r>
          </a:p>
          <a:p>
            <a:r>
              <a:rPr lang="en-US" dirty="0"/>
              <a:t>Vertical scale 125mm</a:t>
            </a:r>
          </a:p>
          <a:p>
            <a:r>
              <a:rPr lang="en-US" dirty="0"/>
              <a:t>Horizontal scale is + 3.2mm back</a:t>
            </a:r>
          </a:p>
          <a:p>
            <a:r>
              <a:rPr lang="en-US" dirty="0"/>
              <a:t>Zoomed to remove vignette at all focus settings.</a:t>
            </a:r>
          </a:p>
        </p:txBody>
      </p:sp>
      <p:grpSp>
        <p:nvGrpSpPr>
          <p:cNvPr id="8" name="Group 7">
            <a:extLst>
              <a:ext uri="{FF2B5EF4-FFF2-40B4-BE49-F238E27FC236}">
                <a16:creationId xmlns:a16="http://schemas.microsoft.com/office/drawing/2014/main" id="{2CCD4F24-39EE-456A-B322-1D697137E5F2}"/>
              </a:ext>
            </a:extLst>
          </p:cNvPr>
          <p:cNvGrpSpPr/>
          <p:nvPr/>
        </p:nvGrpSpPr>
        <p:grpSpPr>
          <a:xfrm>
            <a:off x="1682429" y="510594"/>
            <a:ext cx="9043416" cy="4965793"/>
            <a:chOff x="132965" y="1521098"/>
            <a:chExt cx="6057017" cy="3325769"/>
          </a:xfrm>
        </p:grpSpPr>
        <p:cxnSp>
          <p:nvCxnSpPr>
            <p:cNvPr id="9" name="Straight Arrow Connector 8">
              <a:extLst>
                <a:ext uri="{FF2B5EF4-FFF2-40B4-BE49-F238E27FC236}">
                  <a16:creationId xmlns:a16="http://schemas.microsoft.com/office/drawing/2014/main" id="{844F81CC-99F6-49D7-833F-C7D890C9BCC9}"/>
                </a:ext>
              </a:extLst>
            </p:cNvPr>
            <p:cNvCxnSpPr>
              <a:cxnSpLocks/>
            </p:cNvCxnSpPr>
            <p:nvPr/>
          </p:nvCxnSpPr>
          <p:spPr>
            <a:xfrm>
              <a:off x="132965" y="3189843"/>
              <a:ext cx="591247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E0E6CDE-6B7B-47B8-A960-79131CFA4CCF}"/>
                </a:ext>
              </a:extLst>
            </p:cNvPr>
            <p:cNvCxnSpPr>
              <a:cxnSpLocks/>
            </p:cNvCxnSpPr>
            <p:nvPr/>
          </p:nvCxnSpPr>
          <p:spPr>
            <a:xfrm flipV="1">
              <a:off x="3944601" y="1521098"/>
              <a:ext cx="0" cy="33257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9426D86-46C2-48A0-BD26-A3CD8CB45C58}"/>
                </a:ext>
              </a:extLst>
            </p:cNvPr>
            <p:cNvSpPr txBox="1"/>
            <p:nvPr/>
          </p:nvSpPr>
          <p:spPr>
            <a:xfrm>
              <a:off x="1843762" y="2900973"/>
              <a:ext cx="1277583" cy="247355"/>
            </a:xfrm>
            <a:prstGeom prst="rect">
              <a:avLst/>
            </a:prstGeom>
            <a:noFill/>
          </p:spPr>
          <p:txBody>
            <a:bodyPr wrap="square" rtlCol="0">
              <a:spAutoFit/>
            </a:bodyPr>
            <a:lstStyle/>
            <a:p>
              <a:r>
                <a:rPr lang="en-US" dirty="0">
                  <a:solidFill>
                    <a:srgbClr val="FF0000"/>
                  </a:solidFill>
                </a:rPr>
                <a:t>318.7 mm</a:t>
              </a:r>
            </a:p>
          </p:txBody>
        </p:sp>
        <p:sp>
          <p:nvSpPr>
            <p:cNvPr id="12" name="TextBox 11">
              <a:extLst>
                <a:ext uri="{FF2B5EF4-FFF2-40B4-BE49-F238E27FC236}">
                  <a16:creationId xmlns:a16="http://schemas.microsoft.com/office/drawing/2014/main" id="{08617D3D-31C4-40F0-8431-D95EAE24BF26}"/>
                </a:ext>
              </a:extLst>
            </p:cNvPr>
            <p:cNvSpPr txBox="1"/>
            <p:nvPr/>
          </p:nvSpPr>
          <p:spPr>
            <a:xfrm>
              <a:off x="3944601" y="2004984"/>
              <a:ext cx="2245381" cy="247355"/>
            </a:xfrm>
            <a:prstGeom prst="rect">
              <a:avLst/>
            </a:prstGeom>
            <a:noFill/>
          </p:spPr>
          <p:txBody>
            <a:bodyPr wrap="square" rtlCol="0">
              <a:spAutoFit/>
            </a:bodyPr>
            <a:lstStyle/>
            <a:p>
              <a:r>
                <a:rPr lang="en-US" dirty="0">
                  <a:solidFill>
                    <a:srgbClr val="FF0000"/>
                  </a:solidFill>
                </a:rPr>
                <a:t>179.3 mm</a:t>
              </a:r>
            </a:p>
          </p:txBody>
        </p:sp>
      </p:grpSp>
    </p:spTree>
    <p:extLst>
      <p:ext uri="{BB962C8B-B14F-4D97-AF65-F5344CB8AC3E}">
        <p14:creationId xmlns:p14="http://schemas.microsoft.com/office/powerpoint/2010/main" val="3881813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15D992E-28B7-4EAD-B796-9C3710A12913}"/>
              </a:ext>
            </a:extLst>
          </p:cNvPr>
          <p:cNvPicPr>
            <a:picLocks noChangeAspect="1"/>
          </p:cNvPicPr>
          <p:nvPr/>
        </p:nvPicPr>
        <p:blipFill rotWithShape="1">
          <a:blip r:embed="rId2">
            <a:extLst>
              <a:ext uri="{28A0092B-C50C-407E-A947-70E740481C1C}">
                <a14:useLocalDpi xmlns:a14="http://schemas.microsoft.com/office/drawing/2010/main" val="0"/>
              </a:ext>
            </a:extLst>
          </a:blip>
          <a:srcRect l="12897" t="2988" r="2774" b="2256"/>
          <a:stretch/>
        </p:blipFill>
        <p:spPr>
          <a:xfrm>
            <a:off x="189813" y="1507140"/>
            <a:ext cx="5737101" cy="4834846"/>
          </a:xfrm>
          <a:prstGeom prst="rect">
            <a:avLst/>
          </a:prstGeom>
        </p:spPr>
      </p:pic>
      <p:pic>
        <p:nvPicPr>
          <p:cNvPr id="8" name="Picture 7">
            <a:extLst>
              <a:ext uri="{FF2B5EF4-FFF2-40B4-BE49-F238E27FC236}">
                <a16:creationId xmlns:a16="http://schemas.microsoft.com/office/drawing/2014/main" id="{48B2D691-FCDE-4F36-AD6D-B675519CF523}"/>
              </a:ext>
            </a:extLst>
          </p:cNvPr>
          <p:cNvPicPr>
            <a:picLocks noChangeAspect="1"/>
          </p:cNvPicPr>
          <p:nvPr/>
        </p:nvPicPr>
        <p:blipFill rotWithShape="1">
          <a:blip r:embed="rId3">
            <a:extLst>
              <a:ext uri="{28A0092B-C50C-407E-A947-70E740481C1C}">
                <a14:useLocalDpi xmlns:a14="http://schemas.microsoft.com/office/drawing/2010/main" val="0"/>
              </a:ext>
            </a:extLst>
          </a:blip>
          <a:srcRect l="16692" t="11191" r="3965" b="7446"/>
          <a:stretch/>
        </p:blipFill>
        <p:spPr>
          <a:xfrm>
            <a:off x="5926914" y="1507141"/>
            <a:ext cx="6286458" cy="4834846"/>
          </a:xfrm>
          <a:prstGeom prst="rect">
            <a:avLst/>
          </a:prstGeom>
        </p:spPr>
      </p:pic>
      <p:sp>
        <p:nvSpPr>
          <p:cNvPr id="9" name="TextBox 8">
            <a:extLst>
              <a:ext uri="{FF2B5EF4-FFF2-40B4-BE49-F238E27FC236}">
                <a16:creationId xmlns:a16="http://schemas.microsoft.com/office/drawing/2014/main" id="{CB1465A2-84BC-4530-A1DA-15C5C6E2E2DC}"/>
              </a:ext>
            </a:extLst>
          </p:cNvPr>
          <p:cNvSpPr txBox="1"/>
          <p:nvPr/>
        </p:nvSpPr>
        <p:spPr>
          <a:xfrm>
            <a:off x="1995661" y="794259"/>
            <a:ext cx="3557484" cy="646331"/>
          </a:xfrm>
          <a:prstGeom prst="rect">
            <a:avLst/>
          </a:prstGeom>
          <a:noFill/>
        </p:spPr>
        <p:txBody>
          <a:bodyPr wrap="square" rtlCol="0">
            <a:spAutoFit/>
          </a:bodyPr>
          <a:lstStyle/>
          <a:p>
            <a:r>
              <a:rPr lang="en-US" dirty="0"/>
              <a:t>Post-it with corner placed ~ 0.5 mm into glass area of rear lens</a:t>
            </a:r>
          </a:p>
        </p:txBody>
      </p:sp>
      <p:cxnSp>
        <p:nvCxnSpPr>
          <p:cNvPr id="11" name="Straight Arrow Connector 10">
            <a:extLst>
              <a:ext uri="{FF2B5EF4-FFF2-40B4-BE49-F238E27FC236}">
                <a16:creationId xmlns:a16="http://schemas.microsoft.com/office/drawing/2014/main" id="{87F28DE9-A604-4DDD-9366-4AC45C0CE536}"/>
              </a:ext>
            </a:extLst>
          </p:cNvPr>
          <p:cNvCxnSpPr/>
          <p:nvPr/>
        </p:nvCxnSpPr>
        <p:spPr>
          <a:xfrm flipH="1">
            <a:off x="1428333" y="1401635"/>
            <a:ext cx="1168029" cy="176205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0D0CB52-F8E9-4972-9561-BE7E395A45F6}"/>
              </a:ext>
            </a:extLst>
          </p:cNvPr>
          <p:cNvSpPr txBox="1"/>
          <p:nvPr/>
        </p:nvSpPr>
        <p:spPr>
          <a:xfrm>
            <a:off x="5642137" y="749595"/>
            <a:ext cx="2932310" cy="646331"/>
          </a:xfrm>
          <a:prstGeom prst="rect">
            <a:avLst/>
          </a:prstGeom>
          <a:noFill/>
        </p:spPr>
        <p:txBody>
          <a:bodyPr wrap="square" rtlCol="0">
            <a:spAutoFit/>
          </a:bodyPr>
          <a:lstStyle/>
          <a:p>
            <a:r>
              <a:rPr lang="en-US" dirty="0"/>
              <a:t>Edge of lens support flange blocks illumination of post-it?</a:t>
            </a:r>
          </a:p>
        </p:txBody>
      </p:sp>
      <p:cxnSp>
        <p:nvCxnSpPr>
          <p:cNvPr id="13" name="Straight Arrow Connector 12">
            <a:extLst>
              <a:ext uri="{FF2B5EF4-FFF2-40B4-BE49-F238E27FC236}">
                <a16:creationId xmlns:a16="http://schemas.microsoft.com/office/drawing/2014/main" id="{6473FAC4-4E9C-4FD5-95F2-818768598DE8}"/>
              </a:ext>
            </a:extLst>
          </p:cNvPr>
          <p:cNvCxnSpPr>
            <a:cxnSpLocks/>
          </p:cNvCxnSpPr>
          <p:nvPr/>
        </p:nvCxnSpPr>
        <p:spPr>
          <a:xfrm flipH="1">
            <a:off x="6494244" y="1400521"/>
            <a:ext cx="60068" cy="112195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F10173E-6142-4D0D-A901-A6CE769CC718}"/>
              </a:ext>
            </a:extLst>
          </p:cNvPr>
          <p:cNvSpPr txBox="1"/>
          <p:nvPr/>
        </p:nvSpPr>
        <p:spPr>
          <a:xfrm>
            <a:off x="8542188" y="754190"/>
            <a:ext cx="3121827" cy="646331"/>
          </a:xfrm>
          <a:prstGeom prst="rect">
            <a:avLst/>
          </a:prstGeom>
          <a:noFill/>
        </p:spPr>
        <p:txBody>
          <a:bodyPr wrap="square" rtlCol="0">
            <a:spAutoFit/>
          </a:bodyPr>
          <a:lstStyle/>
          <a:p>
            <a:r>
              <a:rPr lang="en-US" dirty="0"/>
              <a:t>Vignetting of other lens elements past rear lens</a:t>
            </a:r>
          </a:p>
        </p:txBody>
      </p:sp>
      <p:cxnSp>
        <p:nvCxnSpPr>
          <p:cNvPr id="16" name="Straight Arrow Connector 15">
            <a:extLst>
              <a:ext uri="{FF2B5EF4-FFF2-40B4-BE49-F238E27FC236}">
                <a16:creationId xmlns:a16="http://schemas.microsoft.com/office/drawing/2014/main" id="{5E2C6123-1BB8-4658-896C-43C5BF4CCB17}"/>
              </a:ext>
            </a:extLst>
          </p:cNvPr>
          <p:cNvCxnSpPr>
            <a:cxnSpLocks/>
          </p:cNvCxnSpPr>
          <p:nvPr/>
        </p:nvCxnSpPr>
        <p:spPr>
          <a:xfrm flipH="1">
            <a:off x="6987041" y="1400521"/>
            <a:ext cx="1789865" cy="162968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219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751</TotalTime>
  <Words>888</Words>
  <Application>Microsoft Office PowerPoint</Application>
  <PresentationFormat>Widescreen</PresentationFormat>
  <Paragraphs>65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Wide Angle (FL 4.8mm) Images</vt:lpstr>
      <vt:lpstr>Pre-axial alignment Images at ~ 150mm (actual MOD is closer to 130mm)</vt:lpstr>
      <vt:lpstr>Methods</vt:lpstr>
      <vt:lpstr>Items of note</vt:lpstr>
      <vt:lpstr>Part 2 6/28/2021: F-stopped down to image vignetting. Post-it’s placed just at the very edge of the visible frame. Monitor underscanned to get full image. Zoom – full wide.</vt:lpstr>
      <vt:lpstr>Full Frame of post-it test. Note to image the post-it’s with the iris stopped way down I have a bright light hitting the lens at a sharp angle.</vt:lpstr>
      <vt:lpstr>PowerPoint Presentation</vt:lpstr>
      <vt:lpstr>PowerPoint Presentation</vt:lpstr>
      <vt:lpstr>PowerPoint Presentation</vt:lpstr>
      <vt:lpstr>Reality check – Canon lens without adapter (full wide)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Optical Test Results</dc:title>
  <dc:creator>Mark Chaffey</dc:creator>
  <cp:lastModifiedBy>Mark Chaffey</cp:lastModifiedBy>
  <cp:revision>43</cp:revision>
  <cp:lastPrinted>2021-06-29T23:25:48Z</cp:lastPrinted>
  <dcterms:created xsi:type="dcterms:W3CDTF">2021-06-25T17:33:29Z</dcterms:created>
  <dcterms:modified xsi:type="dcterms:W3CDTF">2021-06-30T00:34:28Z</dcterms:modified>
</cp:coreProperties>
</file>